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2" r:id="rId15"/>
    <p:sldId id="269" r:id="rId16"/>
    <p:sldId id="271" r:id="rId17"/>
    <p:sldId id="270"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Lst>
  <p:sldSz cx="14630400" cy="8229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lvl1pPr>
    <a:lvl2pPr marL="0" marR="0" indent="548618"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lvl2pPr>
    <a:lvl3pPr marL="0" marR="0" indent="1097236"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lvl3pPr>
    <a:lvl4pPr marL="0" marR="0" indent="1645853"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lvl4pPr>
    <a:lvl5pPr marL="0" marR="0" indent="2194472"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lvl5pPr>
    <a:lvl6pPr marL="0" marR="0" indent="2743091"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lvl6pPr>
    <a:lvl7pPr marL="0" marR="0" indent="3291707"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lvl7pPr>
    <a:lvl8pPr marL="0" marR="0" indent="3840326"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lvl8pPr>
    <a:lvl9pPr marL="0" marR="0" indent="4388944"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52" d="100"/>
          <a:sy n="52" d="100"/>
        </p:scale>
        <p:origin x="8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xfrm>
            <a:off x="1143000" y="685800"/>
            <a:ext cx="4572000" cy="3429000"/>
          </a:xfrm>
          <a:prstGeom prst="rect">
            <a:avLst/>
          </a:prstGeom>
        </p:spPr>
        <p:txBody>
          <a:bodyPr/>
          <a:lstStyle/>
          <a:p>
            <a:endParaRPr/>
          </a:p>
        </p:txBody>
      </p:sp>
      <p:sp>
        <p:nvSpPr>
          <p:cNvPr id="713" name="Shape 7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097236" latinLnBrk="0">
      <a:defRPr sz="1200">
        <a:latin typeface="+mj-lt"/>
        <a:ea typeface="+mj-ea"/>
        <a:cs typeface="+mj-cs"/>
        <a:sym typeface="Calibri"/>
      </a:defRPr>
    </a:lvl1pPr>
    <a:lvl2pPr indent="228600" defTabSz="1097236" latinLnBrk="0">
      <a:defRPr sz="1200">
        <a:latin typeface="+mj-lt"/>
        <a:ea typeface="+mj-ea"/>
        <a:cs typeface="+mj-cs"/>
        <a:sym typeface="Calibri"/>
      </a:defRPr>
    </a:lvl2pPr>
    <a:lvl3pPr indent="457200" defTabSz="1097236" latinLnBrk="0">
      <a:defRPr sz="1200">
        <a:latin typeface="+mj-lt"/>
        <a:ea typeface="+mj-ea"/>
        <a:cs typeface="+mj-cs"/>
        <a:sym typeface="Calibri"/>
      </a:defRPr>
    </a:lvl3pPr>
    <a:lvl4pPr indent="685800" defTabSz="1097236" latinLnBrk="0">
      <a:defRPr sz="1200">
        <a:latin typeface="+mj-lt"/>
        <a:ea typeface="+mj-ea"/>
        <a:cs typeface="+mj-cs"/>
        <a:sym typeface="Calibri"/>
      </a:defRPr>
    </a:lvl4pPr>
    <a:lvl5pPr indent="914400" defTabSz="1097236" latinLnBrk="0">
      <a:defRPr sz="1200">
        <a:latin typeface="+mj-lt"/>
        <a:ea typeface="+mj-ea"/>
        <a:cs typeface="+mj-cs"/>
        <a:sym typeface="Calibri"/>
      </a:defRPr>
    </a:lvl5pPr>
    <a:lvl6pPr indent="1143000" defTabSz="1097236" latinLnBrk="0">
      <a:defRPr sz="1200">
        <a:latin typeface="+mj-lt"/>
        <a:ea typeface="+mj-ea"/>
        <a:cs typeface="+mj-cs"/>
        <a:sym typeface="Calibri"/>
      </a:defRPr>
    </a:lvl6pPr>
    <a:lvl7pPr indent="1371600" defTabSz="1097236" latinLnBrk="0">
      <a:defRPr sz="1200">
        <a:latin typeface="+mj-lt"/>
        <a:ea typeface="+mj-ea"/>
        <a:cs typeface="+mj-cs"/>
        <a:sym typeface="Calibri"/>
      </a:defRPr>
    </a:lvl7pPr>
    <a:lvl8pPr indent="1600200" defTabSz="1097236" latinLnBrk="0">
      <a:defRPr sz="1200">
        <a:latin typeface="+mj-lt"/>
        <a:ea typeface="+mj-ea"/>
        <a:cs typeface="+mj-cs"/>
        <a:sym typeface="Calibri"/>
      </a:defRPr>
    </a:lvl8pPr>
    <a:lvl9pPr indent="1828800" defTabSz="1097236"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ubtitle 2"/>
          <p:cNvSpPr txBox="1"/>
          <p:nvPr/>
        </p:nvSpPr>
        <p:spPr>
          <a:xfrm>
            <a:off x="-3395" y="8102600"/>
            <a:ext cx="24390791" cy="1117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ctr" defTabSz="1219200">
              <a:lnSpc>
                <a:spcPts val="8000"/>
              </a:lnSpc>
              <a:defRPr sz="7400" b="1" cap="all" baseline="-4486">
                <a:solidFill>
                  <a:srgbClr val="A4C7E2"/>
                </a:solidFill>
                <a:latin typeface="Trade Gothic Condensed No. 18"/>
                <a:ea typeface="Trade Gothic Condensed No. 18"/>
                <a:cs typeface="Trade Gothic Condensed No. 18"/>
                <a:sym typeface="Trade Gothic Condensed No. 18"/>
              </a:defRPr>
            </a:pPr>
            <a:r>
              <a:rPr spc="-1850" baseline="2270">
                <a:solidFill>
                  <a:srgbClr val="AAC5DE"/>
                </a:solidFill>
              </a:rPr>
              <a:t>———</a:t>
            </a:r>
            <a:r>
              <a:rPr spc="-814" baseline="2270">
                <a:solidFill>
                  <a:srgbClr val="AAC5DE"/>
                </a:solidFill>
              </a:rPr>
              <a:t>—</a:t>
            </a:r>
            <a:r>
              <a:rPr sz="4200" baseline="0">
                <a:solidFill>
                  <a:srgbClr val="AAC5DE"/>
                </a:solidFill>
              </a:rPr>
              <a:t>[</a:t>
            </a:r>
            <a:r>
              <a:rPr sz="3600" baseline="0"/>
              <a:t> </a:t>
            </a:r>
            <a:r>
              <a:rPr sz="3600" baseline="0">
                <a:solidFill>
                  <a:srgbClr val="FFFFFF"/>
                </a:solidFill>
                <a:latin typeface="Arial"/>
                <a:ea typeface="Arial"/>
                <a:cs typeface="Arial"/>
                <a:sym typeface="Arial"/>
              </a:rPr>
              <a:t>PRESENTATION TITLE AND/OR DATE</a:t>
            </a:r>
            <a:r>
              <a:rPr sz="3600" baseline="0">
                <a:solidFill>
                  <a:srgbClr val="FFFFFF"/>
                </a:solidFill>
              </a:rPr>
              <a:t> </a:t>
            </a:r>
            <a:r>
              <a:rPr sz="4200" spc="-545" baseline="0">
                <a:solidFill>
                  <a:srgbClr val="AAC5DE"/>
                </a:solidFill>
              </a:rPr>
              <a:t>]</a:t>
            </a:r>
            <a:r>
              <a:rPr spc="-1776" baseline="2270">
                <a:solidFill>
                  <a:srgbClr val="AAC5DE"/>
                </a:solidFill>
              </a:rPr>
              <a:t>—</a:t>
            </a:r>
            <a:r>
              <a:rPr spc="-1850" baseline="2270">
                <a:solidFill>
                  <a:srgbClr val="AAC5DE"/>
                </a:solidFill>
              </a:rPr>
              <a:t>———</a:t>
            </a:r>
          </a:p>
        </p:txBody>
      </p:sp>
      <p:sp>
        <p:nvSpPr>
          <p:cNvPr id="12" name="Subtitle 2"/>
          <p:cNvSpPr txBox="1">
            <a:spLocks noGrp="1"/>
          </p:cNvSpPr>
          <p:nvPr>
            <p:ph type="body" sz="quarter" idx="21"/>
          </p:nvPr>
        </p:nvSpPr>
        <p:spPr>
          <a:xfrm>
            <a:off x="74878" y="7483641"/>
            <a:ext cx="14464082" cy="345630"/>
          </a:xfrm>
          <a:prstGeom prst="rect">
            <a:avLst/>
          </a:prstGeom>
        </p:spPr>
        <p:txBody>
          <a:bodyPr lIns="0" tIns="0" rIns="0" bIns="0">
            <a:spAutoFit/>
          </a:bodyPr>
          <a:lstStyle/>
          <a:p>
            <a:pPr marL="0" indent="0" algn="ctr">
              <a:lnSpc>
                <a:spcPct val="100000"/>
              </a:lnSpc>
              <a:spcBef>
                <a:spcPts val="500"/>
              </a:spcBef>
              <a:buSzTx/>
              <a:buFontTx/>
              <a:buNone/>
              <a:defRPr>
                <a:solidFill>
                  <a:srgbClr val="A4C7E2"/>
                </a:solidFill>
              </a:defRPr>
            </a:pPr>
            <a:r>
              <a:t>————</a:t>
            </a:r>
            <a:r>
              <a:rPr>
                <a:solidFill>
                  <a:srgbClr val="A4C6E3"/>
                </a:solidFill>
              </a:rPr>
              <a:t>[</a:t>
            </a:r>
            <a:r>
              <a:rPr>
                <a:solidFill>
                  <a:srgbClr val="FFFFFF"/>
                </a:solidFill>
              </a:rPr>
              <a:t> </a:t>
            </a:r>
            <a:r>
              <a:rPr sz="2100">
                <a:solidFill>
                  <a:srgbClr val="FFFFFF"/>
                </a:solidFill>
              </a:rPr>
              <a:t>PRESENTATION TITLE AND/OR DATE </a:t>
            </a:r>
            <a:r>
              <a:t>]————</a:t>
            </a:r>
          </a:p>
        </p:txBody>
      </p:sp>
      <p:sp>
        <p:nvSpPr>
          <p:cNvPr id="13"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lide 6 - Jacob's Well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 name="13_TX_BigBendStatePark_DSC_6051_8bit.jpeg"/>
          <p:cNvSpPr>
            <a:spLocks noGrp="1"/>
          </p:cNvSpPr>
          <p:nvPr>
            <p:ph type="pic" sz="half" idx="21"/>
          </p:nvPr>
        </p:nvSpPr>
        <p:spPr>
          <a:xfrm>
            <a:off x="2" y="2"/>
            <a:ext cx="4871546" cy="7141029"/>
          </a:xfrm>
          <a:prstGeom prst="rect">
            <a:avLst/>
          </a:prstGeom>
        </p:spPr>
        <p:txBody>
          <a:bodyPr lIns="91439" rIns="91439">
            <a:noAutofit/>
          </a:bodyPr>
          <a:lstStyle/>
          <a:p>
            <a:endParaRPr/>
          </a:p>
        </p:txBody>
      </p:sp>
      <p:sp>
        <p:nvSpPr>
          <p:cNvPr id="92"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4" name="Content Placeholder 2"/>
          <p:cNvSpPr txBox="1">
            <a:spLocks noGrp="1"/>
          </p:cNvSpPr>
          <p:nvPr>
            <p:ph type="body" sz="quarter" idx="22"/>
          </p:nvPr>
        </p:nvSpPr>
        <p:spPr>
          <a:xfrm>
            <a:off x="5282524" y="1269072"/>
            <a:ext cx="8757368"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F1A340"/>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lide 7 - Jacob's Well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1" name="13_TX_BigBendStatePark_DSC_6051_8bit.jpeg"/>
          <p:cNvSpPr>
            <a:spLocks noGrp="1"/>
          </p:cNvSpPr>
          <p:nvPr>
            <p:ph type="pic" sz="half" idx="21"/>
          </p:nvPr>
        </p:nvSpPr>
        <p:spPr>
          <a:xfrm>
            <a:off x="9755506" y="2"/>
            <a:ext cx="4874897" cy="7149466"/>
          </a:xfrm>
          <a:prstGeom prst="rect">
            <a:avLst/>
          </a:prstGeom>
        </p:spPr>
        <p:txBody>
          <a:bodyPr lIns="91439" rIns="91439">
            <a:noAutofit/>
          </a:bodyPr>
          <a:lstStyle/>
          <a:p>
            <a:endParaRPr/>
          </a:p>
        </p:txBody>
      </p:sp>
      <p:sp>
        <p:nvSpPr>
          <p:cNvPr id="102"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103"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Content Placeholder 2"/>
          <p:cNvSpPr txBox="1">
            <a:spLocks noGrp="1"/>
          </p:cNvSpPr>
          <p:nvPr>
            <p:ph type="body" sz="quarter" idx="22"/>
          </p:nvPr>
        </p:nvSpPr>
        <p:spPr>
          <a:xfrm>
            <a:off x="567651" y="1269072"/>
            <a:ext cx="8757368"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F1A340"/>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IVIDER- Beach">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1" name="Body Level One…"/>
          <p:cNvSpPr txBox="1">
            <a:spLocks noGrp="1"/>
          </p:cNvSpPr>
          <p:nvPr>
            <p:ph type="body" sz="quarter" idx="1" hasCustomPrompt="1"/>
          </p:nvPr>
        </p:nvSpPr>
        <p:spPr>
          <a:xfrm>
            <a:off x="508509" y="5192269"/>
            <a:ext cx="7350761" cy="951687"/>
          </a:xfrm>
          <a:prstGeom prst="rect">
            <a:avLst/>
          </a:prstGeom>
        </p:spPr>
        <p:txBody>
          <a:bodyPr/>
          <a:lstStyle>
            <a:lvl1pPr marL="0" indent="0">
              <a:buSzTx/>
              <a:buFontTx/>
              <a:buNone/>
              <a:defRPr sz="6000">
                <a:solidFill>
                  <a:srgbClr val="FFFFFF"/>
                </a:solidFill>
                <a:latin typeface="+mn-lt"/>
                <a:ea typeface="+mn-ea"/>
                <a:cs typeface="+mn-cs"/>
                <a:sym typeface="United Sans Reg Heavy"/>
              </a:defRPr>
            </a:lvl1pPr>
            <a:lvl2pPr marL="1136424" indent="-587805">
              <a:buFontTx/>
              <a:defRPr sz="6000">
                <a:solidFill>
                  <a:srgbClr val="FFFFFF"/>
                </a:solidFill>
                <a:latin typeface="+mn-lt"/>
                <a:ea typeface="+mn-ea"/>
                <a:cs typeface="+mn-cs"/>
                <a:sym typeface="United Sans Reg Heavy"/>
              </a:defRPr>
            </a:lvl2pPr>
            <a:lvl3pPr marL="1783008" indent="-685772">
              <a:buFontTx/>
              <a:defRPr sz="6000" b="1">
                <a:solidFill>
                  <a:srgbClr val="FFFFFF"/>
                </a:solidFill>
                <a:latin typeface="United Sans Rg Hv"/>
                <a:ea typeface="United Sans Rg Hv"/>
                <a:cs typeface="United Sans Rg Hv"/>
                <a:sym typeface="United Sans Rg Hv"/>
              </a:defRPr>
            </a:lvl3pPr>
            <a:lvl4pPr marL="2429594" indent="-783740">
              <a:buFontTx/>
              <a:defRPr sz="6000" b="1">
                <a:solidFill>
                  <a:srgbClr val="FFFFFF"/>
                </a:solidFill>
                <a:latin typeface="United Sans Rg Hv"/>
                <a:ea typeface="United Sans Rg Hv"/>
                <a:cs typeface="United Sans Rg Hv"/>
                <a:sym typeface="United Sans Rg Hv"/>
              </a:defRPr>
            </a:lvl4pPr>
            <a:lvl5pPr marL="2978213" indent="-783740">
              <a:buFontTx/>
              <a:defRPr sz="6000" b="1">
                <a:solidFill>
                  <a:srgbClr val="FFFFFF"/>
                </a:solidFill>
                <a:latin typeface="United Sans Rg Hv"/>
                <a:ea typeface="United Sans Rg Hv"/>
                <a:cs typeface="United Sans Rg Hv"/>
                <a:sym typeface="United Sans Rg Hv"/>
              </a:defRPr>
            </a:lvl5pPr>
          </a:lstStyle>
          <a:p>
            <a:r>
              <a:t>SECTION TITLE</a:t>
            </a:r>
          </a:p>
          <a:p>
            <a:pPr lvl="1"/>
            <a:endParaRPr/>
          </a:p>
          <a:p>
            <a:pPr lvl="2"/>
            <a:endParaRPr/>
          </a:p>
          <a:p>
            <a:pPr lvl="3"/>
            <a:endParaRPr/>
          </a:p>
          <a:p>
            <a:pPr lvl="4"/>
            <a:endParaRPr/>
          </a:p>
        </p:txBody>
      </p:sp>
      <p:sp>
        <p:nvSpPr>
          <p:cNvPr id="112"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LIDE 1- Beach">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Body Level One…"/>
          <p:cNvSpPr txBox="1">
            <a:spLocks noGrp="1"/>
          </p:cNvSpPr>
          <p:nvPr>
            <p:ph type="body" idx="1"/>
          </p:nvPr>
        </p:nvSpPr>
        <p:spPr>
          <a:xfrm>
            <a:off x="565786" y="2245995"/>
            <a:ext cx="13287378" cy="4423410"/>
          </a:xfrm>
          <a:prstGeom prst="rect">
            <a:avLst/>
          </a:prstGeo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387FC2"/>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LIDE 2- Beach">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Body Level One…"/>
          <p:cNvSpPr txBox="1">
            <a:spLocks noGrp="1"/>
          </p:cNvSpPr>
          <p:nvPr>
            <p:ph type="body" idx="1"/>
          </p:nvPr>
        </p:nvSpPr>
        <p:spPr>
          <a:xfrm>
            <a:off x="565786" y="2245995"/>
            <a:ext cx="13287378" cy="44234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0"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387FC2"/>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LIDE 3- Beach">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Slide Number"/>
          <p:cNvSpPr txBox="1">
            <a:spLocks noGrp="1"/>
          </p:cNvSpPr>
          <p:nvPr>
            <p:ph type="sldNum" sz="quarter" idx="2"/>
          </p:nvPr>
        </p:nvSpPr>
        <p:spPr>
          <a:xfrm>
            <a:off x="775355" y="7539510"/>
            <a:ext cx="271428" cy="258345"/>
          </a:xfrm>
          <a:prstGeom prst="rect">
            <a:avLst/>
          </a:prstGeom>
        </p:spPr>
        <p:txBody>
          <a:bodyPr/>
          <a:lstStyle/>
          <a:p>
            <a:fld id="{86CB4B4D-7CA3-9044-876B-883B54F8677D}" type="slidenum">
              <a:t>‹#›</a:t>
            </a:fld>
            <a:endParaRPr/>
          </a:p>
        </p:txBody>
      </p:sp>
      <p:sp>
        <p:nvSpPr>
          <p:cNvPr id="138"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9" name="Content Placeholder 2"/>
          <p:cNvSpPr txBox="1">
            <a:spLocks noGrp="1"/>
          </p:cNvSpPr>
          <p:nvPr>
            <p:ph type="body" sz="quarter" idx="21"/>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387FC2"/>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LIDE 4- Beach">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8" name="Content Placeholder 2"/>
          <p:cNvSpPr txBox="1">
            <a:spLocks noGrp="1"/>
          </p:cNvSpPr>
          <p:nvPr>
            <p:ph type="body" sz="quarter" idx="21"/>
          </p:nvPr>
        </p:nvSpPr>
        <p:spPr>
          <a:xfrm>
            <a:off x="5251277" y="1269072"/>
            <a:ext cx="8761098"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387FC2"/>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LIDE 5- Beach-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13_TX_BigBendStatePark_DSC_6051_8bit.jpeg"/>
          <p:cNvSpPr>
            <a:spLocks noGrp="1"/>
          </p:cNvSpPr>
          <p:nvPr>
            <p:ph type="pic" idx="21"/>
          </p:nvPr>
        </p:nvSpPr>
        <p:spPr>
          <a:xfrm>
            <a:off x="4873964" y="396"/>
            <a:ext cx="9584988" cy="7144539"/>
          </a:xfrm>
          <a:prstGeom prst="rect">
            <a:avLst/>
          </a:prstGeom>
        </p:spPr>
        <p:txBody>
          <a:bodyPr lIns="91439" rIns="91439">
            <a:noAutofit/>
          </a:bodyPr>
          <a:lstStyle/>
          <a:p>
            <a:endParaRPr/>
          </a:p>
        </p:txBody>
      </p:sp>
      <p:sp>
        <p:nvSpPr>
          <p:cNvPr id="156" name="Body Level One…"/>
          <p:cNvSpPr txBox="1">
            <a:spLocks noGrp="1"/>
          </p:cNvSpPr>
          <p:nvPr>
            <p:ph type="body" sz="quarter" idx="1"/>
          </p:nvPr>
        </p:nvSpPr>
        <p:spPr>
          <a:xfrm>
            <a:off x="565786" y="2245995"/>
            <a:ext cx="3549017" cy="46442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8" name="Content Placeholder 2"/>
          <p:cNvSpPr txBox="1">
            <a:spLocks noGrp="1"/>
          </p:cNvSpPr>
          <p:nvPr>
            <p:ph type="body" sz="quarter" idx="22"/>
          </p:nvPr>
        </p:nvSpPr>
        <p:spPr>
          <a:xfrm>
            <a:off x="557692" y="1269072"/>
            <a:ext cx="356520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387FC2"/>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LIDE 6- Beach-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13_TX_BigBendStatePark_DSC_6051_8bit.jpeg"/>
          <p:cNvSpPr>
            <a:spLocks noGrp="1"/>
          </p:cNvSpPr>
          <p:nvPr>
            <p:ph type="pic" sz="half" idx="21"/>
          </p:nvPr>
        </p:nvSpPr>
        <p:spPr>
          <a:xfrm>
            <a:off x="2" y="2"/>
            <a:ext cx="4871546" cy="7141029"/>
          </a:xfrm>
          <a:prstGeom prst="rect">
            <a:avLst/>
          </a:prstGeom>
        </p:spPr>
        <p:txBody>
          <a:bodyPr lIns="91439" rIns="91439">
            <a:noAutofit/>
          </a:bodyPr>
          <a:lstStyle/>
          <a:p>
            <a:endParaRPr/>
          </a:p>
        </p:txBody>
      </p:sp>
      <p:sp>
        <p:nvSpPr>
          <p:cNvPr id="166"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8" name="Content Placeholder 2"/>
          <p:cNvSpPr txBox="1">
            <a:spLocks noGrp="1"/>
          </p:cNvSpPr>
          <p:nvPr>
            <p:ph type="body" sz="quarter" idx="22"/>
          </p:nvPr>
        </p:nvSpPr>
        <p:spPr>
          <a:xfrm>
            <a:off x="5288838" y="1269072"/>
            <a:ext cx="8744740"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387FC2"/>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LIDE 7- Beach-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13_TX_BigBendStatePark_DSC_6051_8bit.jpeg"/>
          <p:cNvSpPr>
            <a:spLocks noGrp="1"/>
          </p:cNvSpPr>
          <p:nvPr>
            <p:ph type="pic" sz="half" idx="21"/>
          </p:nvPr>
        </p:nvSpPr>
        <p:spPr>
          <a:xfrm>
            <a:off x="9755506" y="-2"/>
            <a:ext cx="4874897" cy="7147733"/>
          </a:xfrm>
          <a:prstGeom prst="rect">
            <a:avLst/>
          </a:prstGeom>
        </p:spPr>
        <p:txBody>
          <a:bodyPr lIns="91439" rIns="91439">
            <a:noAutofit/>
          </a:bodyPr>
          <a:lstStyle/>
          <a:p>
            <a:endParaRPr/>
          </a:p>
        </p:txBody>
      </p:sp>
      <p:sp>
        <p:nvSpPr>
          <p:cNvPr id="176"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775355" y="7531896"/>
            <a:ext cx="271428" cy="258344"/>
          </a:xfrm>
          <a:prstGeom prst="rect">
            <a:avLst/>
          </a:prstGeom>
        </p:spPr>
        <p:txBody>
          <a:bodyPr/>
          <a:lstStyle/>
          <a:p>
            <a:fld id="{86CB4B4D-7CA3-9044-876B-883B54F8677D}" type="slidenum">
              <a:t>‹#›</a:t>
            </a:fld>
            <a:endParaRPr/>
          </a:p>
        </p:txBody>
      </p:sp>
      <p:sp>
        <p:nvSpPr>
          <p:cNvPr id="178" name="Content Placeholder 2"/>
          <p:cNvSpPr txBox="1">
            <a:spLocks noGrp="1"/>
          </p:cNvSpPr>
          <p:nvPr>
            <p:ph type="body" sz="quarter" idx="22"/>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387FC2"/>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ABLE OF CONTENTS ">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Body Level One…"/>
          <p:cNvSpPr txBox="1">
            <a:spLocks noGrp="1"/>
          </p:cNvSpPr>
          <p:nvPr>
            <p:ph type="body" sz="quarter" idx="1" hasCustomPrompt="1"/>
          </p:nvPr>
        </p:nvSpPr>
        <p:spPr>
          <a:xfrm>
            <a:off x="565786" y="390527"/>
            <a:ext cx="8349617" cy="747001"/>
          </a:xfrm>
          <a:prstGeom prst="rect">
            <a:avLst/>
          </a:prstGeom>
        </p:spPr>
        <p:txBody>
          <a:bodyPr/>
          <a:lstStyle>
            <a:lvl1pPr marL="0" indent="0">
              <a:buSzTx/>
              <a:buFontTx/>
              <a:buNone/>
              <a:defRPr sz="4200" b="1">
                <a:solidFill>
                  <a:srgbClr val="01196F"/>
                </a:solidFill>
                <a:latin typeface="United Sans Rg Hv"/>
                <a:ea typeface="United Sans Rg Hv"/>
                <a:cs typeface="United Sans Rg Hv"/>
                <a:sym typeface="United Sans Rg Hv"/>
              </a:defRPr>
            </a:lvl1pPr>
            <a:lvl2pPr marL="960082" indent="-411463">
              <a:buFontTx/>
              <a:defRPr sz="4200" b="1">
                <a:solidFill>
                  <a:srgbClr val="01196F"/>
                </a:solidFill>
                <a:latin typeface="United Sans Rg Hv"/>
                <a:ea typeface="United Sans Rg Hv"/>
                <a:cs typeface="United Sans Rg Hv"/>
                <a:sym typeface="United Sans Rg Hv"/>
              </a:defRPr>
            </a:lvl2pPr>
            <a:lvl3pPr marL="1577276" indent="-480040">
              <a:buFontTx/>
              <a:defRPr sz="4200" b="1">
                <a:solidFill>
                  <a:srgbClr val="01196F"/>
                </a:solidFill>
                <a:latin typeface="United Sans Rg Hv"/>
                <a:ea typeface="United Sans Rg Hv"/>
                <a:cs typeface="United Sans Rg Hv"/>
                <a:sym typeface="United Sans Rg Hv"/>
              </a:defRPr>
            </a:lvl3pPr>
            <a:lvl4pPr marL="2194472" indent="-548618">
              <a:buFontTx/>
              <a:defRPr sz="4200" b="1">
                <a:solidFill>
                  <a:srgbClr val="01196F"/>
                </a:solidFill>
                <a:latin typeface="United Sans Rg Hv"/>
                <a:ea typeface="United Sans Rg Hv"/>
                <a:cs typeface="United Sans Rg Hv"/>
                <a:sym typeface="United Sans Rg Hv"/>
              </a:defRPr>
            </a:lvl4pPr>
            <a:lvl5pPr marL="2743091" indent="-548618">
              <a:buFontTx/>
              <a:defRPr sz="4200" b="1">
                <a:solidFill>
                  <a:srgbClr val="01196F"/>
                </a:solidFill>
                <a:latin typeface="United Sans Rg Hv"/>
                <a:ea typeface="United Sans Rg Hv"/>
                <a:cs typeface="United Sans Rg Hv"/>
                <a:sym typeface="United Sans Rg Hv"/>
              </a:defRPr>
            </a:lvl5pPr>
          </a:lstStyle>
          <a:p>
            <a:r>
              <a:t>Table of Contents</a:t>
            </a:r>
          </a:p>
          <a:p>
            <a:pPr lvl="1"/>
            <a:endParaRPr/>
          </a:p>
          <a:p>
            <a:pPr lvl="2"/>
            <a:endParaRPr/>
          </a:p>
          <a:p>
            <a:pPr lvl="3"/>
            <a:endParaRPr/>
          </a:p>
          <a:p>
            <a:pPr lvl="4"/>
            <a:endParaRPr/>
          </a:p>
        </p:txBody>
      </p:sp>
      <p:sp>
        <p:nvSpPr>
          <p:cNvPr id="21"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IVIDER - Rode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Body Level One…"/>
          <p:cNvSpPr txBox="1">
            <a:spLocks noGrp="1"/>
          </p:cNvSpPr>
          <p:nvPr>
            <p:ph type="body" sz="quarter" idx="1" hasCustomPrompt="1"/>
          </p:nvPr>
        </p:nvSpPr>
        <p:spPr>
          <a:xfrm>
            <a:off x="508509" y="5192269"/>
            <a:ext cx="7350761" cy="951687"/>
          </a:xfrm>
          <a:prstGeom prst="rect">
            <a:avLst/>
          </a:prstGeom>
        </p:spPr>
        <p:txBody>
          <a:bodyPr/>
          <a:lstStyle>
            <a:lvl1pPr marL="0" indent="0">
              <a:buSzTx/>
              <a:buFontTx/>
              <a:buNone/>
              <a:defRPr sz="6000">
                <a:solidFill>
                  <a:srgbClr val="FFFFFF"/>
                </a:solidFill>
                <a:latin typeface="+mn-lt"/>
                <a:ea typeface="+mn-ea"/>
                <a:cs typeface="+mn-cs"/>
                <a:sym typeface="United Sans Reg Heavy"/>
              </a:defRPr>
            </a:lvl1pPr>
            <a:lvl2pPr marL="1136424" indent="-587805">
              <a:buFontTx/>
              <a:defRPr sz="6000">
                <a:solidFill>
                  <a:srgbClr val="FFFFFF"/>
                </a:solidFill>
                <a:latin typeface="+mn-lt"/>
                <a:ea typeface="+mn-ea"/>
                <a:cs typeface="+mn-cs"/>
                <a:sym typeface="United Sans Reg Heavy"/>
              </a:defRPr>
            </a:lvl2pPr>
            <a:lvl3pPr marL="1783008" indent="-685772">
              <a:buFontTx/>
              <a:defRPr sz="6000" b="1">
                <a:solidFill>
                  <a:srgbClr val="FFFFFF"/>
                </a:solidFill>
                <a:latin typeface="United Sans Rg Hv"/>
                <a:ea typeface="United Sans Rg Hv"/>
                <a:cs typeface="United Sans Rg Hv"/>
                <a:sym typeface="United Sans Rg Hv"/>
              </a:defRPr>
            </a:lvl3pPr>
            <a:lvl4pPr marL="2429594" indent="-783740">
              <a:buFontTx/>
              <a:defRPr sz="6000" b="1">
                <a:solidFill>
                  <a:srgbClr val="FFFFFF"/>
                </a:solidFill>
                <a:latin typeface="United Sans Rg Hv"/>
                <a:ea typeface="United Sans Rg Hv"/>
                <a:cs typeface="United Sans Rg Hv"/>
                <a:sym typeface="United Sans Rg Hv"/>
              </a:defRPr>
            </a:lvl4pPr>
            <a:lvl5pPr marL="2978213" indent="-783740">
              <a:buFontTx/>
              <a:defRPr sz="6000" b="1">
                <a:solidFill>
                  <a:srgbClr val="FFFFFF"/>
                </a:solidFill>
                <a:latin typeface="United Sans Rg Hv"/>
                <a:ea typeface="United Sans Rg Hv"/>
                <a:cs typeface="United Sans Rg Hv"/>
                <a:sym typeface="United Sans Rg Hv"/>
              </a:defRPr>
            </a:lvl5pPr>
          </a:lstStyle>
          <a:p>
            <a:r>
              <a:t>SECTION TITLE</a:t>
            </a:r>
          </a:p>
          <a:p>
            <a:pPr lvl="1"/>
            <a:endParaRPr/>
          </a:p>
          <a:p>
            <a:pPr lvl="2"/>
            <a:endParaRPr/>
          </a:p>
          <a:p>
            <a:pPr lvl="3"/>
            <a:endParaRPr/>
          </a:p>
          <a:p>
            <a:pPr lvl="4"/>
            <a:endParaRPr/>
          </a:p>
        </p:txBody>
      </p:sp>
      <p:sp>
        <p:nvSpPr>
          <p:cNvPr id="186"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lide 1 - Rode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Body Level One…"/>
          <p:cNvSpPr txBox="1">
            <a:spLocks noGrp="1"/>
          </p:cNvSpPr>
          <p:nvPr>
            <p:ph type="body" idx="1"/>
          </p:nvPr>
        </p:nvSpPr>
        <p:spPr>
          <a:xfrm>
            <a:off x="565786" y="2245995"/>
            <a:ext cx="13287378" cy="4423410"/>
          </a:xfrm>
          <a:prstGeom prst="rect">
            <a:avLst/>
          </a:prstGeo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5"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23547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lide 2 - Rode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Body Level One…"/>
          <p:cNvSpPr txBox="1">
            <a:spLocks noGrp="1"/>
          </p:cNvSpPr>
          <p:nvPr>
            <p:ph type="body" idx="1"/>
          </p:nvPr>
        </p:nvSpPr>
        <p:spPr>
          <a:xfrm>
            <a:off x="565786" y="2245995"/>
            <a:ext cx="13287378" cy="44234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4"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23547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Slide 3 - Rode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1"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3" name="Content Placeholder 2"/>
          <p:cNvSpPr txBox="1">
            <a:spLocks noGrp="1"/>
          </p:cNvSpPr>
          <p:nvPr>
            <p:ph type="body" sz="quarter" idx="21"/>
          </p:nvPr>
        </p:nvSpPr>
        <p:spPr>
          <a:xfrm>
            <a:off x="5272378" y="1269072"/>
            <a:ext cx="8777660"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23547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lide 4 - Rode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0"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222" name="Content Placeholder 2"/>
          <p:cNvSpPr txBox="1">
            <a:spLocks noGrp="1"/>
          </p:cNvSpPr>
          <p:nvPr>
            <p:ph type="body" sz="quarter" idx="21"/>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23547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lide 6 - Rodeo-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9" name="13_TX_BigBendStatePark_DSC_6051_8bit.jpeg"/>
          <p:cNvSpPr>
            <a:spLocks noGrp="1"/>
          </p:cNvSpPr>
          <p:nvPr>
            <p:ph type="pic" sz="half" idx="21"/>
          </p:nvPr>
        </p:nvSpPr>
        <p:spPr>
          <a:xfrm>
            <a:off x="2" y="2"/>
            <a:ext cx="4871546" cy="7141029"/>
          </a:xfrm>
          <a:prstGeom prst="rect">
            <a:avLst/>
          </a:prstGeom>
        </p:spPr>
        <p:txBody>
          <a:bodyPr lIns="91439" rIns="91439">
            <a:noAutofit/>
          </a:bodyPr>
          <a:lstStyle/>
          <a:p>
            <a:endParaRPr/>
          </a:p>
        </p:txBody>
      </p:sp>
      <p:sp>
        <p:nvSpPr>
          <p:cNvPr id="230"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2" name="Content Placeholder 2"/>
          <p:cNvSpPr txBox="1">
            <a:spLocks noGrp="1"/>
          </p:cNvSpPr>
          <p:nvPr>
            <p:ph type="body" sz="quarter" idx="22"/>
          </p:nvPr>
        </p:nvSpPr>
        <p:spPr>
          <a:xfrm>
            <a:off x="5272378" y="1269072"/>
            <a:ext cx="8777660"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23547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lide 5 - Rodeo-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9" name="13_TX_BigBendStatePark_DSC_6051_8bit.jpeg"/>
          <p:cNvSpPr>
            <a:spLocks noGrp="1"/>
          </p:cNvSpPr>
          <p:nvPr>
            <p:ph type="pic" idx="21"/>
          </p:nvPr>
        </p:nvSpPr>
        <p:spPr>
          <a:xfrm>
            <a:off x="4873964" y="396"/>
            <a:ext cx="9584988" cy="7144539"/>
          </a:xfrm>
          <a:prstGeom prst="rect">
            <a:avLst/>
          </a:prstGeom>
        </p:spPr>
        <p:txBody>
          <a:bodyPr lIns="91439" rIns="91439">
            <a:noAutofit/>
          </a:bodyPr>
          <a:lstStyle/>
          <a:p>
            <a:endParaRPr/>
          </a:p>
        </p:txBody>
      </p:sp>
      <p:sp>
        <p:nvSpPr>
          <p:cNvPr id="240" name="Body Level One…"/>
          <p:cNvSpPr txBox="1">
            <a:spLocks noGrp="1"/>
          </p:cNvSpPr>
          <p:nvPr>
            <p:ph type="body" sz="quarter" idx="1"/>
          </p:nvPr>
        </p:nvSpPr>
        <p:spPr>
          <a:xfrm>
            <a:off x="565786" y="2245995"/>
            <a:ext cx="3549017" cy="46442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2" name="Content Placeholder 2"/>
          <p:cNvSpPr txBox="1">
            <a:spLocks noGrp="1"/>
          </p:cNvSpPr>
          <p:nvPr>
            <p:ph type="body" sz="quarter" idx="22"/>
          </p:nvPr>
        </p:nvSpPr>
        <p:spPr>
          <a:xfrm>
            <a:off x="557692" y="1269072"/>
            <a:ext cx="356520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23547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lide 7 - Rodeo-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9" name="13_TX_BigBendStatePark_DSC_6051_8bit.jpeg"/>
          <p:cNvSpPr>
            <a:spLocks noGrp="1"/>
          </p:cNvSpPr>
          <p:nvPr>
            <p:ph type="pic" sz="half" idx="21"/>
          </p:nvPr>
        </p:nvSpPr>
        <p:spPr>
          <a:xfrm>
            <a:off x="9755506" y="-2"/>
            <a:ext cx="4874897" cy="7147733"/>
          </a:xfrm>
          <a:prstGeom prst="rect">
            <a:avLst/>
          </a:prstGeom>
        </p:spPr>
        <p:txBody>
          <a:bodyPr lIns="91439" rIns="91439">
            <a:noAutofit/>
          </a:bodyPr>
          <a:lstStyle/>
          <a:p>
            <a:endParaRPr/>
          </a:p>
        </p:txBody>
      </p:sp>
      <p:sp>
        <p:nvSpPr>
          <p:cNvPr id="250"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252" name="Content Placeholder 2"/>
          <p:cNvSpPr txBox="1">
            <a:spLocks noGrp="1"/>
          </p:cNvSpPr>
          <p:nvPr>
            <p:ph type="body" sz="quarter" idx="22"/>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23547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DIVIDER - A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9" name="Body Level One…"/>
          <p:cNvSpPr txBox="1">
            <a:spLocks noGrp="1"/>
          </p:cNvSpPr>
          <p:nvPr>
            <p:ph type="body" sz="quarter" idx="1" hasCustomPrompt="1"/>
          </p:nvPr>
        </p:nvSpPr>
        <p:spPr>
          <a:xfrm>
            <a:off x="508509" y="5192269"/>
            <a:ext cx="7350761" cy="951687"/>
          </a:xfrm>
          <a:prstGeom prst="rect">
            <a:avLst/>
          </a:prstGeom>
        </p:spPr>
        <p:txBody>
          <a:bodyPr/>
          <a:lstStyle>
            <a:lvl1pPr marL="0" indent="0">
              <a:buSzTx/>
              <a:buFontTx/>
              <a:buNone/>
              <a:defRPr sz="6000">
                <a:solidFill>
                  <a:srgbClr val="FFFFFF"/>
                </a:solidFill>
                <a:latin typeface="+mn-lt"/>
                <a:ea typeface="+mn-ea"/>
                <a:cs typeface="+mn-cs"/>
                <a:sym typeface="United Sans Reg Heavy"/>
              </a:defRPr>
            </a:lvl1pPr>
            <a:lvl2pPr marL="1136424" indent="-587805">
              <a:buFontTx/>
              <a:defRPr sz="6000">
                <a:solidFill>
                  <a:srgbClr val="FFFFFF"/>
                </a:solidFill>
                <a:latin typeface="+mn-lt"/>
                <a:ea typeface="+mn-ea"/>
                <a:cs typeface="+mn-cs"/>
                <a:sym typeface="United Sans Reg Heavy"/>
              </a:defRPr>
            </a:lvl2pPr>
            <a:lvl3pPr marL="1783008" indent="-685772">
              <a:buFontTx/>
              <a:defRPr sz="6000" b="1">
                <a:solidFill>
                  <a:srgbClr val="FFFFFF"/>
                </a:solidFill>
                <a:latin typeface="United Sans Rg Hv"/>
                <a:ea typeface="United Sans Rg Hv"/>
                <a:cs typeface="United Sans Rg Hv"/>
                <a:sym typeface="United Sans Rg Hv"/>
              </a:defRPr>
            </a:lvl3pPr>
            <a:lvl4pPr marL="2429594" indent="-783740">
              <a:buFontTx/>
              <a:defRPr sz="6000" b="1">
                <a:solidFill>
                  <a:srgbClr val="FFFFFF"/>
                </a:solidFill>
                <a:latin typeface="United Sans Rg Hv"/>
                <a:ea typeface="United Sans Rg Hv"/>
                <a:cs typeface="United Sans Rg Hv"/>
                <a:sym typeface="United Sans Rg Hv"/>
              </a:defRPr>
            </a:lvl4pPr>
            <a:lvl5pPr marL="2978213" indent="-783740">
              <a:buFontTx/>
              <a:defRPr sz="6000" b="1">
                <a:solidFill>
                  <a:srgbClr val="FFFFFF"/>
                </a:solidFill>
                <a:latin typeface="United Sans Rg Hv"/>
                <a:ea typeface="United Sans Rg Hv"/>
                <a:cs typeface="United Sans Rg Hv"/>
                <a:sym typeface="United Sans Rg Hv"/>
              </a:defRPr>
            </a:lvl5pPr>
          </a:lstStyle>
          <a:p>
            <a:r>
              <a:t>SECTION TITLE</a:t>
            </a:r>
          </a:p>
          <a:p>
            <a:pPr lvl="1"/>
            <a:endParaRPr/>
          </a:p>
          <a:p>
            <a:pPr lvl="2"/>
            <a:endParaRPr/>
          </a:p>
          <a:p>
            <a:pPr lvl="3"/>
            <a:endParaRPr/>
          </a:p>
          <a:p>
            <a:pPr lvl="4"/>
            <a:endParaRPr/>
          </a:p>
        </p:txBody>
      </p:sp>
      <p:sp>
        <p:nvSpPr>
          <p:cNvPr id="260"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lide 1- A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7" name="Body Level One…"/>
          <p:cNvSpPr txBox="1">
            <a:spLocks noGrp="1"/>
          </p:cNvSpPr>
          <p:nvPr>
            <p:ph type="body" idx="1"/>
          </p:nvPr>
        </p:nvSpPr>
        <p:spPr>
          <a:xfrm>
            <a:off x="565786" y="2245995"/>
            <a:ext cx="13287378" cy="44234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9"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RO ">
    <p:spTree>
      <p:nvGrpSpPr>
        <p:cNvPr id="1" name=""/>
        <p:cNvGrpSpPr/>
        <p:nvPr/>
      </p:nvGrpSpPr>
      <p:grpSpPr>
        <a:xfrm>
          <a:off x="0" y="0"/>
          <a:ext cx="0" cy="0"/>
          <a:chOff x="0" y="0"/>
          <a:chExt cx="0" cy="0"/>
        </a:xfrm>
      </p:grpSpPr>
      <p:sp>
        <p:nvSpPr>
          <p:cNvPr id="28"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 name="Content Placeholder 2"/>
          <p:cNvSpPr txBox="1">
            <a:spLocks noGrp="1"/>
          </p:cNvSpPr>
          <p:nvPr>
            <p:ph type="body" sz="quarter" idx="21"/>
          </p:nvPr>
        </p:nvSpPr>
        <p:spPr>
          <a:xfrm>
            <a:off x="500984" y="3590042"/>
            <a:ext cx="13287378" cy="665980"/>
          </a:xfrm>
          <a:prstGeom prst="rect">
            <a:avLst/>
          </a:prstGeom>
        </p:spPr>
        <p:txBody>
          <a:bodyPr/>
          <a:lstStyle>
            <a:lvl1pPr marL="0" indent="0" algn="ctr" defTabSz="309625">
              <a:lnSpc>
                <a:spcPct val="100000"/>
              </a:lnSpc>
              <a:spcBef>
                <a:spcPts val="0"/>
              </a:spcBef>
              <a:buSzTx/>
              <a:buFontTx/>
              <a:buNone/>
              <a:tabLst>
                <a:tab pos="11518900" algn="r"/>
              </a:tabLst>
              <a:defRPr sz="3709">
                <a:solidFill>
                  <a:srgbClr val="3C5F90"/>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lide 2- A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6" name="Body Level One…"/>
          <p:cNvSpPr txBox="1">
            <a:spLocks noGrp="1"/>
          </p:cNvSpPr>
          <p:nvPr>
            <p:ph type="body" idx="1"/>
          </p:nvPr>
        </p:nvSpPr>
        <p:spPr>
          <a:xfrm>
            <a:off x="565786" y="2245995"/>
            <a:ext cx="13287378" cy="44234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8"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lide 3- A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5"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7" name="Content Placeholder 2"/>
          <p:cNvSpPr txBox="1">
            <a:spLocks noGrp="1"/>
          </p:cNvSpPr>
          <p:nvPr>
            <p:ph type="body" sz="quarter" idx="21"/>
          </p:nvPr>
        </p:nvSpPr>
        <p:spPr>
          <a:xfrm>
            <a:off x="5270759" y="1269072"/>
            <a:ext cx="8780898"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lide 4- A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4"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295"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6" name="Content Placeholder 2"/>
          <p:cNvSpPr txBox="1">
            <a:spLocks noGrp="1"/>
          </p:cNvSpPr>
          <p:nvPr>
            <p:ph type="body" sz="quarter" idx="21"/>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lide 5- Art-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3" name="13_TX_BigBendStatePark_DSC_6051_8bit.jpeg"/>
          <p:cNvSpPr>
            <a:spLocks noGrp="1"/>
          </p:cNvSpPr>
          <p:nvPr>
            <p:ph type="pic" idx="21"/>
          </p:nvPr>
        </p:nvSpPr>
        <p:spPr>
          <a:xfrm>
            <a:off x="4873964" y="396"/>
            <a:ext cx="9584988" cy="7144539"/>
          </a:xfrm>
          <a:prstGeom prst="rect">
            <a:avLst/>
          </a:prstGeom>
        </p:spPr>
        <p:txBody>
          <a:bodyPr lIns="91439" rIns="91439">
            <a:noAutofit/>
          </a:bodyPr>
          <a:lstStyle/>
          <a:p>
            <a:endParaRPr/>
          </a:p>
        </p:txBody>
      </p:sp>
      <p:sp>
        <p:nvSpPr>
          <p:cNvPr id="304" name="Body Level One…"/>
          <p:cNvSpPr txBox="1">
            <a:spLocks noGrp="1"/>
          </p:cNvSpPr>
          <p:nvPr>
            <p:ph type="body" sz="quarter" idx="1"/>
          </p:nvPr>
        </p:nvSpPr>
        <p:spPr>
          <a:xfrm>
            <a:off x="565786" y="2245995"/>
            <a:ext cx="3549017" cy="46442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6" name="Content Placeholder 2"/>
          <p:cNvSpPr txBox="1">
            <a:spLocks noGrp="1"/>
          </p:cNvSpPr>
          <p:nvPr>
            <p:ph type="body" sz="quarter" idx="22"/>
          </p:nvPr>
        </p:nvSpPr>
        <p:spPr>
          <a:xfrm>
            <a:off x="557692" y="1269072"/>
            <a:ext cx="356520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Slide 6- Art-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 name="13_TX_BigBendStatePark_DSC_6051_8bit.jpeg"/>
          <p:cNvSpPr>
            <a:spLocks noGrp="1"/>
          </p:cNvSpPr>
          <p:nvPr>
            <p:ph type="pic" sz="half" idx="21"/>
          </p:nvPr>
        </p:nvSpPr>
        <p:spPr>
          <a:xfrm>
            <a:off x="2" y="2"/>
            <a:ext cx="4871546" cy="7141029"/>
          </a:xfrm>
          <a:prstGeom prst="rect">
            <a:avLst/>
          </a:prstGeom>
        </p:spPr>
        <p:txBody>
          <a:bodyPr lIns="91439" rIns="91439">
            <a:noAutofit/>
          </a:bodyPr>
          <a:lstStyle/>
          <a:p>
            <a:endParaRPr/>
          </a:p>
        </p:txBody>
      </p:sp>
      <p:sp>
        <p:nvSpPr>
          <p:cNvPr id="314"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16" name="Content Placeholder 2"/>
          <p:cNvSpPr txBox="1">
            <a:spLocks noGrp="1"/>
          </p:cNvSpPr>
          <p:nvPr>
            <p:ph type="body" sz="quarter" idx="22"/>
          </p:nvPr>
        </p:nvSpPr>
        <p:spPr>
          <a:xfrm>
            <a:off x="5270759" y="1269072"/>
            <a:ext cx="8780898"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Slide 7- Art-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3" name="13_TX_BigBendStatePark_DSC_6051_8bit.jpeg"/>
          <p:cNvSpPr>
            <a:spLocks noGrp="1"/>
          </p:cNvSpPr>
          <p:nvPr>
            <p:ph type="pic" sz="half" idx="21"/>
          </p:nvPr>
        </p:nvSpPr>
        <p:spPr>
          <a:xfrm>
            <a:off x="9755506" y="-2"/>
            <a:ext cx="4874897" cy="7147733"/>
          </a:xfrm>
          <a:prstGeom prst="rect">
            <a:avLst/>
          </a:prstGeom>
        </p:spPr>
        <p:txBody>
          <a:bodyPr lIns="91439" rIns="91439">
            <a:noAutofit/>
          </a:bodyPr>
          <a:lstStyle/>
          <a:p>
            <a:endParaRPr/>
          </a:p>
        </p:txBody>
      </p:sp>
      <p:sp>
        <p:nvSpPr>
          <p:cNvPr id="324"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325"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6" name="Content Placeholder 2"/>
          <p:cNvSpPr txBox="1">
            <a:spLocks noGrp="1"/>
          </p:cNvSpPr>
          <p:nvPr>
            <p:ph type="body" sz="quarter" idx="22"/>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IVIDER - Bird Watch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3" name="Subtitle Text"/>
          <p:cNvSpPr txBox="1"/>
          <p:nvPr/>
        </p:nvSpPr>
        <p:spPr>
          <a:xfrm>
            <a:off x="695959" y="5951849"/>
            <a:ext cx="13238486" cy="746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480" tIns="30480" rIns="30480" bIns="30480" anchor="ctr">
            <a:spAutoFit/>
          </a:bodyPr>
          <a:lstStyle>
            <a:lvl1pPr defTabSz="584200">
              <a:lnSpc>
                <a:spcPct val="60000"/>
              </a:lnSpc>
              <a:tabLst>
                <a:tab pos="21729700" algn="r"/>
              </a:tabLst>
              <a:defRPr sz="3800" b="1">
                <a:solidFill>
                  <a:srgbClr val="06196A"/>
                </a:solidFill>
                <a:latin typeface="Trade Gothic Condensed No. 18"/>
                <a:ea typeface="Trade Gothic Condensed No. 18"/>
                <a:cs typeface="Trade Gothic Condensed No. 18"/>
                <a:sym typeface="Trade Gothic Condensed No. 18"/>
              </a:defRPr>
            </a:lvl1pPr>
          </a:lstStyle>
          <a:p>
            <a:r>
              <a:t>Subtitle Text</a:t>
            </a:r>
          </a:p>
        </p:txBody>
      </p:sp>
      <p:sp>
        <p:nvSpPr>
          <p:cNvPr id="334" name="Body Level One…"/>
          <p:cNvSpPr txBox="1">
            <a:spLocks noGrp="1"/>
          </p:cNvSpPr>
          <p:nvPr>
            <p:ph type="body" sz="quarter" idx="1" hasCustomPrompt="1"/>
          </p:nvPr>
        </p:nvSpPr>
        <p:spPr>
          <a:xfrm>
            <a:off x="508509" y="5192269"/>
            <a:ext cx="7350761" cy="951687"/>
          </a:xfrm>
          <a:prstGeom prst="rect">
            <a:avLst/>
          </a:prstGeom>
        </p:spPr>
        <p:txBody>
          <a:bodyPr/>
          <a:lstStyle>
            <a:lvl1pPr marL="0" indent="0">
              <a:buSzTx/>
              <a:buFontTx/>
              <a:buNone/>
              <a:defRPr sz="6000">
                <a:solidFill>
                  <a:srgbClr val="FFFFFF"/>
                </a:solidFill>
                <a:latin typeface="+mn-lt"/>
                <a:ea typeface="+mn-ea"/>
                <a:cs typeface="+mn-cs"/>
                <a:sym typeface="United Sans Reg Heavy"/>
              </a:defRPr>
            </a:lvl1pPr>
            <a:lvl2pPr marL="1136424" indent="-587805">
              <a:buFontTx/>
              <a:defRPr sz="6000">
                <a:solidFill>
                  <a:srgbClr val="FFFFFF"/>
                </a:solidFill>
                <a:latin typeface="+mn-lt"/>
                <a:ea typeface="+mn-ea"/>
                <a:cs typeface="+mn-cs"/>
                <a:sym typeface="United Sans Reg Heavy"/>
              </a:defRPr>
            </a:lvl2pPr>
            <a:lvl3pPr marL="1783008" indent="-685772">
              <a:buFontTx/>
              <a:defRPr sz="6000" b="1">
                <a:solidFill>
                  <a:srgbClr val="FFFFFF"/>
                </a:solidFill>
                <a:latin typeface="United Sans Rg Hv"/>
                <a:ea typeface="United Sans Rg Hv"/>
                <a:cs typeface="United Sans Rg Hv"/>
                <a:sym typeface="United Sans Rg Hv"/>
              </a:defRPr>
            </a:lvl3pPr>
            <a:lvl4pPr marL="2429594" indent="-783740">
              <a:buFontTx/>
              <a:defRPr sz="6000" b="1">
                <a:solidFill>
                  <a:srgbClr val="FFFFFF"/>
                </a:solidFill>
                <a:latin typeface="United Sans Rg Hv"/>
                <a:ea typeface="United Sans Rg Hv"/>
                <a:cs typeface="United Sans Rg Hv"/>
                <a:sym typeface="United Sans Rg Hv"/>
              </a:defRPr>
            </a:lvl4pPr>
            <a:lvl5pPr marL="2978213" indent="-783740">
              <a:buFontTx/>
              <a:defRPr sz="6000" b="1">
                <a:solidFill>
                  <a:srgbClr val="FFFFFF"/>
                </a:solidFill>
                <a:latin typeface="United Sans Rg Hv"/>
                <a:ea typeface="United Sans Rg Hv"/>
                <a:cs typeface="United Sans Rg Hv"/>
                <a:sym typeface="United Sans Rg Hv"/>
              </a:defRPr>
            </a:lvl5pPr>
          </a:lstStyle>
          <a:p>
            <a:r>
              <a:t>SECTION TITLE</a:t>
            </a:r>
          </a:p>
          <a:p>
            <a:pPr lvl="1"/>
            <a:endParaRPr/>
          </a:p>
          <a:p>
            <a:pPr lvl="2"/>
            <a:endParaRPr/>
          </a:p>
          <a:p>
            <a:pPr lvl="3"/>
            <a:endParaRPr/>
          </a:p>
          <a:p>
            <a:pPr lvl="4"/>
            <a:endParaRPr/>
          </a:p>
        </p:txBody>
      </p:sp>
      <p:sp>
        <p:nvSpPr>
          <p:cNvPr id="335"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Slide 1 - Bird Watch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2" name="Body Level One…"/>
          <p:cNvSpPr txBox="1">
            <a:spLocks noGrp="1"/>
          </p:cNvSpPr>
          <p:nvPr>
            <p:ph type="body" idx="1"/>
          </p:nvPr>
        </p:nvSpPr>
        <p:spPr>
          <a:xfrm>
            <a:off x="565786" y="2245995"/>
            <a:ext cx="13287378" cy="4423410"/>
          </a:xfrm>
          <a:prstGeom prst="rect">
            <a:avLst/>
          </a:prstGeo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r>
              <a:t>Body Level One</a:t>
            </a:r>
          </a:p>
          <a:p>
            <a:pPr lvl="1"/>
            <a:r>
              <a:t>Body Level Two</a:t>
            </a:r>
          </a:p>
          <a:p>
            <a:pPr lvl="2"/>
            <a:r>
              <a:t>Body Level Three</a:t>
            </a:r>
          </a:p>
          <a:p>
            <a:pPr lvl="3"/>
            <a:r>
              <a:t>Body Level Four</a:t>
            </a:r>
          </a:p>
          <a:p>
            <a:pPr lvl="4"/>
            <a:r>
              <a:t>Body Level Five</a:t>
            </a:r>
          </a:p>
        </p:txBody>
      </p:sp>
      <p:sp>
        <p:nvSpPr>
          <p:cNvPr id="3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44"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Slide 2 - Bird Watch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Body Level One…"/>
          <p:cNvSpPr txBox="1">
            <a:spLocks noGrp="1"/>
          </p:cNvSpPr>
          <p:nvPr>
            <p:ph type="body" idx="1"/>
          </p:nvPr>
        </p:nvSpPr>
        <p:spPr>
          <a:xfrm>
            <a:off x="565786" y="2245995"/>
            <a:ext cx="13287378" cy="44234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3"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Slide 3 - Bird Watch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2" name="Content Placeholder 2"/>
          <p:cNvSpPr txBox="1">
            <a:spLocks noGrp="1"/>
          </p:cNvSpPr>
          <p:nvPr>
            <p:ph type="body" sz="quarter" idx="21"/>
          </p:nvPr>
        </p:nvSpPr>
        <p:spPr>
          <a:xfrm>
            <a:off x="5298551" y="1269072"/>
            <a:ext cx="8761098"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IVIDER- Jacob's Wel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Body Level One…"/>
          <p:cNvSpPr txBox="1">
            <a:spLocks noGrp="1"/>
          </p:cNvSpPr>
          <p:nvPr>
            <p:ph type="body" sz="quarter" idx="1" hasCustomPrompt="1"/>
          </p:nvPr>
        </p:nvSpPr>
        <p:spPr>
          <a:xfrm>
            <a:off x="508509" y="5192269"/>
            <a:ext cx="7350761" cy="951687"/>
          </a:xfrm>
          <a:prstGeom prst="rect">
            <a:avLst/>
          </a:prstGeom>
        </p:spPr>
        <p:txBody>
          <a:bodyPr/>
          <a:lstStyle>
            <a:lvl1pPr marL="0" indent="0">
              <a:buSzTx/>
              <a:buFontTx/>
              <a:buNone/>
              <a:defRPr sz="6000" b="1">
                <a:solidFill>
                  <a:srgbClr val="FFFFFF"/>
                </a:solidFill>
                <a:latin typeface="United Sans Rg Hv"/>
                <a:ea typeface="United Sans Rg Hv"/>
                <a:cs typeface="United Sans Rg Hv"/>
                <a:sym typeface="United Sans Rg Hv"/>
              </a:defRPr>
            </a:lvl1pPr>
            <a:lvl2pPr marL="1136424" indent="-587805">
              <a:buFontTx/>
              <a:defRPr sz="6000" b="1">
                <a:solidFill>
                  <a:srgbClr val="FFFFFF"/>
                </a:solidFill>
                <a:latin typeface="United Sans Rg Hv"/>
                <a:ea typeface="United Sans Rg Hv"/>
                <a:cs typeface="United Sans Rg Hv"/>
                <a:sym typeface="United Sans Rg Hv"/>
              </a:defRPr>
            </a:lvl2pPr>
            <a:lvl3pPr marL="1783008" indent="-685772">
              <a:buFontTx/>
              <a:defRPr sz="6000" b="1">
                <a:solidFill>
                  <a:srgbClr val="FFFFFF"/>
                </a:solidFill>
                <a:latin typeface="United Sans Rg Hv"/>
                <a:ea typeface="United Sans Rg Hv"/>
                <a:cs typeface="United Sans Rg Hv"/>
                <a:sym typeface="United Sans Rg Hv"/>
              </a:defRPr>
            </a:lvl3pPr>
            <a:lvl4pPr marL="2429594" indent="-783740">
              <a:buFontTx/>
              <a:defRPr sz="6000" b="1">
                <a:solidFill>
                  <a:srgbClr val="FFFFFF"/>
                </a:solidFill>
                <a:latin typeface="United Sans Rg Hv"/>
                <a:ea typeface="United Sans Rg Hv"/>
                <a:cs typeface="United Sans Rg Hv"/>
                <a:sym typeface="United Sans Rg Hv"/>
              </a:defRPr>
            </a:lvl4pPr>
            <a:lvl5pPr marL="2978213" indent="-783740">
              <a:buFontTx/>
              <a:defRPr sz="6000" b="1">
                <a:solidFill>
                  <a:srgbClr val="FFFFFF"/>
                </a:solidFill>
                <a:latin typeface="United Sans Rg Hv"/>
                <a:ea typeface="United Sans Rg Hv"/>
                <a:cs typeface="United Sans Rg Hv"/>
                <a:sym typeface="United Sans Rg Hv"/>
              </a:defRPr>
            </a:lvl5pPr>
          </a:lstStyle>
          <a:p>
            <a:r>
              <a:t>SECTION TITLE</a:t>
            </a:r>
          </a:p>
          <a:p>
            <a:pPr lvl="1"/>
            <a:endParaRPr/>
          </a:p>
          <a:p>
            <a:pPr lvl="2"/>
            <a:endParaRPr/>
          </a:p>
          <a:p>
            <a:pPr lvl="3"/>
            <a:endParaRPr/>
          </a:p>
          <a:p>
            <a:pPr lvl="4"/>
            <a:endParaRPr/>
          </a:p>
        </p:txBody>
      </p:sp>
      <p:sp>
        <p:nvSpPr>
          <p:cNvPr id="38"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lide 4 - Bird Watch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370"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1" name="Content Placeholder 2"/>
          <p:cNvSpPr txBox="1">
            <a:spLocks noGrp="1"/>
          </p:cNvSpPr>
          <p:nvPr>
            <p:ph type="body" sz="quarter" idx="21"/>
          </p:nvPr>
        </p:nvSpPr>
        <p:spPr>
          <a:xfrm>
            <a:off x="557692" y="1269072"/>
            <a:ext cx="876109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lide 5 - Bird Watch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13_TX_BigBendStatePark_DSC_6051_8bit.jpeg"/>
          <p:cNvSpPr>
            <a:spLocks noGrp="1"/>
          </p:cNvSpPr>
          <p:nvPr>
            <p:ph type="pic" idx="21"/>
          </p:nvPr>
        </p:nvSpPr>
        <p:spPr>
          <a:xfrm>
            <a:off x="4873964" y="396"/>
            <a:ext cx="9584988" cy="7144539"/>
          </a:xfrm>
          <a:prstGeom prst="rect">
            <a:avLst/>
          </a:prstGeom>
        </p:spPr>
        <p:txBody>
          <a:bodyPr lIns="91439" rIns="91439">
            <a:noAutofit/>
          </a:bodyPr>
          <a:lstStyle/>
          <a:p>
            <a:endParaRPr/>
          </a:p>
        </p:txBody>
      </p:sp>
      <p:sp>
        <p:nvSpPr>
          <p:cNvPr id="379" name="Body Level One…"/>
          <p:cNvSpPr txBox="1">
            <a:spLocks noGrp="1"/>
          </p:cNvSpPr>
          <p:nvPr>
            <p:ph type="body" sz="quarter" idx="1"/>
          </p:nvPr>
        </p:nvSpPr>
        <p:spPr>
          <a:xfrm>
            <a:off x="565786" y="2245995"/>
            <a:ext cx="3549017" cy="46442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81" name="Content Placeholder 2"/>
          <p:cNvSpPr txBox="1">
            <a:spLocks noGrp="1"/>
          </p:cNvSpPr>
          <p:nvPr>
            <p:ph type="body" sz="quarter" idx="22"/>
          </p:nvPr>
        </p:nvSpPr>
        <p:spPr>
          <a:xfrm>
            <a:off x="557692" y="1269072"/>
            <a:ext cx="876109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Slide 6 - Bird Watch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8" name="13_TX_BigBendStatePark_DSC_6051_8bit.jpeg"/>
          <p:cNvSpPr>
            <a:spLocks noGrp="1"/>
          </p:cNvSpPr>
          <p:nvPr>
            <p:ph type="pic" sz="half" idx="21"/>
          </p:nvPr>
        </p:nvSpPr>
        <p:spPr>
          <a:xfrm>
            <a:off x="2" y="2"/>
            <a:ext cx="4871546" cy="7141029"/>
          </a:xfrm>
          <a:prstGeom prst="rect">
            <a:avLst/>
          </a:prstGeom>
        </p:spPr>
        <p:txBody>
          <a:bodyPr lIns="91439" rIns="91439">
            <a:noAutofit/>
          </a:bodyPr>
          <a:lstStyle/>
          <a:p>
            <a:endParaRPr/>
          </a:p>
        </p:txBody>
      </p:sp>
      <p:sp>
        <p:nvSpPr>
          <p:cNvPr id="389"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Content Placeholder 2"/>
          <p:cNvSpPr txBox="1">
            <a:spLocks noGrp="1"/>
          </p:cNvSpPr>
          <p:nvPr>
            <p:ph type="body" sz="quarter" idx="22"/>
          </p:nvPr>
        </p:nvSpPr>
        <p:spPr>
          <a:xfrm>
            <a:off x="5298551" y="1269072"/>
            <a:ext cx="8761098"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lide 7 - Bird Watch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13_TX_BigBendStatePark_DSC_6051_8bit.jpeg"/>
          <p:cNvSpPr>
            <a:spLocks noGrp="1"/>
          </p:cNvSpPr>
          <p:nvPr>
            <p:ph type="pic" sz="half" idx="21"/>
          </p:nvPr>
        </p:nvSpPr>
        <p:spPr>
          <a:xfrm>
            <a:off x="9755506" y="-2"/>
            <a:ext cx="4874897" cy="7147733"/>
          </a:xfrm>
          <a:prstGeom prst="rect">
            <a:avLst/>
          </a:prstGeom>
        </p:spPr>
        <p:txBody>
          <a:bodyPr lIns="91439" rIns="91439">
            <a:noAutofit/>
          </a:bodyPr>
          <a:lstStyle/>
          <a:p>
            <a:endParaRPr/>
          </a:p>
        </p:txBody>
      </p:sp>
      <p:sp>
        <p:nvSpPr>
          <p:cNvPr id="399"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400"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1" name="Content Placeholder 2"/>
          <p:cNvSpPr txBox="1">
            <a:spLocks noGrp="1"/>
          </p:cNvSpPr>
          <p:nvPr>
            <p:ph type="body" sz="quarter" idx="22"/>
          </p:nvPr>
        </p:nvSpPr>
        <p:spPr>
          <a:xfrm>
            <a:off x="557692" y="1269072"/>
            <a:ext cx="876109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A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DIVIDER - Glamp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8" name="Body Level One…"/>
          <p:cNvSpPr txBox="1">
            <a:spLocks noGrp="1"/>
          </p:cNvSpPr>
          <p:nvPr>
            <p:ph type="body" sz="quarter" idx="1" hasCustomPrompt="1"/>
          </p:nvPr>
        </p:nvSpPr>
        <p:spPr>
          <a:xfrm>
            <a:off x="508509" y="5209414"/>
            <a:ext cx="7350761" cy="951687"/>
          </a:xfrm>
          <a:prstGeom prst="rect">
            <a:avLst/>
          </a:prstGeom>
        </p:spPr>
        <p:txBody>
          <a:bodyPr/>
          <a:lstStyle>
            <a:lvl1pPr marL="0" indent="0">
              <a:buSzTx/>
              <a:buFontTx/>
              <a:buNone/>
              <a:defRPr sz="6000">
                <a:solidFill>
                  <a:srgbClr val="FFFFFF"/>
                </a:solidFill>
                <a:latin typeface="+mn-lt"/>
                <a:ea typeface="+mn-ea"/>
                <a:cs typeface="+mn-cs"/>
                <a:sym typeface="United Sans Reg Heavy"/>
              </a:defRPr>
            </a:lvl1pPr>
            <a:lvl2pPr marL="1136424" indent="-587805">
              <a:buFontTx/>
              <a:defRPr sz="6000">
                <a:solidFill>
                  <a:srgbClr val="FFFFFF"/>
                </a:solidFill>
                <a:latin typeface="+mn-lt"/>
                <a:ea typeface="+mn-ea"/>
                <a:cs typeface="+mn-cs"/>
                <a:sym typeface="United Sans Reg Heavy"/>
              </a:defRPr>
            </a:lvl2pPr>
            <a:lvl3pPr marL="1783008" indent="-685772">
              <a:buFontTx/>
              <a:defRPr sz="6000" b="1">
                <a:solidFill>
                  <a:srgbClr val="FFFFFF"/>
                </a:solidFill>
                <a:latin typeface="United Sans Rg Hv"/>
                <a:ea typeface="United Sans Rg Hv"/>
                <a:cs typeface="United Sans Rg Hv"/>
                <a:sym typeface="United Sans Rg Hv"/>
              </a:defRPr>
            </a:lvl3pPr>
            <a:lvl4pPr marL="2429594" indent="-783740">
              <a:buFontTx/>
              <a:defRPr sz="6000" b="1">
                <a:solidFill>
                  <a:srgbClr val="FFFFFF"/>
                </a:solidFill>
                <a:latin typeface="United Sans Rg Hv"/>
                <a:ea typeface="United Sans Rg Hv"/>
                <a:cs typeface="United Sans Rg Hv"/>
                <a:sym typeface="United Sans Rg Hv"/>
              </a:defRPr>
            </a:lvl4pPr>
            <a:lvl5pPr marL="2978213" indent="-783740">
              <a:buFontTx/>
              <a:defRPr sz="6000" b="1">
                <a:solidFill>
                  <a:srgbClr val="FFFFFF"/>
                </a:solidFill>
                <a:latin typeface="United Sans Rg Hv"/>
                <a:ea typeface="United Sans Rg Hv"/>
                <a:cs typeface="United Sans Rg Hv"/>
                <a:sym typeface="United Sans Rg Hv"/>
              </a:defRPr>
            </a:lvl5pPr>
          </a:lstStyle>
          <a:p>
            <a:r>
              <a:t>SECTION TITLE</a:t>
            </a:r>
          </a:p>
          <a:p>
            <a:pPr lvl="1"/>
            <a:endParaRPr/>
          </a:p>
          <a:p>
            <a:pPr lvl="2"/>
            <a:endParaRPr/>
          </a:p>
          <a:p>
            <a:pPr lvl="3"/>
            <a:endParaRPr/>
          </a:p>
          <a:p>
            <a:pPr lvl="4"/>
            <a:endParaRPr/>
          </a:p>
        </p:txBody>
      </p:sp>
      <p:sp>
        <p:nvSpPr>
          <p:cNvPr id="409"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SLIDE 1 - Glamp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Body Level One…"/>
          <p:cNvSpPr txBox="1">
            <a:spLocks noGrp="1"/>
          </p:cNvSpPr>
          <p:nvPr>
            <p:ph type="body" idx="1"/>
          </p:nvPr>
        </p:nvSpPr>
        <p:spPr>
          <a:xfrm>
            <a:off x="565786" y="2245995"/>
            <a:ext cx="13287378" cy="4423410"/>
          </a:xfrm>
          <a:prstGeom prst="rect">
            <a:avLst/>
          </a:prstGeo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8"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4DABA8"/>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LIDE 2 - Glamp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Body Level One…"/>
          <p:cNvSpPr txBox="1">
            <a:spLocks noGrp="1"/>
          </p:cNvSpPr>
          <p:nvPr>
            <p:ph type="body" idx="1"/>
          </p:nvPr>
        </p:nvSpPr>
        <p:spPr>
          <a:xfrm>
            <a:off x="565786" y="2245995"/>
            <a:ext cx="13287378" cy="4423410"/>
          </a:xfrm>
          <a:prstGeom prst="rect">
            <a:avLst/>
          </a:prstGeom>
        </p:spPr>
        <p:txBody>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7"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4DABA8"/>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SLIDE 3 - Glamp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4"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6" name="Content Placeholder 2"/>
          <p:cNvSpPr txBox="1">
            <a:spLocks noGrp="1"/>
          </p:cNvSpPr>
          <p:nvPr>
            <p:ph type="body" sz="quarter" idx="21"/>
          </p:nvPr>
        </p:nvSpPr>
        <p:spPr>
          <a:xfrm>
            <a:off x="5287273" y="1269072"/>
            <a:ext cx="8747870"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4DABA8"/>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LIDE 4 - Glamp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444"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5" name="Content Placeholder 2"/>
          <p:cNvSpPr txBox="1">
            <a:spLocks noGrp="1"/>
          </p:cNvSpPr>
          <p:nvPr>
            <p:ph type="body" sz="quarter" idx="21"/>
          </p:nvPr>
        </p:nvSpPr>
        <p:spPr>
          <a:xfrm>
            <a:off x="557692" y="1269072"/>
            <a:ext cx="876109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4DABA8"/>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LIDE 5 - Glamp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2" name="13_TX_BigBendStatePark_DSC_6051_8bit.jpeg"/>
          <p:cNvSpPr>
            <a:spLocks noGrp="1"/>
          </p:cNvSpPr>
          <p:nvPr>
            <p:ph type="pic" idx="21"/>
          </p:nvPr>
        </p:nvSpPr>
        <p:spPr>
          <a:xfrm>
            <a:off x="4873964" y="396"/>
            <a:ext cx="9584988" cy="7144539"/>
          </a:xfrm>
          <a:prstGeom prst="rect">
            <a:avLst/>
          </a:prstGeom>
        </p:spPr>
        <p:txBody>
          <a:bodyPr lIns="91439" rIns="91439">
            <a:noAutofit/>
          </a:bodyPr>
          <a:lstStyle/>
          <a:p>
            <a:endParaRPr/>
          </a:p>
        </p:txBody>
      </p:sp>
      <p:sp>
        <p:nvSpPr>
          <p:cNvPr id="453" name="Body Level One…"/>
          <p:cNvSpPr txBox="1">
            <a:spLocks noGrp="1"/>
          </p:cNvSpPr>
          <p:nvPr>
            <p:ph type="body" sz="quarter" idx="1"/>
          </p:nvPr>
        </p:nvSpPr>
        <p:spPr>
          <a:xfrm>
            <a:off x="565786" y="2245995"/>
            <a:ext cx="3549017" cy="46442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5" name="Content Placeholder 2"/>
          <p:cNvSpPr txBox="1">
            <a:spLocks noGrp="1"/>
          </p:cNvSpPr>
          <p:nvPr>
            <p:ph type="body" sz="quarter" idx="22"/>
          </p:nvPr>
        </p:nvSpPr>
        <p:spPr>
          <a:xfrm>
            <a:off x="557692" y="1269072"/>
            <a:ext cx="356520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4DABA8"/>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lide 1 - Jacob's Well ">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 name="Body Level One…"/>
          <p:cNvSpPr txBox="1">
            <a:spLocks noGrp="1"/>
          </p:cNvSpPr>
          <p:nvPr>
            <p:ph type="body" idx="1"/>
          </p:nvPr>
        </p:nvSpPr>
        <p:spPr>
          <a:xfrm>
            <a:off x="565786" y="2245995"/>
            <a:ext cx="13287378" cy="4423410"/>
          </a:xfrm>
          <a:prstGeom prst="rect">
            <a:avLst/>
          </a:prstGeo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7"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F1A340"/>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SLIDE 6 - Glamp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2" name="13_TX_BigBendStatePark_DSC_6051_8bit.jpeg"/>
          <p:cNvSpPr>
            <a:spLocks noGrp="1"/>
          </p:cNvSpPr>
          <p:nvPr>
            <p:ph type="pic" sz="half" idx="21"/>
          </p:nvPr>
        </p:nvSpPr>
        <p:spPr>
          <a:xfrm>
            <a:off x="2" y="2"/>
            <a:ext cx="4871546" cy="7141029"/>
          </a:xfrm>
          <a:prstGeom prst="rect">
            <a:avLst/>
          </a:prstGeom>
        </p:spPr>
        <p:txBody>
          <a:bodyPr lIns="91439" rIns="91439">
            <a:noAutofit/>
          </a:bodyPr>
          <a:lstStyle/>
          <a:p>
            <a:endParaRPr/>
          </a:p>
        </p:txBody>
      </p:sp>
      <p:sp>
        <p:nvSpPr>
          <p:cNvPr id="463"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5" name="Content Placeholder 2"/>
          <p:cNvSpPr txBox="1">
            <a:spLocks noGrp="1"/>
          </p:cNvSpPr>
          <p:nvPr>
            <p:ph type="body" sz="quarter" idx="22"/>
          </p:nvPr>
        </p:nvSpPr>
        <p:spPr>
          <a:xfrm>
            <a:off x="5287273" y="1269072"/>
            <a:ext cx="8747870"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4DABA8"/>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SLIDE 7 - Glamp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2" name="13_TX_BigBendStatePark_DSC_6051_8bit.jpeg"/>
          <p:cNvSpPr>
            <a:spLocks noGrp="1"/>
          </p:cNvSpPr>
          <p:nvPr>
            <p:ph type="pic" sz="half" idx="21"/>
          </p:nvPr>
        </p:nvSpPr>
        <p:spPr>
          <a:xfrm>
            <a:off x="9755506" y="-2"/>
            <a:ext cx="4874897" cy="7147733"/>
          </a:xfrm>
          <a:prstGeom prst="rect">
            <a:avLst/>
          </a:prstGeom>
        </p:spPr>
        <p:txBody>
          <a:bodyPr lIns="91439" rIns="91439">
            <a:noAutofit/>
          </a:bodyPr>
          <a:lstStyle/>
          <a:p>
            <a:endParaRPr/>
          </a:p>
        </p:txBody>
      </p:sp>
      <p:sp>
        <p:nvSpPr>
          <p:cNvPr id="473"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474"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75" name="Content Placeholder 2"/>
          <p:cNvSpPr txBox="1">
            <a:spLocks noGrp="1"/>
          </p:cNvSpPr>
          <p:nvPr>
            <p:ph type="body" sz="quarter" idx="22"/>
          </p:nvPr>
        </p:nvSpPr>
        <p:spPr>
          <a:xfrm>
            <a:off x="557692" y="1269072"/>
            <a:ext cx="876109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4DABA8"/>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DIVIDER - Din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2" name="Body Level One…"/>
          <p:cNvSpPr txBox="1">
            <a:spLocks noGrp="1"/>
          </p:cNvSpPr>
          <p:nvPr>
            <p:ph type="body" sz="quarter" idx="1" hasCustomPrompt="1"/>
          </p:nvPr>
        </p:nvSpPr>
        <p:spPr>
          <a:xfrm>
            <a:off x="508509" y="5209414"/>
            <a:ext cx="7350761" cy="951687"/>
          </a:xfrm>
          <a:prstGeom prst="rect">
            <a:avLst/>
          </a:prstGeom>
        </p:spPr>
        <p:txBody>
          <a:bodyPr/>
          <a:lstStyle>
            <a:lvl1pPr marL="0" indent="0">
              <a:buSzTx/>
              <a:buFontTx/>
              <a:buNone/>
              <a:defRPr sz="6000">
                <a:solidFill>
                  <a:srgbClr val="FFFFFF"/>
                </a:solidFill>
                <a:latin typeface="+mn-lt"/>
                <a:ea typeface="+mn-ea"/>
                <a:cs typeface="+mn-cs"/>
                <a:sym typeface="United Sans Reg Heavy"/>
              </a:defRPr>
            </a:lvl1pPr>
            <a:lvl2pPr marL="1136424" indent="-587805">
              <a:buFontTx/>
              <a:defRPr sz="6000">
                <a:solidFill>
                  <a:srgbClr val="FFFFFF"/>
                </a:solidFill>
                <a:latin typeface="+mn-lt"/>
                <a:ea typeface="+mn-ea"/>
                <a:cs typeface="+mn-cs"/>
                <a:sym typeface="United Sans Reg Heavy"/>
              </a:defRPr>
            </a:lvl2pPr>
            <a:lvl3pPr marL="1783008" indent="-685772">
              <a:buFontTx/>
              <a:defRPr sz="6000" b="1">
                <a:solidFill>
                  <a:srgbClr val="FFFFFF"/>
                </a:solidFill>
                <a:latin typeface="United Sans Rg Hv"/>
                <a:ea typeface="United Sans Rg Hv"/>
                <a:cs typeface="United Sans Rg Hv"/>
                <a:sym typeface="United Sans Rg Hv"/>
              </a:defRPr>
            </a:lvl3pPr>
            <a:lvl4pPr marL="2429594" indent="-783740">
              <a:buFontTx/>
              <a:defRPr sz="6000" b="1">
                <a:solidFill>
                  <a:srgbClr val="FFFFFF"/>
                </a:solidFill>
                <a:latin typeface="United Sans Rg Hv"/>
                <a:ea typeface="United Sans Rg Hv"/>
                <a:cs typeface="United Sans Rg Hv"/>
                <a:sym typeface="United Sans Rg Hv"/>
              </a:defRPr>
            </a:lvl4pPr>
            <a:lvl5pPr marL="2978213" indent="-783740">
              <a:buFontTx/>
              <a:defRPr sz="6000" b="1">
                <a:solidFill>
                  <a:srgbClr val="FFFFFF"/>
                </a:solidFill>
                <a:latin typeface="United Sans Rg Hv"/>
                <a:ea typeface="United Sans Rg Hv"/>
                <a:cs typeface="United Sans Rg Hv"/>
                <a:sym typeface="United Sans Rg Hv"/>
              </a:defRPr>
            </a:lvl5pPr>
          </a:lstStyle>
          <a:p>
            <a:r>
              <a:t>SECTION TITLE</a:t>
            </a:r>
          </a:p>
          <a:p>
            <a:pPr lvl="1"/>
            <a:endParaRPr/>
          </a:p>
          <a:p>
            <a:pPr lvl="2"/>
            <a:endParaRPr/>
          </a:p>
          <a:p>
            <a:pPr lvl="3"/>
            <a:endParaRPr/>
          </a:p>
          <a:p>
            <a:pPr lvl="4"/>
            <a:endParaRPr/>
          </a:p>
        </p:txBody>
      </p:sp>
      <p:sp>
        <p:nvSpPr>
          <p:cNvPr id="483"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SLIDE 1 - Din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0" name="Body Level One…"/>
          <p:cNvSpPr txBox="1">
            <a:spLocks noGrp="1"/>
          </p:cNvSpPr>
          <p:nvPr>
            <p:ph type="body" idx="1"/>
          </p:nvPr>
        </p:nvSpPr>
        <p:spPr>
          <a:xfrm>
            <a:off x="565786" y="2245995"/>
            <a:ext cx="13287378" cy="4423410"/>
          </a:xfrm>
          <a:prstGeom prst="rect">
            <a:avLst/>
          </a:prstGeo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r>
              <a:t>Body Level One</a:t>
            </a:r>
          </a:p>
          <a:p>
            <a:pPr lvl="1"/>
            <a:r>
              <a:t>Body Level Two</a:t>
            </a:r>
          </a:p>
          <a:p>
            <a:pPr lvl="2"/>
            <a:r>
              <a:t>Body Level Three</a:t>
            </a:r>
          </a:p>
          <a:p>
            <a:pPr lvl="3"/>
            <a:r>
              <a:t>Body Level Four</a:t>
            </a:r>
          </a:p>
          <a:p>
            <a:pPr lvl="4"/>
            <a:r>
              <a:t>Body Level Five</a:t>
            </a: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2"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SLIDE 2 - Din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9" name="Body Level One…"/>
          <p:cNvSpPr txBox="1">
            <a:spLocks noGrp="1"/>
          </p:cNvSpPr>
          <p:nvPr>
            <p:ph type="body" idx="1"/>
          </p:nvPr>
        </p:nvSpPr>
        <p:spPr>
          <a:xfrm>
            <a:off x="565786" y="2245995"/>
            <a:ext cx="13287378" cy="44234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01"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SLIDE 3 - Din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8"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0" name="Content Placeholder 2"/>
          <p:cNvSpPr txBox="1">
            <a:spLocks noGrp="1"/>
          </p:cNvSpPr>
          <p:nvPr>
            <p:ph type="body" sz="quarter" idx="21"/>
          </p:nvPr>
        </p:nvSpPr>
        <p:spPr>
          <a:xfrm>
            <a:off x="5275130" y="1269072"/>
            <a:ext cx="876109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SLIDE 4 - Din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7"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518"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9" name="Content Placeholder 2"/>
          <p:cNvSpPr txBox="1">
            <a:spLocks noGrp="1"/>
          </p:cNvSpPr>
          <p:nvPr>
            <p:ph type="body" sz="quarter" idx="21"/>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SLIDE 5 - Din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6" name="13_TX_BigBendStatePark_DSC_6051_8bit.jpeg"/>
          <p:cNvSpPr>
            <a:spLocks noGrp="1"/>
          </p:cNvSpPr>
          <p:nvPr>
            <p:ph type="pic" idx="21"/>
          </p:nvPr>
        </p:nvSpPr>
        <p:spPr>
          <a:xfrm>
            <a:off x="4873964" y="396"/>
            <a:ext cx="9584988" cy="7144539"/>
          </a:xfrm>
          <a:prstGeom prst="rect">
            <a:avLst/>
          </a:prstGeom>
        </p:spPr>
        <p:txBody>
          <a:bodyPr lIns="91439" rIns="91439">
            <a:noAutofit/>
          </a:bodyPr>
          <a:lstStyle/>
          <a:p>
            <a:endParaRPr/>
          </a:p>
        </p:txBody>
      </p:sp>
      <p:sp>
        <p:nvSpPr>
          <p:cNvPr id="527" name="Body Level One…"/>
          <p:cNvSpPr txBox="1">
            <a:spLocks noGrp="1"/>
          </p:cNvSpPr>
          <p:nvPr>
            <p:ph type="body" sz="quarter" idx="1"/>
          </p:nvPr>
        </p:nvSpPr>
        <p:spPr>
          <a:xfrm>
            <a:off x="565786" y="2245995"/>
            <a:ext cx="3549017" cy="46442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9" name="Content Placeholder 2"/>
          <p:cNvSpPr txBox="1">
            <a:spLocks noGrp="1"/>
          </p:cNvSpPr>
          <p:nvPr>
            <p:ph type="body" sz="quarter" idx="22"/>
          </p:nvPr>
        </p:nvSpPr>
        <p:spPr>
          <a:xfrm>
            <a:off x="557692" y="1269072"/>
            <a:ext cx="356520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SLIDE 6 - Din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6" name="13_TX_BigBendStatePark_DSC_6051_8bit.jpeg"/>
          <p:cNvSpPr>
            <a:spLocks noGrp="1"/>
          </p:cNvSpPr>
          <p:nvPr>
            <p:ph type="pic" sz="half" idx="21"/>
          </p:nvPr>
        </p:nvSpPr>
        <p:spPr>
          <a:xfrm>
            <a:off x="2" y="2"/>
            <a:ext cx="4871546" cy="7141029"/>
          </a:xfrm>
          <a:prstGeom prst="rect">
            <a:avLst/>
          </a:prstGeom>
        </p:spPr>
        <p:txBody>
          <a:bodyPr lIns="91439" rIns="91439">
            <a:noAutofit/>
          </a:bodyPr>
          <a:lstStyle/>
          <a:p>
            <a:endParaRPr/>
          </a:p>
        </p:txBody>
      </p:sp>
      <p:sp>
        <p:nvSpPr>
          <p:cNvPr id="537"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38" name="Content Placeholder 2"/>
          <p:cNvSpPr txBox="1">
            <a:spLocks noGrp="1"/>
          </p:cNvSpPr>
          <p:nvPr>
            <p:ph type="body" sz="quarter" idx="22"/>
          </p:nvPr>
        </p:nvSpPr>
        <p:spPr>
          <a:xfrm>
            <a:off x="5275130" y="1269072"/>
            <a:ext cx="876109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
        <p:nvSpPr>
          <p:cNvPr id="539" name="Slide Number"/>
          <p:cNvSpPr txBox="1">
            <a:spLocks noGrp="1"/>
          </p:cNvSpPr>
          <p:nvPr>
            <p:ph type="sldNum" sz="quarter" idx="2"/>
          </p:nvPr>
        </p:nvSpPr>
        <p:spPr>
          <a:xfrm>
            <a:off x="13662291" y="7517808"/>
            <a:ext cx="301908" cy="288824"/>
          </a:xfrm>
          <a:prstGeom prst="rect">
            <a:avLst/>
          </a:prstGeom>
        </p:spPr>
        <p:txBody>
          <a:bodyPr lIns="45719" tIns="45719" rIns="45719" bIns="45719" anchor="ctr"/>
          <a:lstStyle>
            <a:lvl1pPr algn="r" defTabSz="1097236"/>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LIDE 7 - Din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6" name="13_TX_BigBendStatePark_DSC_6051_8bit.jpeg"/>
          <p:cNvSpPr>
            <a:spLocks noGrp="1"/>
          </p:cNvSpPr>
          <p:nvPr>
            <p:ph type="pic" sz="half" idx="21"/>
          </p:nvPr>
        </p:nvSpPr>
        <p:spPr>
          <a:xfrm>
            <a:off x="9755506" y="-2"/>
            <a:ext cx="4874897" cy="7147733"/>
          </a:xfrm>
          <a:prstGeom prst="rect">
            <a:avLst/>
          </a:prstGeom>
        </p:spPr>
        <p:txBody>
          <a:bodyPr lIns="91439" rIns="91439">
            <a:noAutofit/>
          </a:bodyPr>
          <a:lstStyle/>
          <a:p>
            <a:endParaRPr/>
          </a:p>
        </p:txBody>
      </p:sp>
      <p:sp>
        <p:nvSpPr>
          <p:cNvPr id="547"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548"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9" name="Content Placeholder 2"/>
          <p:cNvSpPr txBox="1">
            <a:spLocks noGrp="1"/>
          </p:cNvSpPr>
          <p:nvPr>
            <p:ph type="body" sz="quarter" idx="22"/>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lide 2 - Jacob's Well ">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 name="Body Level One…"/>
          <p:cNvSpPr txBox="1">
            <a:spLocks noGrp="1"/>
          </p:cNvSpPr>
          <p:nvPr>
            <p:ph type="body" idx="1"/>
          </p:nvPr>
        </p:nvSpPr>
        <p:spPr>
          <a:xfrm>
            <a:off x="565786" y="2245995"/>
            <a:ext cx="13287378" cy="44234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F1A340"/>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DIVIDER- Winer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6" name="Body Level One…"/>
          <p:cNvSpPr txBox="1">
            <a:spLocks noGrp="1"/>
          </p:cNvSpPr>
          <p:nvPr>
            <p:ph type="body" sz="quarter" idx="1" hasCustomPrompt="1"/>
          </p:nvPr>
        </p:nvSpPr>
        <p:spPr>
          <a:xfrm>
            <a:off x="508509" y="5209414"/>
            <a:ext cx="7350761" cy="951687"/>
          </a:xfrm>
          <a:prstGeom prst="rect">
            <a:avLst/>
          </a:prstGeom>
        </p:spPr>
        <p:txBody>
          <a:bodyPr/>
          <a:lstStyle>
            <a:lvl1pPr marL="0" indent="0">
              <a:buSzTx/>
              <a:buFontTx/>
              <a:buNone/>
              <a:defRPr sz="6000">
                <a:solidFill>
                  <a:srgbClr val="FFFFFF"/>
                </a:solidFill>
                <a:latin typeface="+mn-lt"/>
                <a:ea typeface="+mn-ea"/>
                <a:cs typeface="+mn-cs"/>
                <a:sym typeface="United Sans Reg Heavy"/>
              </a:defRPr>
            </a:lvl1pPr>
            <a:lvl2pPr marL="1136424" indent="-587805">
              <a:buFontTx/>
              <a:defRPr sz="6000">
                <a:solidFill>
                  <a:srgbClr val="FFFFFF"/>
                </a:solidFill>
                <a:latin typeface="+mn-lt"/>
                <a:ea typeface="+mn-ea"/>
                <a:cs typeface="+mn-cs"/>
                <a:sym typeface="United Sans Reg Heavy"/>
              </a:defRPr>
            </a:lvl2pPr>
            <a:lvl3pPr marL="1783008" indent="-685772">
              <a:buFontTx/>
              <a:defRPr sz="6000" b="1">
                <a:solidFill>
                  <a:srgbClr val="FFFFFF"/>
                </a:solidFill>
                <a:latin typeface="United Sans Rg Hv"/>
                <a:ea typeface="United Sans Rg Hv"/>
                <a:cs typeface="United Sans Rg Hv"/>
                <a:sym typeface="United Sans Rg Hv"/>
              </a:defRPr>
            </a:lvl3pPr>
            <a:lvl4pPr marL="2429594" indent="-783740">
              <a:buFontTx/>
              <a:defRPr sz="6000" b="1">
                <a:solidFill>
                  <a:srgbClr val="FFFFFF"/>
                </a:solidFill>
                <a:latin typeface="United Sans Rg Hv"/>
                <a:ea typeface="United Sans Rg Hv"/>
                <a:cs typeface="United Sans Rg Hv"/>
                <a:sym typeface="United Sans Rg Hv"/>
              </a:defRPr>
            </a:lvl4pPr>
            <a:lvl5pPr marL="2978213" indent="-783740">
              <a:buFontTx/>
              <a:defRPr sz="6000" b="1">
                <a:solidFill>
                  <a:srgbClr val="FFFFFF"/>
                </a:solidFill>
                <a:latin typeface="United Sans Rg Hv"/>
                <a:ea typeface="United Sans Rg Hv"/>
                <a:cs typeface="United Sans Rg Hv"/>
                <a:sym typeface="United Sans Rg Hv"/>
              </a:defRPr>
            </a:lvl5pPr>
          </a:lstStyle>
          <a:p>
            <a:r>
              <a:t>SECTION TITLE</a:t>
            </a:r>
          </a:p>
          <a:p>
            <a:pPr lvl="1"/>
            <a:endParaRPr/>
          </a:p>
          <a:p>
            <a:pPr lvl="2"/>
            <a:endParaRPr/>
          </a:p>
          <a:p>
            <a:pPr lvl="3"/>
            <a:endParaRPr/>
          </a:p>
          <a:p>
            <a:pPr lvl="4"/>
            <a:endParaRPr/>
          </a:p>
        </p:txBody>
      </p:sp>
      <p:sp>
        <p:nvSpPr>
          <p:cNvPr id="557"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Slide 1 - Winer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4" name="Body Level One…"/>
          <p:cNvSpPr txBox="1">
            <a:spLocks noGrp="1"/>
          </p:cNvSpPr>
          <p:nvPr>
            <p:ph type="body" idx="1"/>
          </p:nvPr>
        </p:nvSpPr>
        <p:spPr>
          <a:xfrm>
            <a:off x="565786" y="2245995"/>
            <a:ext cx="13287378" cy="4423410"/>
          </a:xfrm>
          <a:prstGeom prst="rect">
            <a:avLst/>
          </a:prstGeo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r>
              <a:t>Body Level One</a:t>
            </a:r>
          </a:p>
          <a:p>
            <a:pPr lvl="1"/>
            <a:r>
              <a:t>Body Level Two</a:t>
            </a:r>
          </a:p>
          <a:p>
            <a:pPr lvl="2"/>
            <a:r>
              <a:t>Body Level Three</a:t>
            </a:r>
          </a:p>
          <a:p>
            <a:pPr lvl="3"/>
            <a:r>
              <a:t>Body Level Four</a:t>
            </a:r>
          </a:p>
          <a:p>
            <a:pPr lvl="4"/>
            <a:r>
              <a:t>Body Level Five</a:t>
            </a:r>
          </a:p>
        </p:txBody>
      </p:sp>
      <p:sp>
        <p:nvSpPr>
          <p:cNvPr id="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6"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Slide 2 - Winer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3" name="Body Level One…"/>
          <p:cNvSpPr txBox="1">
            <a:spLocks noGrp="1"/>
          </p:cNvSpPr>
          <p:nvPr>
            <p:ph type="body" idx="1"/>
          </p:nvPr>
        </p:nvSpPr>
        <p:spPr>
          <a:xfrm>
            <a:off x="565786" y="2245995"/>
            <a:ext cx="13287378" cy="442341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5"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Slide 3 - Winer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2"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84" name="Content Placeholder 2"/>
          <p:cNvSpPr txBox="1">
            <a:spLocks noGrp="1"/>
          </p:cNvSpPr>
          <p:nvPr>
            <p:ph type="body" sz="quarter" idx="21"/>
          </p:nvPr>
        </p:nvSpPr>
        <p:spPr>
          <a:xfrm>
            <a:off x="5289108" y="1269072"/>
            <a:ext cx="8744200"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Slide 4 - Winer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1"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592"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3" name="Content Placeholder 2"/>
          <p:cNvSpPr txBox="1">
            <a:spLocks noGrp="1"/>
          </p:cNvSpPr>
          <p:nvPr>
            <p:ph type="body" sz="quarter" idx="21"/>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Slide 5 - Winery-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0" name="13_TX_BigBendStatePark_DSC_6051_8bit.jpeg"/>
          <p:cNvSpPr>
            <a:spLocks noGrp="1"/>
          </p:cNvSpPr>
          <p:nvPr>
            <p:ph type="pic" idx="21"/>
          </p:nvPr>
        </p:nvSpPr>
        <p:spPr>
          <a:xfrm>
            <a:off x="4873964" y="396"/>
            <a:ext cx="9584988" cy="7144539"/>
          </a:xfrm>
          <a:prstGeom prst="rect">
            <a:avLst/>
          </a:prstGeom>
        </p:spPr>
        <p:txBody>
          <a:bodyPr lIns="91439" rIns="91439">
            <a:noAutofit/>
          </a:bodyPr>
          <a:lstStyle/>
          <a:p>
            <a:endParaRPr/>
          </a:p>
        </p:txBody>
      </p:sp>
      <p:sp>
        <p:nvSpPr>
          <p:cNvPr id="601" name="Body Level One…"/>
          <p:cNvSpPr txBox="1">
            <a:spLocks noGrp="1"/>
          </p:cNvSpPr>
          <p:nvPr>
            <p:ph type="body" sz="quarter" idx="1"/>
          </p:nvPr>
        </p:nvSpPr>
        <p:spPr>
          <a:xfrm>
            <a:off x="565786" y="2245995"/>
            <a:ext cx="3549017" cy="46442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03" name="Content Placeholder 2"/>
          <p:cNvSpPr txBox="1"/>
          <p:nvPr/>
        </p:nvSpPr>
        <p:spPr>
          <a:xfrm>
            <a:off x="557692" y="1269072"/>
            <a:ext cx="3565206" cy="665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Slide 6 - Winery-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0" name="13_TX_BigBendStatePark_DSC_6051_8bit.jpeg"/>
          <p:cNvSpPr>
            <a:spLocks noGrp="1"/>
          </p:cNvSpPr>
          <p:nvPr>
            <p:ph type="pic" sz="half" idx="21"/>
          </p:nvPr>
        </p:nvSpPr>
        <p:spPr>
          <a:xfrm>
            <a:off x="2" y="2"/>
            <a:ext cx="4871546" cy="7141029"/>
          </a:xfrm>
          <a:prstGeom prst="rect">
            <a:avLst/>
          </a:prstGeom>
        </p:spPr>
        <p:txBody>
          <a:bodyPr lIns="91439" rIns="91439">
            <a:noAutofit/>
          </a:bodyPr>
          <a:lstStyle/>
          <a:p>
            <a:endParaRPr/>
          </a:p>
        </p:txBody>
      </p:sp>
      <p:sp>
        <p:nvSpPr>
          <p:cNvPr id="611"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3" name="Content Placeholder 2"/>
          <p:cNvSpPr txBox="1">
            <a:spLocks noGrp="1"/>
          </p:cNvSpPr>
          <p:nvPr>
            <p:ph type="body" sz="quarter" idx="22"/>
          </p:nvPr>
        </p:nvSpPr>
        <p:spPr>
          <a:xfrm>
            <a:off x="5289108" y="1269072"/>
            <a:ext cx="8744200"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Slide 7 - Winery-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0" name="13_TX_BigBendStatePark_DSC_6051_8bit.jpeg"/>
          <p:cNvSpPr>
            <a:spLocks noGrp="1"/>
          </p:cNvSpPr>
          <p:nvPr>
            <p:ph type="pic" sz="half" idx="21"/>
          </p:nvPr>
        </p:nvSpPr>
        <p:spPr>
          <a:xfrm>
            <a:off x="9755506" y="-2"/>
            <a:ext cx="4874897" cy="7147733"/>
          </a:xfrm>
          <a:prstGeom prst="rect">
            <a:avLst/>
          </a:prstGeom>
        </p:spPr>
        <p:txBody>
          <a:bodyPr lIns="91439" rIns="91439">
            <a:noAutofit/>
          </a:bodyPr>
          <a:lstStyle/>
          <a:p>
            <a:endParaRPr/>
          </a:p>
        </p:txBody>
      </p:sp>
      <p:sp>
        <p:nvSpPr>
          <p:cNvPr id="621"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622"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3" name="Content Placeholder 2"/>
          <p:cNvSpPr txBox="1">
            <a:spLocks noGrp="1"/>
          </p:cNvSpPr>
          <p:nvPr>
            <p:ph type="body" sz="quarter" idx="22"/>
          </p:nvPr>
        </p:nvSpPr>
        <p:spPr>
          <a:xfrm>
            <a:off x="557692" y="1269072"/>
            <a:ext cx="877728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551887"/>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DIVIDER- Hik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0" name="Body Level One…"/>
          <p:cNvSpPr txBox="1">
            <a:spLocks noGrp="1"/>
          </p:cNvSpPr>
          <p:nvPr>
            <p:ph type="body" sz="quarter" idx="1" hasCustomPrompt="1"/>
          </p:nvPr>
        </p:nvSpPr>
        <p:spPr>
          <a:xfrm>
            <a:off x="508509" y="5209414"/>
            <a:ext cx="7350761" cy="951687"/>
          </a:xfrm>
          <a:prstGeom prst="rect">
            <a:avLst/>
          </a:prstGeom>
        </p:spPr>
        <p:txBody>
          <a:bodyPr/>
          <a:lstStyle>
            <a:lvl1pPr marL="0" indent="0">
              <a:buSzTx/>
              <a:buFontTx/>
              <a:buNone/>
              <a:defRPr sz="6000">
                <a:solidFill>
                  <a:srgbClr val="FFFFFF"/>
                </a:solidFill>
                <a:latin typeface="+mn-lt"/>
                <a:ea typeface="+mn-ea"/>
                <a:cs typeface="+mn-cs"/>
                <a:sym typeface="United Sans Reg Heavy"/>
              </a:defRPr>
            </a:lvl1pPr>
            <a:lvl2pPr marL="1136424" indent="-587805">
              <a:buFontTx/>
              <a:defRPr sz="6000">
                <a:solidFill>
                  <a:srgbClr val="FFFFFF"/>
                </a:solidFill>
                <a:latin typeface="+mn-lt"/>
                <a:ea typeface="+mn-ea"/>
                <a:cs typeface="+mn-cs"/>
                <a:sym typeface="United Sans Reg Heavy"/>
              </a:defRPr>
            </a:lvl2pPr>
            <a:lvl3pPr marL="1783008" indent="-685772">
              <a:buFontTx/>
              <a:defRPr sz="6000" b="1">
                <a:solidFill>
                  <a:srgbClr val="FFFFFF"/>
                </a:solidFill>
                <a:latin typeface="United Sans Rg Hv"/>
                <a:ea typeface="United Sans Rg Hv"/>
                <a:cs typeface="United Sans Rg Hv"/>
                <a:sym typeface="United Sans Rg Hv"/>
              </a:defRPr>
            </a:lvl3pPr>
            <a:lvl4pPr marL="2429594" indent="-783740">
              <a:buFontTx/>
              <a:defRPr sz="6000" b="1">
                <a:solidFill>
                  <a:srgbClr val="FFFFFF"/>
                </a:solidFill>
                <a:latin typeface="United Sans Rg Hv"/>
                <a:ea typeface="United Sans Rg Hv"/>
                <a:cs typeface="United Sans Rg Hv"/>
                <a:sym typeface="United Sans Rg Hv"/>
              </a:defRPr>
            </a:lvl4pPr>
            <a:lvl5pPr marL="2978213" indent="-783740">
              <a:buFontTx/>
              <a:defRPr sz="6000" b="1">
                <a:solidFill>
                  <a:srgbClr val="FFFFFF"/>
                </a:solidFill>
                <a:latin typeface="United Sans Rg Hv"/>
                <a:ea typeface="United Sans Rg Hv"/>
                <a:cs typeface="United Sans Rg Hv"/>
                <a:sym typeface="United Sans Rg Hv"/>
              </a:defRPr>
            </a:lvl5pPr>
          </a:lstStyle>
          <a:p>
            <a:r>
              <a:t>SECTION TITLE</a:t>
            </a:r>
          </a:p>
          <a:p>
            <a:pPr lvl="1"/>
            <a:endParaRPr/>
          </a:p>
          <a:p>
            <a:pPr lvl="2"/>
            <a:endParaRPr/>
          </a:p>
          <a:p>
            <a:pPr lvl="3"/>
            <a:endParaRPr/>
          </a:p>
          <a:p>
            <a:pPr lvl="4"/>
            <a:endParaRPr/>
          </a:p>
        </p:txBody>
      </p:sp>
      <p:sp>
        <p:nvSpPr>
          <p:cNvPr id="631" name="Slide Number"/>
          <p:cNvSpPr txBox="1">
            <a:spLocks noGrp="1"/>
          </p:cNvSpPr>
          <p:nvPr>
            <p:ph type="sldNum" sz="quarter" idx="2"/>
          </p:nvPr>
        </p:nvSpPr>
        <p:spPr>
          <a:xfrm>
            <a:off x="7071359" y="7408544"/>
            <a:ext cx="3413761" cy="438151"/>
          </a:xfrm>
          <a:prstGeom prst="rect">
            <a:avLst/>
          </a:prstGeom>
        </p:spPr>
        <p:txBody>
          <a:bodyPr lIns="45719" tIns="45719" rIns="45719" bIns="45719" anchor="ctr"/>
          <a:lstStyle>
            <a:lvl1pPr algn="r" defTabSz="1097236">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Slide 1 - Hik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8" name="Body Level One…"/>
          <p:cNvSpPr txBox="1">
            <a:spLocks noGrp="1"/>
          </p:cNvSpPr>
          <p:nvPr>
            <p:ph type="body" idx="1"/>
          </p:nvPr>
        </p:nvSpPr>
        <p:spPr>
          <a:xfrm>
            <a:off x="565786" y="2245995"/>
            <a:ext cx="13287378" cy="4423410"/>
          </a:xfrm>
          <a:prstGeom prst="rect">
            <a:avLst/>
          </a:prstGeom>
        </p:spPr>
        <p:txBody>
          <a:bodyPr/>
          <a:lstStyle>
            <a:lvl1pPr>
              <a:defRPr>
                <a:solidFill>
                  <a:srgbClr val="3B3838"/>
                </a:solidFill>
              </a:defRPr>
            </a:lvl1pPr>
            <a:lvl2pPr>
              <a:defRPr>
                <a:solidFill>
                  <a:srgbClr val="3B3838"/>
                </a:solidFill>
              </a:defRPr>
            </a:lvl2pPr>
            <a:lvl3pPr>
              <a:defRPr>
                <a:solidFill>
                  <a:srgbClr val="3B3838"/>
                </a:solidFill>
              </a:defRPr>
            </a:lvl3pPr>
            <a:lvl4pPr>
              <a:defRPr>
                <a:solidFill>
                  <a:srgbClr val="3B3838"/>
                </a:solidFill>
              </a:defRPr>
            </a:lvl4pPr>
            <a:lvl5pPr>
              <a:defRPr>
                <a:solidFill>
                  <a:srgbClr val="3B3838"/>
                </a:solidFill>
              </a:defRPr>
            </a:lvl5pPr>
          </a:lstStyle>
          <a:p>
            <a:r>
              <a:t>Body Level One</a:t>
            </a:r>
          </a:p>
          <a:p>
            <a:pPr lvl="1"/>
            <a:r>
              <a:t>Body Level Two</a:t>
            </a:r>
          </a:p>
          <a:p>
            <a:pPr lvl="2"/>
            <a:r>
              <a:t>Body Level Three</a:t>
            </a:r>
          </a:p>
          <a:p>
            <a:pPr lvl="3"/>
            <a:r>
              <a:t>Body Level Four</a:t>
            </a:r>
          </a:p>
          <a:p>
            <a:pPr lvl="4"/>
            <a:r>
              <a:t>Body Level Five</a:t>
            </a: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40" name="Content Placeholder 2"/>
          <p:cNvSpPr txBox="1">
            <a:spLocks noGrp="1"/>
          </p:cNvSpPr>
          <p:nvPr>
            <p:ph type="body" sz="quarter" idx="21"/>
          </p:nvPr>
        </p:nvSpPr>
        <p:spPr>
          <a:xfrm>
            <a:off x="557692" y="1269072"/>
            <a:ext cx="1330356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9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lide 3 - Jacob's Well ">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 name="Content Placeholder 2"/>
          <p:cNvSpPr txBox="1">
            <a:spLocks noGrp="1"/>
          </p:cNvSpPr>
          <p:nvPr>
            <p:ph type="body" sz="quarter" idx="21"/>
          </p:nvPr>
        </p:nvSpPr>
        <p:spPr>
          <a:xfrm>
            <a:off x="5282524" y="1269072"/>
            <a:ext cx="8757368"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F1A340"/>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Slide 2 - Hik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47" name="Body Level One…"/>
          <p:cNvSpPr txBox="1">
            <a:spLocks noGrp="1"/>
          </p:cNvSpPr>
          <p:nvPr>
            <p:ph type="body" idx="1"/>
          </p:nvPr>
        </p:nvSpPr>
        <p:spPr>
          <a:xfrm>
            <a:off x="671511" y="1568661"/>
            <a:ext cx="13287378" cy="4423411"/>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49" name="Content Placeholder 2"/>
          <p:cNvSpPr txBox="1">
            <a:spLocks noGrp="1"/>
          </p:cNvSpPr>
          <p:nvPr>
            <p:ph type="body" sz="quarter" idx="21"/>
          </p:nvPr>
        </p:nvSpPr>
        <p:spPr>
          <a:xfrm>
            <a:off x="663416" y="574805"/>
            <a:ext cx="13303568" cy="665981"/>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9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Slide 3 - Hik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6"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8" name="Content Placeholder 2"/>
          <p:cNvSpPr txBox="1">
            <a:spLocks noGrp="1"/>
          </p:cNvSpPr>
          <p:nvPr>
            <p:ph type="body" sz="quarter" idx="21"/>
          </p:nvPr>
        </p:nvSpPr>
        <p:spPr>
          <a:xfrm>
            <a:off x="5321379" y="1269072"/>
            <a:ext cx="8329412"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9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Slide 4 - Hik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5"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666"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Content Placeholder 2"/>
          <p:cNvSpPr txBox="1">
            <a:spLocks noGrp="1"/>
          </p:cNvSpPr>
          <p:nvPr>
            <p:ph type="body" sz="quarter" idx="21"/>
          </p:nvPr>
        </p:nvSpPr>
        <p:spPr>
          <a:xfrm>
            <a:off x="557692" y="1269072"/>
            <a:ext cx="8409282"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9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Slide 5 -Hiking-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4" name="13_TX_BigBendStatePark_DSC_6051_8bit.jpeg"/>
          <p:cNvSpPr>
            <a:spLocks noGrp="1"/>
          </p:cNvSpPr>
          <p:nvPr>
            <p:ph type="pic" idx="21"/>
          </p:nvPr>
        </p:nvSpPr>
        <p:spPr>
          <a:xfrm>
            <a:off x="4873964" y="396"/>
            <a:ext cx="9584988" cy="7144539"/>
          </a:xfrm>
          <a:prstGeom prst="rect">
            <a:avLst/>
          </a:prstGeom>
        </p:spPr>
        <p:txBody>
          <a:bodyPr lIns="91439" rIns="91439">
            <a:noAutofit/>
          </a:bodyPr>
          <a:lstStyle/>
          <a:p>
            <a:endParaRPr/>
          </a:p>
        </p:txBody>
      </p:sp>
      <p:sp>
        <p:nvSpPr>
          <p:cNvPr id="675" name="Body Level One…"/>
          <p:cNvSpPr txBox="1">
            <a:spLocks noGrp="1"/>
          </p:cNvSpPr>
          <p:nvPr>
            <p:ph type="body" sz="quarter" idx="1"/>
          </p:nvPr>
        </p:nvSpPr>
        <p:spPr>
          <a:xfrm>
            <a:off x="565786" y="2245995"/>
            <a:ext cx="3549017" cy="46442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77" name="Content Placeholder 2"/>
          <p:cNvSpPr txBox="1">
            <a:spLocks noGrp="1"/>
          </p:cNvSpPr>
          <p:nvPr>
            <p:ph type="body" sz="quarter" idx="22"/>
          </p:nvPr>
        </p:nvSpPr>
        <p:spPr>
          <a:xfrm>
            <a:off x="557692" y="1269072"/>
            <a:ext cx="3565206"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9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Slide 6 -Hiking-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4" name="13_TX_BigBendStatePark_DSC_6051_8bit.jpeg"/>
          <p:cNvSpPr>
            <a:spLocks noGrp="1"/>
          </p:cNvSpPr>
          <p:nvPr>
            <p:ph type="pic" sz="half" idx="21"/>
          </p:nvPr>
        </p:nvSpPr>
        <p:spPr>
          <a:xfrm>
            <a:off x="2" y="2"/>
            <a:ext cx="4871546" cy="7141029"/>
          </a:xfrm>
          <a:prstGeom prst="rect">
            <a:avLst/>
          </a:prstGeom>
        </p:spPr>
        <p:txBody>
          <a:bodyPr lIns="91439" rIns="91439">
            <a:noAutofit/>
          </a:bodyPr>
          <a:lstStyle/>
          <a:p>
            <a:endParaRPr/>
          </a:p>
        </p:txBody>
      </p:sp>
      <p:sp>
        <p:nvSpPr>
          <p:cNvPr id="685" name="Body Level One…"/>
          <p:cNvSpPr txBox="1">
            <a:spLocks noGrp="1"/>
          </p:cNvSpPr>
          <p:nvPr>
            <p:ph type="body" sz="half" idx="1"/>
          </p:nvPr>
        </p:nvSpPr>
        <p:spPr>
          <a:xfrm>
            <a:off x="5280659" y="2245996"/>
            <a:ext cx="8761098" cy="4834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7" name="Content Placeholder 2"/>
          <p:cNvSpPr txBox="1">
            <a:spLocks noGrp="1"/>
          </p:cNvSpPr>
          <p:nvPr>
            <p:ph type="body" sz="quarter" idx="22"/>
          </p:nvPr>
        </p:nvSpPr>
        <p:spPr>
          <a:xfrm>
            <a:off x="5290986" y="1269072"/>
            <a:ext cx="8570273"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9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Slide 7 -Hiking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4" name="13_TX_BigBendStatePark_DSC_6051_8bit.jpeg"/>
          <p:cNvSpPr>
            <a:spLocks noGrp="1"/>
          </p:cNvSpPr>
          <p:nvPr>
            <p:ph type="pic" sz="half" idx="21"/>
          </p:nvPr>
        </p:nvSpPr>
        <p:spPr>
          <a:xfrm>
            <a:off x="9755506" y="-2"/>
            <a:ext cx="4874897" cy="7147733"/>
          </a:xfrm>
          <a:prstGeom prst="rect">
            <a:avLst/>
          </a:prstGeom>
        </p:spPr>
        <p:txBody>
          <a:bodyPr lIns="91439" rIns="91439">
            <a:noAutofit/>
          </a:bodyPr>
          <a:lstStyle/>
          <a:p>
            <a:endParaRPr/>
          </a:p>
        </p:txBody>
      </p:sp>
      <p:sp>
        <p:nvSpPr>
          <p:cNvPr id="695"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696"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7" name="Content Placeholder 2"/>
          <p:cNvSpPr txBox="1">
            <a:spLocks noGrp="1"/>
          </p:cNvSpPr>
          <p:nvPr>
            <p:ph type="body" sz="quarter" idx="22"/>
          </p:nvPr>
        </p:nvSpPr>
        <p:spPr>
          <a:xfrm>
            <a:off x="557692" y="1269072"/>
            <a:ext cx="827258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0619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Slide 2 - Hikin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4" name="Body Level One…"/>
          <p:cNvSpPr txBox="1">
            <a:spLocks noGrp="1"/>
          </p:cNvSpPr>
          <p:nvPr>
            <p:ph type="body" idx="1"/>
          </p:nvPr>
        </p:nvSpPr>
        <p:spPr>
          <a:xfrm>
            <a:off x="671511" y="1568661"/>
            <a:ext cx="13287378" cy="4423411"/>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13600191" y="7564079"/>
            <a:ext cx="243177" cy="233776"/>
          </a:xfrm>
          <a:prstGeom prst="rect">
            <a:avLst/>
          </a:prstGeom>
        </p:spPr>
        <p:txBody>
          <a:bodyPr/>
          <a:lstStyle>
            <a:lvl1pPr>
              <a:defRPr sz="1200"/>
            </a:lvl1pPr>
          </a:lstStyle>
          <a:p>
            <a:fld id="{86CB4B4D-7CA3-9044-876B-883B54F8677D}" type="slidenum">
              <a:t>‹#›</a:t>
            </a:fld>
            <a:endParaRPr/>
          </a:p>
        </p:txBody>
      </p:sp>
      <p:sp>
        <p:nvSpPr>
          <p:cNvPr id="706" name="Content Placeholder 2"/>
          <p:cNvSpPr txBox="1">
            <a:spLocks noGrp="1"/>
          </p:cNvSpPr>
          <p:nvPr>
            <p:ph type="body" sz="quarter" idx="21"/>
          </p:nvPr>
        </p:nvSpPr>
        <p:spPr>
          <a:xfrm>
            <a:off x="663416" y="574805"/>
            <a:ext cx="13303567" cy="665981"/>
          </a:xfrm>
          <a:prstGeom prst="rect">
            <a:avLst/>
          </a:prstGeom>
        </p:spPr>
        <p:txBody>
          <a:bodyPr/>
          <a:lstStyle>
            <a:lvl1pPr marL="0" indent="0" defTabSz="321310">
              <a:lnSpc>
                <a:spcPct val="100000"/>
              </a:lnSpc>
              <a:spcBef>
                <a:spcPts val="0"/>
              </a:spcBef>
              <a:buSzTx/>
              <a:buFontTx/>
              <a:buNone/>
              <a:tabLst>
                <a:tab pos="11950700" algn="r"/>
              </a:tabLst>
              <a:defRPr sz="3740">
                <a:solidFill>
                  <a:srgbClr val="06196A"/>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lide 4 - Jacob's Well ">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 name="Body Level One…"/>
          <p:cNvSpPr txBox="1">
            <a:spLocks noGrp="1"/>
          </p:cNvSpPr>
          <p:nvPr>
            <p:ph type="body" sz="half" idx="1"/>
          </p:nvPr>
        </p:nvSpPr>
        <p:spPr>
          <a:xfrm>
            <a:off x="565786" y="2245997"/>
            <a:ext cx="8761098" cy="488548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775355" y="7531897"/>
            <a:ext cx="271428" cy="258344"/>
          </a:xfrm>
          <a:prstGeom prst="rect">
            <a:avLst/>
          </a:prstGeom>
        </p:spPr>
        <p:txBody>
          <a:bodyPr/>
          <a:lstStyle/>
          <a:p>
            <a:fld id="{86CB4B4D-7CA3-9044-876B-883B54F8677D}" type="slidenum">
              <a:t>‹#›</a:t>
            </a:fld>
            <a:endParaRPr/>
          </a:p>
        </p:txBody>
      </p:sp>
      <p:sp>
        <p:nvSpPr>
          <p:cNvPr id="74" name="Content Placeholder 2"/>
          <p:cNvSpPr txBox="1">
            <a:spLocks noGrp="1"/>
          </p:cNvSpPr>
          <p:nvPr>
            <p:ph type="body" sz="quarter" idx="21"/>
          </p:nvPr>
        </p:nvSpPr>
        <p:spPr>
          <a:xfrm>
            <a:off x="567651" y="1269072"/>
            <a:ext cx="8757368"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F1A340"/>
                </a:solidFill>
                <a:latin typeface="+mn-lt"/>
                <a:ea typeface="+mn-ea"/>
                <a:cs typeface="+mn-cs"/>
                <a:sym typeface="United Sans Reg Heavy"/>
              </a:defRPr>
            </a:lvl1pPr>
          </a:lstStyle>
          <a:p>
            <a:r>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lide 5 - Jacob's Well - ALT PICTU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 name="13_TX_BigBendStatePark_DSC_6051_8bit.jpeg"/>
          <p:cNvSpPr>
            <a:spLocks noGrp="1"/>
          </p:cNvSpPr>
          <p:nvPr>
            <p:ph type="pic" idx="21"/>
          </p:nvPr>
        </p:nvSpPr>
        <p:spPr>
          <a:xfrm>
            <a:off x="4873964" y="396"/>
            <a:ext cx="9584988" cy="7144539"/>
          </a:xfrm>
          <a:prstGeom prst="rect">
            <a:avLst/>
          </a:prstGeom>
        </p:spPr>
        <p:txBody>
          <a:bodyPr lIns="91439" rIns="91439">
            <a:noAutofit/>
          </a:bodyPr>
          <a:lstStyle/>
          <a:p>
            <a:endParaRPr/>
          </a:p>
        </p:txBody>
      </p:sp>
      <p:sp>
        <p:nvSpPr>
          <p:cNvPr id="82" name="Body Level One…"/>
          <p:cNvSpPr txBox="1">
            <a:spLocks noGrp="1"/>
          </p:cNvSpPr>
          <p:nvPr>
            <p:ph type="body" sz="quarter" idx="1"/>
          </p:nvPr>
        </p:nvSpPr>
        <p:spPr>
          <a:xfrm>
            <a:off x="565786" y="2245995"/>
            <a:ext cx="3549017" cy="46442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4" name="Content Placeholder 2"/>
          <p:cNvSpPr txBox="1">
            <a:spLocks noGrp="1"/>
          </p:cNvSpPr>
          <p:nvPr>
            <p:ph type="body" sz="quarter" idx="22"/>
          </p:nvPr>
        </p:nvSpPr>
        <p:spPr>
          <a:xfrm>
            <a:off x="557692" y="1269072"/>
            <a:ext cx="3549017" cy="665980"/>
          </a:xfrm>
          <a:prstGeom prst="rect">
            <a:avLst/>
          </a:prstGeom>
        </p:spPr>
        <p:txBody>
          <a:bodyPr/>
          <a:lstStyle>
            <a:lvl1pPr marL="0" indent="0" defTabSz="309625">
              <a:lnSpc>
                <a:spcPct val="100000"/>
              </a:lnSpc>
              <a:spcBef>
                <a:spcPts val="0"/>
              </a:spcBef>
              <a:buSzTx/>
              <a:buFontTx/>
              <a:buNone/>
              <a:tabLst>
                <a:tab pos="11518900" algn="r"/>
              </a:tabLst>
              <a:defRPr sz="3709">
                <a:solidFill>
                  <a:srgbClr val="F1A340"/>
                </a:solidFill>
                <a:latin typeface="+mn-lt"/>
                <a:ea typeface="+mn-ea"/>
                <a:cs typeface="+mn-cs"/>
                <a:sym typeface="United Sans Reg Heavy"/>
              </a:defRPr>
            </a:lvl1pPr>
          </a:lstStyle>
          <a:p>
            <a:r>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8"/>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565786" y="4541522"/>
            <a:ext cx="13287378" cy="2127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3" name="Slide Number"/>
          <p:cNvSpPr txBox="1">
            <a:spLocks noGrp="1"/>
          </p:cNvSpPr>
          <p:nvPr>
            <p:ph type="sldNum" sz="quarter" idx="2"/>
          </p:nvPr>
        </p:nvSpPr>
        <p:spPr>
          <a:xfrm>
            <a:off x="13586065" y="7539510"/>
            <a:ext cx="271429" cy="258345"/>
          </a:xfrm>
          <a:prstGeom prst="rect">
            <a:avLst/>
          </a:prstGeom>
          <a:ln w="12700">
            <a:miter lim="400000"/>
          </a:ln>
        </p:spPr>
        <p:txBody>
          <a:bodyPr wrap="none" lIns="30480" tIns="30480" rIns="30480" bIns="30480" anchor="b">
            <a:spAutoFit/>
          </a:bodyPr>
          <a:lstStyle>
            <a:lvl1pPr algn="ctr" defTabSz="584200">
              <a:defRPr sz="1400">
                <a:solidFill>
                  <a:srgbClr val="FFFFFF"/>
                </a:solidFill>
                <a:latin typeface="Arial"/>
                <a:ea typeface="Arial"/>
                <a:cs typeface="Arial"/>
                <a:sym typeface="Arial"/>
              </a:defRPr>
            </a:lvl1pPr>
          </a:lstStyle>
          <a:p>
            <a:fld id="{86CB4B4D-7CA3-9044-876B-883B54F8677D}" type="slidenum">
              <a:t>‹#›</a:t>
            </a:fld>
            <a:endParaRPr/>
          </a:p>
        </p:txBody>
      </p:sp>
      <p:sp>
        <p:nvSpPr>
          <p:cNvPr id="4" name="Title Text"/>
          <p:cNvSpPr txBox="1">
            <a:spLocks noGrp="1"/>
          </p:cNvSpPr>
          <p:nvPr>
            <p:ph type="title"/>
          </p:nvPr>
        </p:nvSpPr>
        <p:spPr>
          <a:xfrm>
            <a:off x="731519" y="-1"/>
            <a:ext cx="13167362" cy="2030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Lst>
  <p:transition spd="med"/>
  <p:txStyles>
    <p:titleStyle>
      <a:lvl1pPr marL="0" marR="0" indent="0" algn="l" defTabSz="1097236" rtl="0" latinLnBrk="0">
        <a:lnSpc>
          <a:spcPct val="90000"/>
        </a:lnSpc>
        <a:spcBef>
          <a:spcPts val="0"/>
        </a:spcBef>
        <a:spcAft>
          <a:spcPts val="0"/>
        </a:spcAft>
        <a:buClrTx/>
        <a:buSzTx/>
        <a:buFontTx/>
        <a:buNone/>
        <a:tabLst/>
        <a:defRPr sz="5200" b="0" i="0" u="none" strike="noStrike" cap="none" spc="0" baseline="0">
          <a:solidFill>
            <a:srgbClr val="000000"/>
          </a:solidFill>
          <a:uFillTx/>
          <a:latin typeface="+mj-lt"/>
          <a:ea typeface="+mj-ea"/>
          <a:cs typeface="+mj-cs"/>
          <a:sym typeface="Calibri"/>
        </a:defRPr>
      </a:lvl1pPr>
      <a:lvl2pPr marL="0" marR="0" indent="0" algn="l" defTabSz="1097236" rtl="0" latinLnBrk="0">
        <a:lnSpc>
          <a:spcPct val="90000"/>
        </a:lnSpc>
        <a:spcBef>
          <a:spcPts val="0"/>
        </a:spcBef>
        <a:spcAft>
          <a:spcPts val="0"/>
        </a:spcAft>
        <a:buClrTx/>
        <a:buSzTx/>
        <a:buFontTx/>
        <a:buNone/>
        <a:tabLst/>
        <a:defRPr sz="5200" b="0" i="0" u="none" strike="noStrike" cap="none" spc="0" baseline="0">
          <a:solidFill>
            <a:srgbClr val="000000"/>
          </a:solidFill>
          <a:uFillTx/>
          <a:latin typeface="+mj-lt"/>
          <a:ea typeface="+mj-ea"/>
          <a:cs typeface="+mj-cs"/>
          <a:sym typeface="Calibri"/>
        </a:defRPr>
      </a:lvl2pPr>
      <a:lvl3pPr marL="0" marR="0" indent="0" algn="l" defTabSz="1097236" rtl="0" latinLnBrk="0">
        <a:lnSpc>
          <a:spcPct val="90000"/>
        </a:lnSpc>
        <a:spcBef>
          <a:spcPts val="0"/>
        </a:spcBef>
        <a:spcAft>
          <a:spcPts val="0"/>
        </a:spcAft>
        <a:buClrTx/>
        <a:buSzTx/>
        <a:buFontTx/>
        <a:buNone/>
        <a:tabLst/>
        <a:defRPr sz="5200" b="0" i="0" u="none" strike="noStrike" cap="none" spc="0" baseline="0">
          <a:solidFill>
            <a:srgbClr val="000000"/>
          </a:solidFill>
          <a:uFillTx/>
          <a:latin typeface="+mj-lt"/>
          <a:ea typeface="+mj-ea"/>
          <a:cs typeface="+mj-cs"/>
          <a:sym typeface="Calibri"/>
        </a:defRPr>
      </a:lvl3pPr>
      <a:lvl4pPr marL="0" marR="0" indent="0" algn="l" defTabSz="1097236" rtl="0" latinLnBrk="0">
        <a:lnSpc>
          <a:spcPct val="90000"/>
        </a:lnSpc>
        <a:spcBef>
          <a:spcPts val="0"/>
        </a:spcBef>
        <a:spcAft>
          <a:spcPts val="0"/>
        </a:spcAft>
        <a:buClrTx/>
        <a:buSzTx/>
        <a:buFontTx/>
        <a:buNone/>
        <a:tabLst/>
        <a:defRPr sz="5200" b="0" i="0" u="none" strike="noStrike" cap="none" spc="0" baseline="0">
          <a:solidFill>
            <a:srgbClr val="000000"/>
          </a:solidFill>
          <a:uFillTx/>
          <a:latin typeface="+mj-lt"/>
          <a:ea typeface="+mj-ea"/>
          <a:cs typeface="+mj-cs"/>
          <a:sym typeface="Calibri"/>
        </a:defRPr>
      </a:lvl4pPr>
      <a:lvl5pPr marL="0" marR="0" indent="0" algn="l" defTabSz="1097236" rtl="0" latinLnBrk="0">
        <a:lnSpc>
          <a:spcPct val="90000"/>
        </a:lnSpc>
        <a:spcBef>
          <a:spcPts val="0"/>
        </a:spcBef>
        <a:spcAft>
          <a:spcPts val="0"/>
        </a:spcAft>
        <a:buClrTx/>
        <a:buSzTx/>
        <a:buFontTx/>
        <a:buNone/>
        <a:tabLst/>
        <a:defRPr sz="5200" b="0" i="0" u="none" strike="noStrike" cap="none" spc="0" baseline="0">
          <a:solidFill>
            <a:srgbClr val="000000"/>
          </a:solidFill>
          <a:uFillTx/>
          <a:latin typeface="+mj-lt"/>
          <a:ea typeface="+mj-ea"/>
          <a:cs typeface="+mj-cs"/>
          <a:sym typeface="Calibri"/>
        </a:defRPr>
      </a:lvl5pPr>
      <a:lvl6pPr marL="0" marR="0" indent="0" algn="l" defTabSz="1097236" rtl="0" latinLnBrk="0">
        <a:lnSpc>
          <a:spcPct val="90000"/>
        </a:lnSpc>
        <a:spcBef>
          <a:spcPts val="0"/>
        </a:spcBef>
        <a:spcAft>
          <a:spcPts val="0"/>
        </a:spcAft>
        <a:buClrTx/>
        <a:buSzTx/>
        <a:buFontTx/>
        <a:buNone/>
        <a:tabLst/>
        <a:defRPr sz="5200" b="0" i="0" u="none" strike="noStrike" cap="none" spc="0" baseline="0">
          <a:solidFill>
            <a:srgbClr val="000000"/>
          </a:solidFill>
          <a:uFillTx/>
          <a:latin typeface="+mj-lt"/>
          <a:ea typeface="+mj-ea"/>
          <a:cs typeface="+mj-cs"/>
          <a:sym typeface="Calibri"/>
        </a:defRPr>
      </a:lvl6pPr>
      <a:lvl7pPr marL="0" marR="0" indent="0" algn="l" defTabSz="1097236" rtl="0" latinLnBrk="0">
        <a:lnSpc>
          <a:spcPct val="90000"/>
        </a:lnSpc>
        <a:spcBef>
          <a:spcPts val="0"/>
        </a:spcBef>
        <a:spcAft>
          <a:spcPts val="0"/>
        </a:spcAft>
        <a:buClrTx/>
        <a:buSzTx/>
        <a:buFontTx/>
        <a:buNone/>
        <a:tabLst/>
        <a:defRPr sz="5200" b="0" i="0" u="none" strike="noStrike" cap="none" spc="0" baseline="0">
          <a:solidFill>
            <a:srgbClr val="000000"/>
          </a:solidFill>
          <a:uFillTx/>
          <a:latin typeface="+mj-lt"/>
          <a:ea typeface="+mj-ea"/>
          <a:cs typeface="+mj-cs"/>
          <a:sym typeface="Calibri"/>
        </a:defRPr>
      </a:lvl7pPr>
      <a:lvl8pPr marL="0" marR="0" indent="0" algn="l" defTabSz="1097236" rtl="0" latinLnBrk="0">
        <a:lnSpc>
          <a:spcPct val="90000"/>
        </a:lnSpc>
        <a:spcBef>
          <a:spcPts val="0"/>
        </a:spcBef>
        <a:spcAft>
          <a:spcPts val="0"/>
        </a:spcAft>
        <a:buClrTx/>
        <a:buSzTx/>
        <a:buFontTx/>
        <a:buNone/>
        <a:tabLst/>
        <a:defRPr sz="5200" b="0" i="0" u="none" strike="noStrike" cap="none" spc="0" baseline="0">
          <a:solidFill>
            <a:srgbClr val="000000"/>
          </a:solidFill>
          <a:uFillTx/>
          <a:latin typeface="+mj-lt"/>
          <a:ea typeface="+mj-ea"/>
          <a:cs typeface="+mj-cs"/>
          <a:sym typeface="Calibri"/>
        </a:defRPr>
      </a:lvl8pPr>
      <a:lvl9pPr marL="0" marR="0" indent="0" algn="l" defTabSz="1097236" rtl="0" latinLnBrk="0">
        <a:lnSpc>
          <a:spcPct val="90000"/>
        </a:lnSpc>
        <a:spcBef>
          <a:spcPts val="0"/>
        </a:spcBef>
        <a:spcAft>
          <a:spcPts val="0"/>
        </a:spcAft>
        <a:buClrTx/>
        <a:buSzTx/>
        <a:buFontTx/>
        <a:buNone/>
        <a:tabLst/>
        <a:defRPr sz="5200" b="0" i="0" u="none" strike="noStrike" cap="none" spc="0" baseline="0">
          <a:solidFill>
            <a:srgbClr val="000000"/>
          </a:solidFill>
          <a:uFillTx/>
          <a:latin typeface="+mj-lt"/>
          <a:ea typeface="+mj-ea"/>
          <a:cs typeface="+mj-cs"/>
          <a:sym typeface="Calibri"/>
        </a:defRPr>
      </a:lvl9pPr>
    </p:titleStyle>
    <p:bodyStyle>
      <a:lvl1pPr marL="274309" marR="0" indent="-274309" algn="l" defTabSz="1097236" rtl="0" latinLnBrk="0">
        <a:lnSpc>
          <a:spcPct val="90000"/>
        </a:lnSpc>
        <a:spcBef>
          <a:spcPts val="1200"/>
        </a:spcBef>
        <a:spcAft>
          <a:spcPts val="0"/>
        </a:spcAft>
        <a:buClrTx/>
        <a:buSzPct val="100000"/>
        <a:buFont typeface="Arial"/>
        <a:buChar char="•"/>
        <a:tabLst/>
        <a:defRPr sz="2400" b="0" i="0" u="none" strike="noStrike" cap="none" spc="0" baseline="0">
          <a:solidFill>
            <a:srgbClr val="767171"/>
          </a:solidFill>
          <a:uFillTx/>
          <a:latin typeface="Arial"/>
          <a:ea typeface="Arial"/>
          <a:cs typeface="Arial"/>
          <a:sym typeface="Arial"/>
        </a:defRPr>
      </a:lvl1pPr>
      <a:lvl2pPr marL="822927" marR="0" indent="-274309" algn="l" defTabSz="1097236" rtl="0" latinLnBrk="0">
        <a:lnSpc>
          <a:spcPct val="90000"/>
        </a:lnSpc>
        <a:spcBef>
          <a:spcPts val="1200"/>
        </a:spcBef>
        <a:spcAft>
          <a:spcPts val="0"/>
        </a:spcAft>
        <a:buClrTx/>
        <a:buSzPct val="100000"/>
        <a:buFont typeface="Arial"/>
        <a:buChar char="•"/>
        <a:tabLst/>
        <a:defRPr sz="2400" b="0" i="0" u="none" strike="noStrike" cap="none" spc="0" baseline="0">
          <a:solidFill>
            <a:srgbClr val="767171"/>
          </a:solidFill>
          <a:uFillTx/>
          <a:latin typeface="Arial"/>
          <a:ea typeface="Arial"/>
          <a:cs typeface="Arial"/>
          <a:sym typeface="Arial"/>
        </a:defRPr>
      </a:lvl2pPr>
      <a:lvl3pPr marL="1371544" marR="0" indent="-274309" algn="l" defTabSz="1097236" rtl="0" latinLnBrk="0">
        <a:lnSpc>
          <a:spcPct val="90000"/>
        </a:lnSpc>
        <a:spcBef>
          <a:spcPts val="1200"/>
        </a:spcBef>
        <a:spcAft>
          <a:spcPts val="0"/>
        </a:spcAft>
        <a:buClrTx/>
        <a:buSzPct val="100000"/>
        <a:buFont typeface="Arial"/>
        <a:buChar char="•"/>
        <a:tabLst/>
        <a:defRPr sz="2400" b="0" i="0" u="none" strike="noStrike" cap="none" spc="0" baseline="0">
          <a:solidFill>
            <a:srgbClr val="767171"/>
          </a:solidFill>
          <a:uFillTx/>
          <a:latin typeface="Arial"/>
          <a:ea typeface="Arial"/>
          <a:cs typeface="Arial"/>
          <a:sym typeface="Arial"/>
        </a:defRPr>
      </a:lvl3pPr>
      <a:lvl4pPr marL="1920163" marR="0" indent="-274309" algn="l" defTabSz="1097236" rtl="0" latinLnBrk="0">
        <a:lnSpc>
          <a:spcPct val="90000"/>
        </a:lnSpc>
        <a:spcBef>
          <a:spcPts val="1200"/>
        </a:spcBef>
        <a:spcAft>
          <a:spcPts val="0"/>
        </a:spcAft>
        <a:buClrTx/>
        <a:buSzPct val="100000"/>
        <a:buFont typeface="Arial"/>
        <a:buChar char="•"/>
        <a:tabLst/>
        <a:defRPr sz="2400" b="0" i="0" u="none" strike="noStrike" cap="none" spc="0" baseline="0">
          <a:solidFill>
            <a:srgbClr val="767171"/>
          </a:solidFill>
          <a:uFillTx/>
          <a:latin typeface="Arial"/>
          <a:ea typeface="Arial"/>
          <a:cs typeface="Arial"/>
          <a:sym typeface="Arial"/>
        </a:defRPr>
      </a:lvl4pPr>
      <a:lvl5pPr marL="2468782" marR="0" indent="-274309" algn="l" defTabSz="1097236" rtl="0" latinLnBrk="0">
        <a:lnSpc>
          <a:spcPct val="90000"/>
        </a:lnSpc>
        <a:spcBef>
          <a:spcPts val="1200"/>
        </a:spcBef>
        <a:spcAft>
          <a:spcPts val="0"/>
        </a:spcAft>
        <a:buClrTx/>
        <a:buSzPct val="100000"/>
        <a:buFont typeface="Arial"/>
        <a:buChar char="•"/>
        <a:tabLst/>
        <a:defRPr sz="2400" b="0" i="0" u="none" strike="noStrike" cap="none" spc="0" baseline="0">
          <a:solidFill>
            <a:srgbClr val="767171"/>
          </a:solidFill>
          <a:uFillTx/>
          <a:latin typeface="Arial"/>
          <a:ea typeface="Arial"/>
          <a:cs typeface="Arial"/>
          <a:sym typeface="Arial"/>
        </a:defRPr>
      </a:lvl5pPr>
      <a:lvl6pPr marL="3056585" marR="0" indent="-313495" algn="l" defTabSz="1097236" rtl="0" latinLnBrk="0">
        <a:lnSpc>
          <a:spcPct val="90000"/>
        </a:lnSpc>
        <a:spcBef>
          <a:spcPts val="1200"/>
        </a:spcBef>
        <a:spcAft>
          <a:spcPts val="0"/>
        </a:spcAft>
        <a:buClrTx/>
        <a:buSzPct val="100000"/>
        <a:buFont typeface="Arial"/>
        <a:buChar char="•"/>
        <a:tabLst/>
        <a:defRPr sz="2400" b="0" i="0" u="none" strike="noStrike" cap="none" spc="0" baseline="0">
          <a:solidFill>
            <a:srgbClr val="767171"/>
          </a:solidFill>
          <a:uFillTx/>
          <a:latin typeface="Arial"/>
          <a:ea typeface="Arial"/>
          <a:cs typeface="Arial"/>
          <a:sym typeface="Arial"/>
        </a:defRPr>
      </a:lvl6pPr>
      <a:lvl7pPr marL="3605203" marR="0" indent="-313495" algn="l" defTabSz="1097236" rtl="0" latinLnBrk="0">
        <a:lnSpc>
          <a:spcPct val="90000"/>
        </a:lnSpc>
        <a:spcBef>
          <a:spcPts val="1200"/>
        </a:spcBef>
        <a:spcAft>
          <a:spcPts val="0"/>
        </a:spcAft>
        <a:buClrTx/>
        <a:buSzPct val="100000"/>
        <a:buFont typeface="Arial"/>
        <a:buChar char="•"/>
        <a:tabLst/>
        <a:defRPr sz="2400" b="0" i="0" u="none" strike="noStrike" cap="none" spc="0" baseline="0">
          <a:solidFill>
            <a:srgbClr val="767171"/>
          </a:solidFill>
          <a:uFillTx/>
          <a:latin typeface="Arial"/>
          <a:ea typeface="Arial"/>
          <a:cs typeface="Arial"/>
          <a:sym typeface="Arial"/>
        </a:defRPr>
      </a:lvl7pPr>
      <a:lvl8pPr marL="4153823" marR="0" indent="-313495" algn="l" defTabSz="1097236" rtl="0" latinLnBrk="0">
        <a:lnSpc>
          <a:spcPct val="90000"/>
        </a:lnSpc>
        <a:spcBef>
          <a:spcPts val="1200"/>
        </a:spcBef>
        <a:spcAft>
          <a:spcPts val="0"/>
        </a:spcAft>
        <a:buClrTx/>
        <a:buSzPct val="100000"/>
        <a:buFont typeface="Arial"/>
        <a:buChar char="•"/>
        <a:tabLst/>
        <a:defRPr sz="2400" b="0" i="0" u="none" strike="noStrike" cap="none" spc="0" baseline="0">
          <a:solidFill>
            <a:srgbClr val="767171"/>
          </a:solidFill>
          <a:uFillTx/>
          <a:latin typeface="Arial"/>
          <a:ea typeface="Arial"/>
          <a:cs typeface="Arial"/>
          <a:sym typeface="Arial"/>
        </a:defRPr>
      </a:lvl8pPr>
      <a:lvl9pPr marL="4702440" marR="0" indent="-313495" algn="l" defTabSz="1097236" rtl="0" latinLnBrk="0">
        <a:lnSpc>
          <a:spcPct val="90000"/>
        </a:lnSpc>
        <a:spcBef>
          <a:spcPts val="1200"/>
        </a:spcBef>
        <a:spcAft>
          <a:spcPts val="0"/>
        </a:spcAft>
        <a:buClrTx/>
        <a:buSzPct val="100000"/>
        <a:buFont typeface="Arial"/>
        <a:buChar char="•"/>
        <a:tabLst/>
        <a:defRPr sz="2400" b="0" i="0" u="none" strike="noStrike" cap="none" spc="0" baseline="0">
          <a:solidFill>
            <a:srgbClr val="767171"/>
          </a:solidFill>
          <a:uFillTx/>
          <a:latin typeface="Arial"/>
          <a:ea typeface="Arial"/>
          <a:cs typeface="Arial"/>
          <a:sym typeface="Arial"/>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2.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3.png"/><Relationship Id="rId1" Type="http://schemas.openxmlformats.org/officeDocument/2006/relationships/slideLayout" Target="../slideLayouts/slideLayout70.xml"/><Relationship Id="rId4" Type="http://schemas.openxmlformats.org/officeDocument/2006/relationships/hyperlink" Target="http://AARP.org" TargetMode="Externa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3.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image" Target="../media/image114.png"/><Relationship Id="rId1" Type="http://schemas.openxmlformats.org/officeDocument/2006/relationships/slideLayout" Target="../slideLayouts/slideLayout70.xml"/><Relationship Id="rId6" Type="http://schemas.openxmlformats.org/officeDocument/2006/relationships/image" Target="../media/image116.png"/><Relationship Id="rId5" Type="http://schemas.openxmlformats.org/officeDocument/2006/relationships/hyperlink" Target="http://TravelTexas.com" TargetMode="Externa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tif"/><Relationship Id="rId3" Type="http://schemas.openxmlformats.org/officeDocument/2006/relationships/image" Target="../media/image120.png"/><Relationship Id="rId7" Type="http://schemas.openxmlformats.org/officeDocument/2006/relationships/image" Target="../media/image124.tif"/><Relationship Id="rId12" Type="http://schemas.openxmlformats.org/officeDocument/2006/relationships/image" Target="../media/image129.tif"/><Relationship Id="rId2" Type="http://schemas.openxmlformats.org/officeDocument/2006/relationships/image" Target="../media/image119.png"/><Relationship Id="rId1" Type="http://schemas.openxmlformats.org/officeDocument/2006/relationships/slideLayout" Target="../slideLayouts/slideLayout70.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tif"/><Relationship Id="rId1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7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tif"/><Relationship Id="rId1" Type="http://schemas.openxmlformats.org/officeDocument/2006/relationships/slideLayout" Target="../slideLayouts/slideLayout70.xml"/><Relationship Id="rId5" Type="http://schemas.openxmlformats.org/officeDocument/2006/relationships/slide" Target="slide3.xml"/><Relationship Id="rId4" Type="http://schemas.openxmlformats.org/officeDocument/2006/relationships/image" Target="../media/image133.tif"/></Relationships>
</file>

<file path=ppt/slides/_rels/slide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tif"/><Relationship Id="rId1" Type="http://schemas.openxmlformats.org/officeDocument/2006/relationships/slideLayout" Target="../slideLayouts/slideLayout70.xml"/><Relationship Id="rId5" Type="http://schemas.openxmlformats.org/officeDocument/2006/relationships/slide" Target="slide3.xml"/><Relationship Id="rId4" Type="http://schemas.openxmlformats.org/officeDocument/2006/relationships/image" Target="../media/image133.tif"/></Relationships>
</file>

<file path=ppt/slides/_rels/slide2.xml.rels><?xml version="1.0" encoding="UTF-8" standalone="yes"?>
<Relationships xmlns="http://schemas.openxmlformats.org/package/2006/relationships"><Relationship Id="rId13" Type="http://schemas.openxmlformats.org/officeDocument/2006/relationships/image" Target="../media/image79.tif"/><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105.png"/><Relationship Id="rId21" Type="http://schemas.openxmlformats.org/officeDocument/2006/relationships/image" Target="../media/image87.png"/><Relationship Id="rId34" Type="http://schemas.openxmlformats.org/officeDocument/2006/relationships/image" Target="../media/image100.png"/><Relationship Id="rId7" Type="http://schemas.openxmlformats.org/officeDocument/2006/relationships/image" Target="../media/image73.tif"/><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104.png"/><Relationship Id="rId2" Type="http://schemas.openxmlformats.org/officeDocument/2006/relationships/image" Target="../media/image68.tif"/><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png"/><Relationship Id="rId1" Type="http://schemas.openxmlformats.org/officeDocument/2006/relationships/slideLayout" Target="../slideLayouts/slideLayout76.xml"/><Relationship Id="rId6" Type="http://schemas.openxmlformats.org/officeDocument/2006/relationships/image" Target="../media/image72.jpeg"/><Relationship Id="rId11" Type="http://schemas.openxmlformats.org/officeDocument/2006/relationships/image" Target="../media/image77.pn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103.png"/><Relationship Id="rId40" Type="http://schemas.openxmlformats.org/officeDocument/2006/relationships/image" Target="../media/image106.png"/><Relationship Id="rId5" Type="http://schemas.openxmlformats.org/officeDocument/2006/relationships/image" Target="../media/image71.png"/><Relationship Id="rId15" Type="http://schemas.openxmlformats.org/officeDocument/2006/relationships/image" Target="../media/image81.tif"/><Relationship Id="rId23" Type="http://schemas.openxmlformats.org/officeDocument/2006/relationships/image" Target="../media/image89.png"/><Relationship Id="rId28" Type="http://schemas.openxmlformats.org/officeDocument/2006/relationships/image" Target="../media/image94.jpeg"/><Relationship Id="rId36" Type="http://schemas.openxmlformats.org/officeDocument/2006/relationships/image" Target="../media/image102.png"/><Relationship Id="rId10" Type="http://schemas.openxmlformats.org/officeDocument/2006/relationships/image" Target="../media/image76.tif"/><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image" Target="../media/image70.jpeg"/><Relationship Id="rId9" Type="http://schemas.openxmlformats.org/officeDocument/2006/relationships/image" Target="../media/image75.tif"/><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8" Type="http://schemas.openxmlformats.org/officeDocument/2006/relationships/image" Target="../media/image74.png"/><Relationship Id="rId3" Type="http://schemas.openxmlformats.org/officeDocument/2006/relationships/image" Target="../media/image69.jpeg"/></Relationships>
</file>

<file path=ppt/slides/_rels/slide2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28.png"/><Relationship Id="rId7" Type="http://schemas.openxmlformats.org/officeDocument/2006/relationships/image" Target="../media/image138.tif"/><Relationship Id="rId2" Type="http://schemas.openxmlformats.org/officeDocument/2006/relationships/image" Target="../media/image134.png"/><Relationship Id="rId1" Type="http://schemas.openxmlformats.org/officeDocument/2006/relationships/slideLayout" Target="../slideLayouts/slideLayout70.xml"/><Relationship Id="rId6" Type="http://schemas.openxmlformats.org/officeDocument/2006/relationships/image" Target="../media/image137.png"/><Relationship Id="rId5" Type="http://schemas.openxmlformats.org/officeDocument/2006/relationships/image" Target="../media/image136.tif"/><Relationship Id="rId4" Type="http://schemas.openxmlformats.org/officeDocument/2006/relationships/image" Target="../media/image135.tif"/></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28.png"/><Relationship Id="rId7" Type="http://schemas.openxmlformats.org/officeDocument/2006/relationships/image" Target="../media/image138.tif"/><Relationship Id="rId2" Type="http://schemas.openxmlformats.org/officeDocument/2006/relationships/image" Target="../media/image134.png"/><Relationship Id="rId1" Type="http://schemas.openxmlformats.org/officeDocument/2006/relationships/slideLayout" Target="../slideLayouts/slideLayout70.xml"/><Relationship Id="rId6" Type="http://schemas.openxmlformats.org/officeDocument/2006/relationships/image" Target="../media/image137.png"/><Relationship Id="rId5" Type="http://schemas.openxmlformats.org/officeDocument/2006/relationships/image" Target="../media/image136.tif"/><Relationship Id="rId4" Type="http://schemas.openxmlformats.org/officeDocument/2006/relationships/image" Target="../media/image135.tif"/></Relationships>
</file>

<file path=ppt/slides/_rels/slide2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0.xml"/><Relationship Id="rId6" Type="http://schemas.openxmlformats.org/officeDocument/2006/relationships/slide" Target="slide3.xml"/><Relationship Id="rId5" Type="http://schemas.openxmlformats.org/officeDocument/2006/relationships/image" Target="../media/image142.jpeg"/><Relationship Id="rId4" Type="http://schemas.openxmlformats.org/officeDocument/2006/relationships/image" Target="../media/image141.png"/></Relationships>
</file>

<file path=ppt/slides/_rels/slide23.xml.rels><?xml version="1.0" encoding="UTF-8" standalone="yes"?>
<Relationships xmlns="http://schemas.openxmlformats.org/package/2006/relationships"><Relationship Id="rId3" Type="http://schemas.openxmlformats.org/officeDocument/2006/relationships/image" Target="../media/image143.tif"/><Relationship Id="rId2" Type="http://schemas.openxmlformats.org/officeDocument/2006/relationships/slide" Target="slide3.xml"/><Relationship Id="rId1" Type="http://schemas.openxmlformats.org/officeDocument/2006/relationships/slideLayout" Target="../slideLayouts/slideLayout70.xml"/><Relationship Id="rId6" Type="http://schemas.openxmlformats.org/officeDocument/2006/relationships/image" Target="../media/image146.tif"/><Relationship Id="rId5" Type="http://schemas.openxmlformats.org/officeDocument/2006/relationships/image" Target="../media/image145.tif"/><Relationship Id="rId4" Type="http://schemas.openxmlformats.org/officeDocument/2006/relationships/image" Target="../media/image144.tif"/></Relationships>
</file>

<file path=ppt/slides/_rels/slide2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0.xml"/><Relationship Id="rId6" Type="http://schemas.openxmlformats.org/officeDocument/2006/relationships/slide" Target="slide3.xml"/><Relationship Id="rId5" Type="http://schemas.openxmlformats.org/officeDocument/2006/relationships/image" Target="../media/image142.jpeg"/><Relationship Id="rId4" Type="http://schemas.openxmlformats.org/officeDocument/2006/relationships/image" Target="../media/image141.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7.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7.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8.pn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8.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9.pn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31.xml"/><Relationship Id="rId3" Type="http://schemas.openxmlformats.org/officeDocument/2006/relationships/slide" Target="slide7.xml"/><Relationship Id="rId7" Type="http://schemas.openxmlformats.org/officeDocument/2006/relationships/slide" Target="slide20.xml"/><Relationship Id="rId12" Type="http://schemas.openxmlformats.org/officeDocument/2006/relationships/slide" Target="slide29.xml"/><Relationship Id="rId2" Type="http://schemas.openxmlformats.org/officeDocument/2006/relationships/slide" Target="slide5.xml"/><Relationship Id="rId1" Type="http://schemas.openxmlformats.org/officeDocument/2006/relationships/slideLayout" Target="../slideLayouts/slideLayout70.xml"/><Relationship Id="rId6" Type="http://schemas.openxmlformats.org/officeDocument/2006/relationships/slide" Target="slide18.xml"/><Relationship Id="rId11" Type="http://schemas.openxmlformats.org/officeDocument/2006/relationships/slide" Target="slide27.xml"/><Relationship Id="rId5" Type="http://schemas.openxmlformats.org/officeDocument/2006/relationships/slide" Target="slide13.xml"/><Relationship Id="rId15" Type="http://schemas.openxmlformats.org/officeDocument/2006/relationships/slide" Target="slide36.xml"/><Relationship Id="rId10" Type="http://schemas.openxmlformats.org/officeDocument/2006/relationships/slide" Target="slide25.xml"/><Relationship Id="rId4" Type="http://schemas.openxmlformats.org/officeDocument/2006/relationships/slide" Target="slide9.xml"/><Relationship Id="rId9" Type="http://schemas.openxmlformats.org/officeDocument/2006/relationships/slide" Target="slide22.xml"/><Relationship Id="rId14" Type="http://schemas.openxmlformats.org/officeDocument/2006/relationships/slide" Target="slide33.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9.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0.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0.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1.pn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1.png"/><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2.png"/><Relationship Id="rId1" Type="http://schemas.openxmlformats.org/officeDocument/2006/relationships/slideLayout" Target="../slideLayouts/slideLayout70.xml"/><Relationship Id="rId5" Type="http://schemas.openxmlformats.org/officeDocument/2006/relationships/image" Target="../media/image154.png"/><Relationship Id="rId4" Type="http://schemas.openxmlformats.org/officeDocument/2006/relationships/image" Target="../media/image153.png"/></Relationships>
</file>

<file path=ppt/slides/_rels/slide37.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9.xml"/><Relationship Id="rId3" Type="http://schemas.openxmlformats.org/officeDocument/2006/relationships/slide" Target="slide5.xml"/><Relationship Id="rId7" Type="http://schemas.openxmlformats.org/officeDocument/2006/relationships/slide" Target="slide18.xml"/><Relationship Id="rId12" Type="http://schemas.openxmlformats.org/officeDocument/2006/relationships/slide" Target="slide27.xml"/><Relationship Id="rId2" Type="http://schemas.openxmlformats.org/officeDocument/2006/relationships/slide" Target="slide4.xml"/><Relationship Id="rId1" Type="http://schemas.openxmlformats.org/officeDocument/2006/relationships/slideLayout" Target="../slideLayouts/slideLayout70.xml"/><Relationship Id="rId6" Type="http://schemas.openxmlformats.org/officeDocument/2006/relationships/slide" Target="slide13.xml"/><Relationship Id="rId11" Type="http://schemas.openxmlformats.org/officeDocument/2006/relationships/slide" Target="slide25.xml"/><Relationship Id="rId5" Type="http://schemas.openxmlformats.org/officeDocument/2006/relationships/slide" Target="slide9.xml"/><Relationship Id="rId15" Type="http://schemas.openxmlformats.org/officeDocument/2006/relationships/slide" Target="slide33.xml"/><Relationship Id="rId10" Type="http://schemas.openxmlformats.org/officeDocument/2006/relationships/slide" Target="slide22.xml"/><Relationship Id="rId4" Type="http://schemas.openxmlformats.org/officeDocument/2006/relationships/slide" Target="slide7.xml"/><Relationship Id="rId9" Type="http://schemas.openxmlformats.org/officeDocument/2006/relationships/slide" Target="slide11.xml"/><Relationship Id="rId14" Type="http://schemas.openxmlformats.org/officeDocument/2006/relationships/slide" Target="slide31.xml"/></Relationships>
</file>

<file path=ppt/slides/_rels/slide3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31.xml"/><Relationship Id="rId3" Type="http://schemas.openxmlformats.org/officeDocument/2006/relationships/slide" Target="slide7.xml"/><Relationship Id="rId7" Type="http://schemas.openxmlformats.org/officeDocument/2006/relationships/slide" Target="slide20.xml"/><Relationship Id="rId12" Type="http://schemas.openxmlformats.org/officeDocument/2006/relationships/slide" Target="slide29.xml"/><Relationship Id="rId2" Type="http://schemas.openxmlformats.org/officeDocument/2006/relationships/slide" Target="slide5.xml"/><Relationship Id="rId1" Type="http://schemas.openxmlformats.org/officeDocument/2006/relationships/slideLayout" Target="../slideLayouts/slideLayout70.xml"/><Relationship Id="rId6" Type="http://schemas.openxmlformats.org/officeDocument/2006/relationships/slide" Target="slide18.xml"/><Relationship Id="rId11" Type="http://schemas.openxmlformats.org/officeDocument/2006/relationships/slide" Target="slide27.xml"/><Relationship Id="rId5" Type="http://schemas.openxmlformats.org/officeDocument/2006/relationships/slide" Target="slide13.xml"/><Relationship Id="rId10" Type="http://schemas.openxmlformats.org/officeDocument/2006/relationships/slide" Target="slide25.xml"/><Relationship Id="rId4" Type="http://schemas.openxmlformats.org/officeDocument/2006/relationships/slide" Target="slide9.xml"/><Relationship Id="rId9" Type="http://schemas.openxmlformats.org/officeDocument/2006/relationships/slide" Target="slide22.xml"/><Relationship Id="rId14" Type="http://schemas.openxmlformats.org/officeDocument/2006/relationships/slide" Target="slide33.xml"/></Relationships>
</file>

<file path=ppt/slides/_rels/slide3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7.pn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8.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 Target="slide3.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0.xml"/><Relationship Id="rId5" Type="http://schemas.openxmlformats.org/officeDocument/2006/relationships/slide" Target="slide3.xml"/><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0.xml"/><Relationship Id="rId5" Type="http://schemas.openxmlformats.org/officeDocument/2006/relationships/slide" Target="slide3.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2.pn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ubtitle 2"/>
          <p:cNvSpPr txBox="1"/>
          <p:nvPr/>
        </p:nvSpPr>
        <p:spPr>
          <a:xfrm>
            <a:off x="83159" y="7483641"/>
            <a:ext cx="14464082" cy="3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spcBef>
                <a:spcPts val="500"/>
              </a:spcBef>
              <a:defRPr sz="2400">
                <a:solidFill>
                  <a:srgbClr val="A4C7E2"/>
                </a:solidFill>
                <a:latin typeface="Arial"/>
                <a:ea typeface="Arial"/>
                <a:cs typeface="Arial"/>
                <a:sym typeface="Arial"/>
              </a:defRPr>
            </a:pPr>
            <a:r>
              <a:t>————</a:t>
            </a:r>
            <a:r>
              <a:rPr>
                <a:solidFill>
                  <a:srgbClr val="A4C6E3"/>
                </a:solidFill>
              </a:rPr>
              <a:t>[</a:t>
            </a:r>
            <a:r>
              <a:rPr>
                <a:solidFill>
                  <a:srgbClr val="FFFFFF"/>
                </a:solidFill>
              </a:rPr>
              <a:t> </a:t>
            </a:r>
            <a:r>
              <a:rPr sz="2100">
                <a:solidFill>
                  <a:srgbClr val="FFFFFF"/>
                </a:solidFill>
              </a:rPr>
              <a:t>FY24 CO-OP OFFERINGS </a:t>
            </a:r>
            <a:r>
              <a: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810"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Social: AARP Facebook packages (cont.)</a:t>
            </a:r>
          </a:p>
        </p:txBody>
      </p:sp>
      <p:pic>
        <p:nvPicPr>
          <p:cNvPr id="811" name="Travel Texas_8-14_TEX_FY23_Discover Temple_AARP Social Dancing_600x6002_FB-Screenshot_8-14-23.png" descr="Travel Texas_8-14_TEX_FY23_Discover Temple_AARP Social Dancing_600x6002_FB-Screenshot_8-14-23.png"/>
          <p:cNvPicPr>
            <a:picLocks noChangeAspect="1"/>
          </p:cNvPicPr>
          <p:nvPr/>
        </p:nvPicPr>
        <p:blipFill>
          <a:blip r:embed="rId2"/>
          <a:stretch>
            <a:fillRect/>
          </a:stretch>
        </p:blipFill>
        <p:spPr>
          <a:xfrm>
            <a:off x="8559827" y="1311754"/>
            <a:ext cx="4754452" cy="5528248"/>
          </a:xfrm>
          <a:prstGeom prst="rect">
            <a:avLst/>
          </a:prstGeom>
          <a:ln w="12700">
            <a:miter lim="400000"/>
          </a:ln>
        </p:spPr>
      </p:pic>
      <p:sp>
        <p:nvSpPr>
          <p:cNvPr id="812"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813" name="CREATIVE REQUIREMENTS:…"/>
          <p:cNvSpPr txBox="1"/>
          <p:nvPr/>
        </p:nvSpPr>
        <p:spPr>
          <a:xfrm>
            <a:off x="644669" y="1864607"/>
            <a:ext cx="6491228" cy="463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CREATIVE REQUIREMENTS: </a:t>
            </a:r>
          </a:p>
          <a:p>
            <a:pPr>
              <a:spcBef>
                <a:spcPts val="1200"/>
              </a:spcBef>
              <a:defRPr sz="2500"/>
            </a:pPr>
            <a:r>
              <a:t>Image or video </a:t>
            </a:r>
          </a:p>
          <a:p>
            <a:pPr>
              <a:spcBef>
                <a:spcPts val="1200"/>
              </a:spcBef>
              <a:defRPr sz="2500"/>
            </a:pPr>
            <a:r>
              <a:t>Text </a:t>
            </a:r>
          </a:p>
          <a:p>
            <a:pPr>
              <a:spcBef>
                <a:spcPts val="1200"/>
              </a:spcBef>
              <a:defRPr sz="2500"/>
            </a:pPr>
            <a:r>
              <a:t>CTR </a:t>
            </a:r>
          </a:p>
          <a:p>
            <a:pPr>
              <a:spcBef>
                <a:spcPts val="1200"/>
              </a:spcBef>
              <a:defRPr sz="2500"/>
            </a:pPr>
            <a:r>
              <a:t>Click through URL </a:t>
            </a:r>
          </a:p>
          <a:p>
            <a:pPr>
              <a:spcBef>
                <a:spcPts val="1200"/>
              </a:spcBef>
              <a:defRPr sz="2500"/>
            </a:pPr>
            <a:r>
              <a:t>Maximum of 2 versions </a:t>
            </a:r>
          </a:p>
          <a:p>
            <a:pPr>
              <a:spcBef>
                <a:spcPts val="1200"/>
              </a:spcBef>
              <a:defRPr sz="2500"/>
            </a:pPr>
            <a:endParaRPr/>
          </a:p>
          <a:p>
            <a:pPr>
              <a:spcBef>
                <a:spcPts val="1200"/>
              </a:spcBef>
              <a:defRPr sz="2500"/>
            </a:pPr>
            <a:r>
              <a:rPr b="1">
                <a:solidFill>
                  <a:srgbClr val="04196A"/>
                </a:solidFill>
              </a:rPr>
              <a:t>LAUNCH LEAD TIME: </a:t>
            </a:r>
            <a:r>
              <a:t>Creative materials due </a:t>
            </a:r>
            <a:r>
              <a:rPr b="1"/>
              <a:t>4 weeks</a:t>
            </a:r>
            <a:r>
              <a:t> prior to start date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lide Number"/>
          <p:cNvSpPr txBox="1">
            <a:spLocks noGrp="1"/>
          </p:cNvSpPr>
          <p:nvPr>
            <p:ph type="sldNum" sz="quarter" idx="2"/>
          </p:nvPr>
        </p:nvSpPr>
        <p:spPr>
          <a:xfrm>
            <a:off x="13592663" y="7539510"/>
            <a:ext cx="258233" cy="258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816"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Digital: AARP.org packages</a:t>
            </a:r>
          </a:p>
        </p:txBody>
      </p:sp>
      <p:pic>
        <p:nvPicPr>
          <p:cNvPr id="817" name="Image" descr="Image"/>
          <p:cNvPicPr>
            <a:picLocks noChangeAspect="1"/>
          </p:cNvPicPr>
          <p:nvPr/>
        </p:nvPicPr>
        <p:blipFill>
          <a:blip r:embed="rId2"/>
          <a:stretch>
            <a:fillRect/>
          </a:stretch>
        </p:blipFill>
        <p:spPr>
          <a:xfrm>
            <a:off x="8885870" y="1945693"/>
            <a:ext cx="5281895" cy="4151961"/>
          </a:xfrm>
          <a:prstGeom prst="rect">
            <a:avLst/>
          </a:prstGeom>
          <a:ln w="12700">
            <a:miter lim="400000"/>
          </a:ln>
        </p:spPr>
      </p:pic>
      <p:sp>
        <p:nvSpPr>
          <p:cNvPr id="818"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819" name="DETAILS: AARP.org is the digital gateway to travelers 40+ (includes GenX and Boomers)…"/>
          <p:cNvSpPr txBox="1"/>
          <p:nvPr/>
        </p:nvSpPr>
        <p:spPr>
          <a:xfrm>
            <a:off x="695469" y="1754616"/>
            <a:ext cx="7938356" cy="4720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rPr u="sng">
                <a:solidFill>
                  <a:srgbClr val="0563C1"/>
                </a:solidFill>
                <a:uFill>
                  <a:solidFill>
                    <a:srgbClr val="0563C1"/>
                  </a:solidFill>
                </a:uFill>
                <a:hlinkClick r:id="rId4"/>
              </a:rPr>
              <a:t>AARP.org</a:t>
            </a:r>
            <a:r>
              <a:t> is the digital gateway to travelers 40+ (includes GenX and Boomers)</a:t>
            </a:r>
          </a:p>
          <a:p>
            <a:pPr>
              <a:spcBef>
                <a:spcPts val="1200"/>
              </a:spcBef>
              <a:defRPr sz="2500"/>
            </a:pPr>
            <a:endParaRPr/>
          </a:p>
          <a:p>
            <a:pPr>
              <a:spcBef>
                <a:spcPts val="1200"/>
              </a:spcBef>
              <a:defRPr sz="2500"/>
            </a:pPr>
            <a:r>
              <a:rPr b="1">
                <a:solidFill>
                  <a:srgbClr val="04196A"/>
                </a:solidFill>
              </a:rPr>
              <a:t>COST: </a:t>
            </a:r>
          </a:p>
          <a:p>
            <a:pPr>
              <a:spcBef>
                <a:spcPts val="1200"/>
              </a:spcBef>
              <a:defRPr sz="2500"/>
            </a:pPr>
            <a:r>
              <a:rPr b="1">
                <a:solidFill>
                  <a:srgbClr val="04196A"/>
                </a:solidFill>
              </a:rPr>
              <a:t>Small Package: </a:t>
            </a:r>
            <a:r>
              <a:t>$3,500 over a maximum of two months (</a:t>
            </a:r>
            <a:r>
              <a:rPr i="1"/>
              <a:t>318K Impressions)</a:t>
            </a:r>
          </a:p>
          <a:p>
            <a:pPr>
              <a:spcBef>
                <a:spcPts val="1200"/>
              </a:spcBef>
              <a:defRPr sz="2500"/>
            </a:pPr>
            <a:r>
              <a:rPr b="1">
                <a:solidFill>
                  <a:srgbClr val="04196A"/>
                </a:solidFill>
              </a:rPr>
              <a:t>Medium Package: </a:t>
            </a:r>
            <a:r>
              <a:t>$5,000 can be spread over your choice of months (</a:t>
            </a:r>
            <a:r>
              <a:rPr i="1"/>
              <a:t>454K Impressions)</a:t>
            </a:r>
          </a:p>
          <a:p>
            <a:pPr>
              <a:spcBef>
                <a:spcPts val="1200"/>
              </a:spcBef>
              <a:defRPr sz="2500"/>
            </a:pPr>
            <a:r>
              <a:rPr b="1">
                <a:solidFill>
                  <a:srgbClr val="04196A"/>
                </a:solidFill>
              </a:rPr>
              <a:t>Large Package: </a:t>
            </a:r>
            <a:r>
              <a:t>$10,000 can be spread over your choice of months (</a:t>
            </a:r>
            <a:r>
              <a:rPr i="1"/>
              <a:t>909K Impressions)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822"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Digital: AARP.org packages (cont.)</a:t>
            </a:r>
          </a:p>
        </p:txBody>
      </p:sp>
      <p:pic>
        <p:nvPicPr>
          <p:cNvPr id="823" name="Image" descr="Image"/>
          <p:cNvPicPr>
            <a:picLocks noChangeAspect="1"/>
          </p:cNvPicPr>
          <p:nvPr/>
        </p:nvPicPr>
        <p:blipFill>
          <a:blip r:embed="rId2"/>
          <a:stretch>
            <a:fillRect/>
          </a:stretch>
        </p:blipFill>
        <p:spPr>
          <a:xfrm>
            <a:off x="8758870" y="1661361"/>
            <a:ext cx="5281895" cy="4151960"/>
          </a:xfrm>
          <a:prstGeom prst="rect">
            <a:avLst/>
          </a:prstGeom>
          <a:ln w="12700">
            <a:miter lim="400000"/>
          </a:ln>
        </p:spPr>
      </p:pic>
      <p:sp>
        <p:nvSpPr>
          <p:cNvPr id="824"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825" name="AVAILABILITY: Unlimited…"/>
          <p:cNvSpPr txBox="1"/>
          <p:nvPr/>
        </p:nvSpPr>
        <p:spPr>
          <a:xfrm>
            <a:off x="695469" y="1466749"/>
            <a:ext cx="7671962" cy="5177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AVAILABILITY: </a:t>
            </a:r>
            <a:r>
              <a:t>Unlimited</a:t>
            </a:r>
          </a:p>
          <a:p>
            <a:pPr>
              <a:spcBef>
                <a:spcPts val="1200"/>
              </a:spcBef>
              <a:defRPr sz="2500"/>
            </a:pPr>
            <a:endParaRPr/>
          </a:p>
          <a:p>
            <a:pPr>
              <a:spcBef>
                <a:spcPts val="1200"/>
              </a:spcBef>
              <a:defRPr sz="2500"/>
            </a:pPr>
            <a:r>
              <a:rPr b="1">
                <a:solidFill>
                  <a:srgbClr val="04196A"/>
                </a:solidFill>
              </a:rPr>
              <a:t>CREATIVE REQUIREMENTS: </a:t>
            </a:r>
          </a:p>
          <a:p>
            <a:pPr>
              <a:spcBef>
                <a:spcPts val="1200"/>
              </a:spcBef>
              <a:defRPr sz="2500"/>
            </a:pPr>
            <a:r>
              <a:t>300x250 </a:t>
            </a:r>
          </a:p>
          <a:p>
            <a:pPr>
              <a:spcBef>
                <a:spcPts val="1200"/>
              </a:spcBef>
              <a:defRPr sz="2500"/>
            </a:pPr>
            <a:r>
              <a:t>300x600 </a:t>
            </a:r>
          </a:p>
          <a:p>
            <a:pPr>
              <a:spcBef>
                <a:spcPts val="1200"/>
              </a:spcBef>
              <a:defRPr sz="2500"/>
            </a:pPr>
            <a:r>
              <a:t>Click through URL </a:t>
            </a:r>
          </a:p>
          <a:p>
            <a:pPr>
              <a:spcBef>
                <a:spcPts val="1200"/>
              </a:spcBef>
              <a:defRPr sz="2500"/>
            </a:pPr>
            <a:r>
              <a:t>Maximum 3 creatives </a:t>
            </a:r>
          </a:p>
          <a:p>
            <a:pPr>
              <a:spcBef>
                <a:spcPts val="1200"/>
              </a:spcBef>
              <a:defRPr sz="2500"/>
            </a:pPr>
            <a:endParaRPr/>
          </a:p>
          <a:p>
            <a:pPr>
              <a:spcBef>
                <a:spcPts val="1200"/>
              </a:spcBef>
              <a:defRPr sz="2500"/>
            </a:pPr>
            <a:r>
              <a:rPr b="1">
                <a:solidFill>
                  <a:srgbClr val="04196A"/>
                </a:solidFill>
              </a:rPr>
              <a:t>LAUNCH LEAD TIME: </a:t>
            </a:r>
            <a:r>
              <a:t>Creative materials due </a:t>
            </a:r>
            <a:r>
              <a:rPr b="1"/>
              <a:t>4 weeks</a:t>
            </a:r>
            <a:r>
              <a:t> prior to start date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828"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Digital: Texas Data Warehouse</a:t>
            </a:r>
          </a:p>
        </p:txBody>
      </p:sp>
      <p:pic>
        <p:nvPicPr>
          <p:cNvPr id="829" name="Image" descr="Image"/>
          <p:cNvPicPr>
            <a:picLocks noChangeAspect="1"/>
          </p:cNvPicPr>
          <p:nvPr/>
        </p:nvPicPr>
        <p:blipFill>
          <a:blip r:embed="rId2"/>
          <a:stretch>
            <a:fillRect/>
          </a:stretch>
        </p:blipFill>
        <p:spPr>
          <a:xfrm>
            <a:off x="8424921" y="3196389"/>
            <a:ext cx="5672767" cy="4167302"/>
          </a:xfrm>
          <a:prstGeom prst="rect">
            <a:avLst/>
          </a:prstGeom>
          <a:ln w="12700">
            <a:miter lim="400000"/>
          </a:ln>
        </p:spPr>
      </p:pic>
      <p:pic>
        <p:nvPicPr>
          <p:cNvPr id="830" name="Image" descr="Image"/>
          <p:cNvPicPr>
            <a:picLocks noChangeAspect="1"/>
          </p:cNvPicPr>
          <p:nvPr/>
        </p:nvPicPr>
        <p:blipFill>
          <a:blip r:embed="rId3"/>
          <a:stretch>
            <a:fillRect/>
          </a:stretch>
        </p:blipFill>
        <p:spPr>
          <a:xfrm>
            <a:off x="9086377" y="796728"/>
            <a:ext cx="5672767" cy="4156393"/>
          </a:xfrm>
          <a:prstGeom prst="rect">
            <a:avLst/>
          </a:prstGeom>
          <a:ln w="12700">
            <a:miter lim="400000"/>
          </a:ln>
        </p:spPr>
      </p:pic>
      <p:sp>
        <p:nvSpPr>
          <p:cNvPr id="831" name="MAIN MENU">
            <a:hlinkClick r:id="rId4"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832" name="DETAILS: Custom retargeting program based off visitors to TravelTexas.com and our paid media buy…"/>
          <p:cNvSpPr txBox="1"/>
          <p:nvPr/>
        </p:nvSpPr>
        <p:spPr>
          <a:xfrm>
            <a:off x="606569" y="1754616"/>
            <a:ext cx="8398382" cy="463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Custom retargeting program based off visitors to </a:t>
            </a:r>
            <a:r>
              <a:rPr u="sng">
                <a:solidFill>
                  <a:srgbClr val="0563C1"/>
                </a:solidFill>
                <a:uFill>
                  <a:solidFill>
                    <a:srgbClr val="0563C1"/>
                  </a:solidFill>
                </a:uFill>
                <a:hlinkClick r:id="rId5"/>
              </a:rPr>
              <a:t>TravelTexas.com</a:t>
            </a:r>
            <a:r>
              <a:t> and our paid media buy</a:t>
            </a:r>
          </a:p>
          <a:p>
            <a:pPr>
              <a:spcBef>
                <a:spcPts val="1200"/>
              </a:spcBef>
              <a:defRPr sz="2500"/>
            </a:pPr>
            <a:endParaRPr/>
          </a:p>
          <a:p>
            <a:pPr>
              <a:spcBef>
                <a:spcPts val="1200"/>
              </a:spcBef>
              <a:defRPr sz="2500"/>
            </a:pPr>
            <a:r>
              <a:rPr b="1">
                <a:solidFill>
                  <a:srgbClr val="04196A"/>
                </a:solidFill>
              </a:rPr>
              <a:t>COST: </a:t>
            </a:r>
            <a:r>
              <a:t>$500/month minimum (No minimum number of months)</a:t>
            </a:r>
          </a:p>
          <a:p>
            <a:pPr>
              <a:spcBef>
                <a:spcPts val="1200"/>
              </a:spcBef>
              <a:defRPr sz="2500"/>
            </a:pPr>
            <a:endParaRPr/>
          </a:p>
          <a:p>
            <a:pPr>
              <a:spcBef>
                <a:spcPts val="1200"/>
              </a:spcBef>
              <a:defRPr sz="2500"/>
            </a:pPr>
            <a:r>
              <a:rPr b="1">
                <a:solidFill>
                  <a:srgbClr val="04196A"/>
                </a:solidFill>
              </a:rPr>
              <a:t>AVAILABILITY: </a:t>
            </a:r>
            <a:r>
              <a:t>Unlimited</a:t>
            </a:r>
          </a:p>
          <a:p>
            <a:pPr>
              <a:spcBef>
                <a:spcPts val="1200"/>
              </a:spcBef>
              <a:defRPr sz="2500"/>
            </a:pPr>
            <a:endParaRPr i="1"/>
          </a:p>
          <a:p>
            <a:pPr>
              <a:spcBef>
                <a:spcPts val="1200"/>
              </a:spcBef>
              <a:defRPr sz="2500" b="1">
                <a:solidFill>
                  <a:srgbClr val="04196A"/>
                </a:solidFill>
              </a:defRPr>
            </a:pPr>
            <a:endParaRPr i="1"/>
          </a:p>
        </p:txBody>
      </p:sp>
      <p:grpSp>
        <p:nvGrpSpPr>
          <p:cNvPr id="836" name="Group 7"/>
          <p:cNvGrpSpPr/>
          <p:nvPr/>
        </p:nvGrpSpPr>
        <p:grpSpPr>
          <a:xfrm>
            <a:off x="12031880" y="3131570"/>
            <a:ext cx="2818473" cy="2818473"/>
            <a:chOff x="0" y="0"/>
            <a:chExt cx="2818471" cy="2818471"/>
          </a:xfrm>
        </p:grpSpPr>
        <p:pic>
          <p:nvPicPr>
            <p:cNvPr id="833" name="Google Shape;83;p16" descr="Google Shape;83;p16"/>
            <p:cNvPicPr>
              <a:picLocks noChangeAspect="1"/>
            </p:cNvPicPr>
            <p:nvPr/>
          </p:nvPicPr>
          <p:blipFill>
            <a:blip r:embed="rId6"/>
            <a:stretch>
              <a:fillRect/>
            </a:stretch>
          </p:blipFill>
          <p:spPr>
            <a:xfrm>
              <a:off x="0" y="0"/>
              <a:ext cx="2818472" cy="2818472"/>
            </a:xfrm>
            <a:prstGeom prst="rect">
              <a:avLst/>
            </a:prstGeom>
            <a:ln w="12700" cap="flat">
              <a:noFill/>
              <a:miter lim="400000"/>
            </a:ln>
            <a:effectLst/>
          </p:spPr>
        </p:pic>
        <p:pic>
          <p:nvPicPr>
            <p:cNvPr id="834" name="Google Shape;84;p16" descr="Google Shape;84;p16"/>
            <p:cNvPicPr>
              <a:picLocks noChangeAspect="1"/>
            </p:cNvPicPr>
            <p:nvPr/>
          </p:nvPicPr>
          <p:blipFill>
            <a:blip r:embed="rId7"/>
            <a:stretch>
              <a:fillRect/>
            </a:stretch>
          </p:blipFill>
          <p:spPr>
            <a:xfrm>
              <a:off x="863399" y="380447"/>
              <a:ext cx="1171497" cy="2036287"/>
            </a:xfrm>
            <a:prstGeom prst="rect">
              <a:avLst/>
            </a:prstGeom>
            <a:ln w="12700" cap="flat">
              <a:noFill/>
              <a:miter lim="400000"/>
            </a:ln>
            <a:effectLst/>
          </p:spPr>
        </p:pic>
        <p:pic>
          <p:nvPicPr>
            <p:cNvPr id="835" name="Google Shape;85;p16" descr="Google Shape;85;p16"/>
            <p:cNvPicPr>
              <a:picLocks noChangeAspect="1"/>
            </p:cNvPicPr>
            <p:nvPr/>
          </p:nvPicPr>
          <p:blipFill>
            <a:blip r:embed="rId8"/>
            <a:stretch>
              <a:fillRect/>
            </a:stretch>
          </p:blipFill>
          <p:spPr>
            <a:xfrm>
              <a:off x="956002" y="595931"/>
              <a:ext cx="1078894" cy="174219"/>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862" name="Content Placeholder 2"/>
          <p:cNvSpPr txBox="1">
            <a:spLocks noGrp="1"/>
          </p:cNvSpPr>
          <p:nvPr>
            <p:ph type="body" idx="21"/>
          </p:nvPr>
        </p:nvSpPr>
        <p:spPr>
          <a:prstGeom prst="rect">
            <a:avLst/>
          </a:prstGeom>
        </p:spPr>
        <p:txBody>
          <a:bodyPr/>
          <a:lstStyle/>
          <a:p>
            <a:r>
              <a:t>What is our Texas Data Warehouse?</a:t>
            </a:r>
          </a:p>
        </p:txBody>
      </p:sp>
      <p:grpSp>
        <p:nvGrpSpPr>
          <p:cNvPr id="895" name="Group"/>
          <p:cNvGrpSpPr/>
          <p:nvPr/>
        </p:nvGrpSpPr>
        <p:grpSpPr>
          <a:xfrm>
            <a:off x="1074941" y="2995119"/>
            <a:ext cx="12480520" cy="3986461"/>
            <a:chOff x="0" y="13135"/>
            <a:chExt cx="12480519" cy="3986459"/>
          </a:xfrm>
        </p:grpSpPr>
        <p:sp>
          <p:nvSpPr>
            <p:cNvPr id="863" name="served banner on Thrillist"/>
            <p:cNvSpPr txBox="1"/>
            <p:nvPr/>
          </p:nvSpPr>
          <p:spPr>
            <a:xfrm>
              <a:off x="1007480" y="1489852"/>
              <a:ext cx="1358441" cy="584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noAutofit/>
            </a:bodyPr>
            <a:lstStyle>
              <a:lvl1pPr algn="ctr" defTabSz="819150">
                <a:lnSpc>
                  <a:spcPct val="80000"/>
                </a:lnSpc>
                <a:defRPr sz="1400">
                  <a:solidFill>
                    <a:srgbClr val="53585F"/>
                  </a:solidFill>
                  <a:latin typeface="Arial"/>
                  <a:ea typeface="Arial"/>
                  <a:cs typeface="Arial"/>
                  <a:sym typeface="Arial"/>
                </a:defRPr>
              </a:lvl1pPr>
            </a:lstStyle>
            <a:p>
              <a:r>
                <a:t>served banner on Thrillist</a:t>
              </a:r>
            </a:p>
          </p:txBody>
        </p:sp>
        <p:sp>
          <p:nvSpPr>
            <p:cNvPr id="864" name="Watched video through Discovery"/>
            <p:cNvSpPr txBox="1"/>
            <p:nvPr/>
          </p:nvSpPr>
          <p:spPr>
            <a:xfrm>
              <a:off x="4426494" y="890426"/>
              <a:ext cx="1571869" cy="10155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noAutofit/>
            </a:bodyPr>
            <a:lstStyle>
              <a:lvl1pPr algn="ctr" defTabSz="819150">
                <a:lnSpc>
                  <a:spcPct val="80000"/>
                </a:lnSpc>
                <a:defRPr sz="1400">
                  <a:solidFill>
                    <a:srgbClr val="53585F"/>
                  </a:solidFill>
                  <a:latin typeface="Arial"/>
                  <a:ea typeface="Arial"/>
                  <a:cs typeface="Arial"/>
                  <a:sym typeface="Arial"/>
                </a:defRPr>
              </a:lvl1pPr>
            </a:lstStyle>
            <a:p>
              <a:r>
                <a:t>Watched video through Discovery</a:t>
              </a:r>
            </a:p>
          </p:txBody>
        </p:sp>
        <p:sp>
          <p:nvSpPr>
            <p:cNvPr id="865" name="Circle"/>
            <p:cNvSpPr/>
            <p:nvPr/>
          </p:nvSpPr>
          <p:spPr>
            <a:xfrm>
              <a:off x="91635" y="1949529"/>
              <a:ext cx="1064132" cy="1064132"/>
            </a:xfrm>
            <a:prstGeom prst="ellipse">
              <a:avLst/>
            </a:prstGeom>
            <a:solidFill>
              <a:srgbClr val="DCDEE0"/>
            </a:solidFill>
            <a:ln w="38100" cap="flat">
              <a:solidFill>
                <a:srgbClr val="164F86"/>
              </a:solidFill>
              <a:prstDash val="solid"/>
              <a:round/>
            </a:ln>
            <a:effectLst>
              <a:outerShdw blurRad="50800" dist="38100" dir="5400000" rotWithShape="0">
                <a:srgbClr val="000000">
                  <a:alpha val="50000"/>
                </a:srgbClr>
              </a:outerShdw>
            </a:effectLst>
          </p:spPr>
          <p:txBody>
            <a:bodyPr wrap="square" lIns="76200" tIns="76200" rIns="76200" bIns="76200" numCol="1" anchor="ctr">
              <a:noAutofit/>
            </a:bodyPr>
            <a:lstStyle/>
            <a:p>
              <a:pPr algn="ctr" defTabSz="819150">
                <a:defRPr sz="5400">
                  <a:solidFill>
                    <a:srgbClr val="164F86"/>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pic>
          <p:nvPicPr>
            <p:cNvPr id="866" name="user.png" descr="user.png"/>
            <p:cNvPicPr>
              <a:picLocks noChangeAspect="1"/>
            </p:cNvPicPr>
            <p:nvPr/>
          </p:nvPicPr>
          <p:blipFill>
            <a:blip r:embed="rId2"/>
            <a:stretch>
              <a:fillRect/>
            </a:stretch>
          </p:blipFill>
          <p:spPr>
            <a:xfrm>
              <a:off x="0" y="273024"/>
              <a:ext cx="693671" cy="693672"/>
            </a:xfrm>
            <a:prstGeom prst="rect">
              <a:avLst/>
            </a:prstGeom>
            <a:ln w="12700" cap="flat">
              <a:noFill/>
              <a:miter lim="400000"/>
            </a:ln>
            <a:effectLst/>
          </p:spPr>
        </p:pic>
        <p:sp>
          <p:nvSpPr>
            <p:cNvPr id="867" name="Circle"/>
            <p:cNvSpPr/>
            <p:nvPr/>
          </p:nvSpPr>
          <p:spPr>
            <a:xfrm>
              <a:off x="2924732" y="340968"/>
              <a:ext cx="1064131" cy="1064132"/>
            </a:xfrm>
            <a:prstGeom prst="ellipse">
              <a:avLst/>
            </a:prstGeom>
            <a:solidFill>
              <a:srgbClr val="DCDEE0"/>
            </a:solidFill>
            <a:ln w="38100" cap="flat">
              <a:solidFill>
                <a:srgbClr val="164F86"/>
              </a:solidFill>
              <a:prstDash val="solid"/>
              <a:round/>
            </a:ln>
            <a:effectLst>
              <a:outerShdw blurRad="50800" dist="38100" dir="5400000" rotWithShape="0">
                <a:srgbClr val="000000">
                  <a:alpha val="50000"/>
                </a:srgbClr>
              </a:outerShdw>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sp>
          <p:nvSpPr>
            <p:cNvPr id="868" name="Circle"/>
            <p:cNvSpPr/>
            <p:nvPr/>
          </p:nvSpPr>
          <p:spPr>
            <a:xfrm>
              <a:off x="9472655" y="340968"/>
              <a:ext cx="1064132" cy="1064132"/>
            </a:xfrm>
            <a:prstGeom prst="ellipse">
              <a:avLst/>
            </a:prstGeom>
            <a:solidFill>
              <a:srgbClr val="DCDEE0"/>
            </a:solidFill>
            <a:ln w="50800" cap="flat">
              <a:solidFill>
                <a:srgbClr val="164F86"/>
              </a:solidFill>
              <a:custDash>
                <a:ds d="200000" sp="200000"/>
              </a:custDash>
              <a:miter lim="400000"/>
            </a:ln>
            <a:effectLst>
              <a:outerShdw blurRad="50800" dist="38100" dir="5400000" rotWithShape="0">
                <a:srgbClr val="000000">
                  <a:alpha val="50000"/>
                </a:srgbClr>
              </a:outerShdw>
            </a:effectLst>
          </p:spPr>
          <p:txBody>
            <a:bodyPr wrap="square" lIns="76200" tIns="76200" rIns="76200" bIns="76200" numCol="1" anchor="ctr">
              <a:noAutofit/>
            </a:bodyPr>
            <a:lstStyle/>
            <a:p>
              <a:pPr algn="ctr" defTabSz="819150">
                <a:defRPr sz="9600">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sp>
          <p:nvSpPr>
            <p:cNvPr id="869" name="Line"/>
            <p:cNvSpPr/>
            <p:nvPr/>
          </p:nvSpPr>
          <p:spPr>
            <a:xfrm>
              <a:off x="381593" y="927497"/>
              <a:ext cx="134893" cy="989581"/>
            </a:xfrm>
            <a:prstGeom prst="line">
              <a:avLst/>
            </a:prstGeom>
            <a:noFill/>
            <a:ln w="76200" cap="rnd">
              <a:solidFill>
                <a:srgbClr val="164F86"/>
              </a:solidFill>
              <a:custDash>
                <a:ds d="100000" sp="200000"/>
              </a:custDash>
              <a:round/>
              <a:tailEnd type="triangle" w="med" len="med"/>
            </a:ln>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sp>
          <p:nvSpPr>
            <p:cNvPr id="870" name="Line"/>
            <p:cNvSpPr/>
            <p:nvPr/>
          </p:nvSpPr>
          <p:spPr>
            <a:xfrm>
              <a:off x="1011819" y="2836572"/>
              <a:ext cx="580716" cy="474302"/>
            </a:xfrm>
            <a:prstGeom prst="line">
              <a:avLst/>
            </a:prstGeom>
            <a:noFill/>
            <a:ln w="76200" cap="rnd">
              <a:solidFill>
                <a:srgbClr val="164F86"/>
              </a:solidFill>
              <a:custDash>
                <a:ds d="100000" sp="200000"/>
              </a:custDash>
              <a:round/>
              <a:tailEnd type="triangle" w="med" len="med"/>
            </a:ln>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sp>
          <p:nvSpPr>
            <p:cNvPr id="871" name="Line"/>
            <p:cNvSpPr/>
            <p:nvPr/>
          </p:nvSpPr>
          <p:spPr>
            <a:xfrm flipV="1">
              <a:off x="2387085" y="1255743"/>
              <a:ext cx="688967" cy="1004184"/>
            </a:xfrm>
            <a:prstGeom prst="line">
              <a:avLst/>
            </a:prstGeom>
            <a:noFill/>
            <a:ln w="76200" cap="rnd">
              <a:solidFill>
                <a:srgbClr val="164F86"/>
              </a:solidFill>
              <a:custDash>
                <a:ds d="100000" sp="200000"/>
              </a:custDash>
              <a:round/>
              <a:tailEnd type="triangle" w="med" len="med"/>
            </a:ln>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sp>
          <p:nvSpPr>
            <p:cNvPr id="872" name="Line"/>
            <p:cNvSpPr/>
            <p:nvPr/>
          </p:nvSpPr>
          <p:spPr>
            <a:xfrm>
              <a:off x="3894079" y="1144218"/>
              <a:ext cx="603411" cy="744615"/>
            </a:xfrm>
            <a:prstGeom prst="line">
              <a:avLst/>
            </a:prstGeom>
            <a:noFill/>
            <a:ln w="76200" cap="rnd">
              <a:solidFill>
                <a:srgbClr val="164F86"/>
              </a:solidFill>
              <a:custDash>
                <a:ds d="100000" sp="200000"/>
              </a:custDash>
              <a:round/>
              <a:tailEnd type="triangle" w="med" len="med"/>
            </a:ln>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sp>
          <p:nvSpPr>
            <p:cNvPr id="873" name="Line"/>
            <p:cNvSpPr/>
            <p:nvPr/>
          </p:nvSpPr>
          <p:spPr>
            <a:xfrm flipV="1">
              <a:off x="5825275" y="1057787"/>
              <a:ext cx="680190" cy="680190"/>
            </a:xfrm>
            <a:prstGeom prst="line">
              <a:avLst/>
            </a:prstGeom>
            <a:noFill/>
            <a:ln w="76200" cap="rnd">
              <a:solidFill>
                <a:srgbClr val="164F86"/>
              </a:solidFill>
              <a:custDash>
                <a:ds d="100000" sp="200000"/>
              </a:custDash>
              <a:round/>
              <a:tailEnd type="triangle" w="med" len="med"/>
            </a:ln>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sp>
          <p:nvSpPr>
            <p:cNvPr id="874" name="Line"/>
            <p:cNvSpPr/>
            <p:nvPr/>
          </p:nvSpPr>
          <p:spPr>
            <a:xfrm>
              <a:off x="10344775" y="474264"/>
              <a:ext cx="669266" cy="669266"/>
            </a:xfrm>
            <a:prstGeom prst="line">
              <a:avLst/>
            </a:prstGeom>
            <a:noFill/>
            <a:ln w="76200" cap="rnd">
              <a:solidFill>
                <a:srgbClr val="164F86"/>
              </a:solidFill>
              <a:custDash>
                <a:ds d="100000" sp="200000"/>
              </a:custDash>
              <a:round/>
              <a:tailEnd type="triangle" w="med" len="med"/>
            </a:ln>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pic>
          <p:nvPicPr>
            <p:cNvPr id="875" name="Screen Shot 2021-10-05 at 4.53.38 PM.png" descr="Screen Shot 2021-10-05 at 4.53.38 PM.png"/>
            <p:cNvPicPr>
              <a:picLocks noChangeAspect="1"/>
            </p:cNvPicPr>
            <p:nvPr/>
          </p:nvPicPr>
          <p:blipFill>
            <a:blip r:embed="rId3"/>
            <a:stretch>
              <a:fillRect/>
            </a:stretch>
          </p:blipFill>
          <p:spPr>
            <a:xfrm>
              <a:off x="9716660" y="536867"/>
              <a:ext cx="561308" cy="611201"/>
            </a:xfrm>
            <a:prstGeom prst="rect">
              <a:avLst/>
            </a:prstGeom>
            <a:ln w="12700" cap="flat">
              <a:noFill/>
              <a:miter lim="400000"/>
            </a:ln>
            <a:effectLst/>
          </p:spPr>
        </p:pic>
        <p:pic>
          <p:nvPicPr>
            <p:cNvPr id="876" name="thrillist_500x500.png" descr="thrillist_500x500.png"/>
            <p:cNvPicPr>
              <a:picLocks noChangeAspect="1"/>
            </p:cNvPicPr>
            <p:nvPr/>
          </p:nvPicPr>
          <p:blipFill>
            <a:blip r:embed="rId4"/>
            <a:stretch>
              <a:fillRect/>
            </a:stretch>
          </p:blipFill>
          <p:spPr>
            <a:xfrm>
              <a:off x="183310" y="2356956"/>
              <a:ext cx="880782" cy="249278"/>
            </a:xfrm>
            <a:prstGeom prst="rect">
              <a:avLst/>
            </a:prstGeom>
            <a:ln w="12700" cap="flat">
              <a:noFill/>
              <a:miter lim="400000"/>
            </a:ln>
            <a:effectLst/>
          </p:spPr>
        </p:pic>
        <p:sp>
          <p:nvSpPr>
            <p:cNvPr id="877" name="Millennial Target Demographic"/>
            <p:cNvSpPr txBox="1"/>
            <p:nvPr/>
          </p:nvSpPr>
          <p:spPr>
            <a:xfrm>
              <a:off x="623701" y="13135"/>
              <a:ext cx="1537629" cy="10155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noAutofit/>
            </a:bodyPr>
            <a:lstStyle>
              <a:lvl1pPr algn="ctr" defTabSz="819150">
                <a:lnSpc>
                  <a:spcPct val="80000"/>
                </a:lnSpc>
                <a:defRPr sz="1400">
                  <a:solidFill>
                    <a:srgbClr val="53585F"/>
                  </a:solidFill>
                  <a:latin typeface="Arial"/>
                  <a:ea typeface="Arial"/>
                  <a:cs typeface="Arial"/>
                  <a:sym typeface="Arial"/>
                </a:defRPr>
              </a:lvl1pPr>
            </a:lstStyle>
            <a:p>
              <a:r>
                <a:rPr dirty="0"/>
                <a:t>Millennial Target Demographic</a:t>
              </a:r>
            </a:p>
          </p:txBody>
        </p:sp>
        <p:pic>
          <p:nvPicPr>
            <p:cNvPr id="878" name="Image" descr="Image"/>
            <p:cNvPicPr>
              <a:picLocks noChangeAspect="1"/>
            </p:cNvPicPr>
            <p:nvPr/>
          </p:nvPicPr>
          <p:blipFill>
            <a:blip r:embed="rId5"/>
            <a:stretch>
              <a:fillRect/>
            </a:stretch>
          </p:blipFill>
          <p:spPr>
            <a:xfrm>
              <a:off x="1598733" y="2099711"/>
              <a:ext cx="910361" cy="1899883"/>
            </a:xfrm>
            <a:prstGeom prst="rect">
              <a:avLst/>
            </a:prstGeom>
            <a:ln w="12700" cap="flat">
              <a:noFill/>
              <a:miter lim="400000"/>
            </a:ln>
            <a:effectLst/>
          </p:spPr>
        </p:pic>
        <p:pic>
          <p:nvPicPr>
            <p:cNvPr id="879" name="Image" descr="Image"/>
            <p:cNvPicPr>
              <a:picLocks noChangeAspect="1"/>
            </p:cNvPicPr>
            <p:nvPr/>
          </p:nvPicPr>
          <p:blipFill>
            <a:blip r:embed="rId6"/>
            <a:stretch>
              <a:fillRect/>
            </a:stretch>
          </p:blipFill>
          <p:spPr>
            <a:xfrm>
              <a:off x="3845445" y="1975618"/>
              <a:ext cx="2924506" cy="1756120"/>
            </a:xfrm>
            <a:prstGeom prst="rect">
              <a:avLst/>
            </a:prstGeom>
            <a:ln w="12700" cap="flat">
              <a:noFill/>
              <a:miter lim="400000"/>
            </a:ln>
            <a:effectLst/>
          </p:spPr>
        </p:pic>
        <p:pic>
          <p:nvPicPr>
            <p:cNvPr id="880" name="Image" descr="Image"/>
            <p:cNvPicPr>
              <a:picLocks noChangeAspect="1"/>
            </p:cNvPicPr>
            <p:nvPr/>
          </p:nvPicPr>
          <p:blipFill>
            <a:blip r:embed="rId7"/>
            <a:stretch>
              <a:fillRect/>
            </a:stretch>
          </p:blipFill>
          <p:spPr>
            <a:xfrm>
              <a:off x="3001617" y="781464"/>
              <a:ext cx="910361" cy="183140"/>
            </a:xfrm>
            <a:prstGeom prst="rect">
              <a:avLst/>
            </a:prstGeom>
            <a:ln w="12700" cap="flat">
              <a:noFill/>
              <a:miter lim="400000"/>
            </a:ln>
            <a:effectLst/>
          </p:spPr>
        </p:pic>
        <p:pic>
          <p:nvPicPr>
            <p:cNvPr id="881" name="Image" descr="Image"/>
            <p:cNvPicPr>
              <a:picLocks noChangeAspect="1"/>
            </p:cNvPicPr>
            <p:nvPr/>
          </p:nvPicPr>
          <p:blipFill>
            <a:blip r:embed="rId8"/>
            <a:srcRect r="11885"/>
            <a:stretch>
              <a:fillRect/>
            </a:stretch>
          </p:blipFill>
          <p:spPr>
            <a:xfrm>
              <a:off x="7891453" y="1589834"/>
              <a:ext cx="1248119" cy="2224020"/>
            </a:xfrm>
            <a:prstGeom prst="rect">
              <a:avLst/>
            </a:prstGeom>
            <a:ln w="12700" cap="flat">
              <a:noFill/>
              <a:miter lim="400000"/>
            </a:ln>
            <a:effectLst>
              <a:outerShdw blurRad="63500" dist="25400" dir="5400000" rotWithShape="0">
                <a:srgbClr val="000000">
                  <a:alpha val="50000"/>
                </a:srgbClr>
              </a:outerShdw>
            </a:effectLst>
          </p:spPr>
        </p:pic>
        <p:sp>
          <p:nvSpPr>
            <p:cNvPr id="882" name="Visit website and engage with Trip Builder"/>
            <p:cNvSpPr txBox="1"/>
            <p:nvPr/>
          </p:nvSpPr>
          <p:spPr>
            <a:xfrm>
              <a:off x="7524780" y="658130"/>
              <a:ext cx="1756722" cy="10155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ctr">
              <a:noAutofit/>
            </a:bodyPr>
            <a:lstStyle>
              <a:lvl1pPr algn="ctr" defTabSz="819150">
                <a:lnSpc>
                  <a:spcPct val="80000"/>
                </a:lnSpc>
                <a:defRPr sz="1400">
                  <a:solidFill>
                    <a:srgbClr val="53585F"/>
                  </a:solidFill>
                  <a:latin typeface="Arial"/>
                  <a:ea typeface="Arial"/>
                  <a:cs typeface="Arial"/>
                  <a:sym typeface="Arial"/>
                </a:defRPr>
              </a:lvl1pPr>
            </a:lstStyle>
            <a:p>
              <a:r>
                <a:t>Visit website and engage with Trip Builder</a:t>
              </a:r>
            </a:p>
          </p:txBody>
        </p:sp>
        <p:sp>
          <p:nvSpPr>
            <p:cNvPr id="883" name="Circle"/>
            <p:cNvSpPr/>
            <p:nvPr/>
          </p:nvSpPr>
          <p:spPr>
            <a:xfrm>
              <a:off x="6533134" y="252761"/>
              <a:ext cx="1064132" cy="1064131"/>
            </a:xfrm>
            <a:prstGeom prst="ellipse">
              <a:avLst/>
            </a:prstGeom>
            <a:solidFill>
              <a:srgbClr val="DCDEE0"/>
            </a:solidFill>
            <a:ln w="38100" cap="flat">
              <a:solidFill>
                <a:srgbClr val="164F86"/>
              </a:solidFill>
              <a:prstDash val="solid"/>
              <a:round/>
            </a:ln>
            <a:effectLst>
              <a:outerShdw blurRad="50800" dist="38100" dir="5400000" rotWithShape="0">
                <a:srgbClr val="000000">
                  <a:alpha val="50000"/>
                </a:srgbClr>
              </a:outerShdw>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sp>
          <p:nvSpPr>
            <p:cNvPr id="884" name="Line"/>
            <p:cNvSpPr/>
            <p:nvPr/>
          </p:nvSpPr>
          <p:spPr>
            <a:xfrm>
              <a:off x="7234719" y="1144218"/>
              <a:ext cx="603410" cy="744615"/>
            </a:xfrm>
            <a:prstGeom prst="line">
              <a:avLst/>
            </a:prstGeom>
            <a:noFill/>
            <a:ln w="76200" cap="rnd">
              <a:solidFill>
                <a:srgbClr val="164F86"/>
              </a:solidFill>
              <a:custDash>
                <a:ds d="100000" sp="200000"/>
              </a:custDash>
              <a:round/>
              <a:tailEnd type="triangle" w="med" len="med"/>
            </a:ln>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sp>
          <p:nvSpPr>
            <p:cNvPr id="885" name="Line"/>
            <p:cNvSpPr/>
            <p:nvPr/>
          </p:nvSpPr>
          <p:spPr>
            <a:xfrm flipV="1">
              <a:off x="9074484" y="1523194"/>
              <a:ext cx="680190" cy="680190"/>
            </a:xfrm>
            <a:prstGeom prst="line">
              <a:avLst/>
            </a:prstGeom>
            <a:noFill/>
            <a:ln w="76200" cap="rnd">
              <a:solidFill>
                <a:srgbClr val="164F86"/>
              </a:solidFill>
              <a:custDash>
                <a:ds d="100000" sp="200000"/>
              </a:custDash>
              <a:round/>
              <a:tailEnd type="triangle" w="med" len="med"/>
            </a:ln>
            <a:effectLst/>
          </p:spPr>
          <p:txBody>
            <a:bodyPr wrap="square" lIns="76200" tIns="76200" rIns="76200" bIns="76200" numCol="1" anchor="ctr">
              <a:noAutofit/>
            </a:bodyPr>
            <a:lstStyle/>
            <a:p>
              <a:pPr algn="ctr" defTabSz="819150">
                <a:defRPr sz="5400">
                  <a:solidFill>
                    <a:srgbClr val="FFFFFF"/>
                  </a:solidFill>
                  <a:effectLst>
                    <a:outerShdw blurRad="38100" dist="12700" dir="5400000" rotWithShape="0">
                      <a:srgbClr val="000000">
                        <a:alpha val="50000"/>
                      </a:srgbClr>
                    </a:outerShdw>
                  </a:effectLst>
                  <a:latin typeface="BlockGothicMedCond OTF"/>
                  <a:ea typeface="BlockGothicMedCond OTF"/>
                  <a:cs typeface="BlockGothicMedCond OTF"/>
                  <a:sym typeface="BlockGothicMedCond OTF"/>
                </a:defRPr>
              </a:pPr>
              <a:endParaRPr/>
            </a:p>
          </p:txBody>
        </p:sp>
        <p:pic>
          <p:nvPicPr>
            <p:cNvPr id="886" name="Image" descr="Image"/>
            <p:cNvPicPr>
              <a:picLocks noChangeAspect="1"/>
            </p:cNvPicPr>
            <p:nvPr/>
          </p:nvPicPr>
          <p:blipFill>
            <a:blip r:embed="rId9"/>
            <a:srcRect r="60372"/>
            <a:stretch>
              <a:fillRect/>
            </a:stretch>
          </p:blipFill>
          <p:spPr>
            <a:xfrm>
              <a:off x="6774080" y="541044"/>
              <a:ext cx="582238" cy="487674"/>
            </a:xfrm>
            <a:prstGeom prst="rect">
              <a:avLst/>
            </a:prstGeom>
            <a:ln w="12700" cap="flat">
              <a:noFill/>
              <a:miter lim="400000"/>
            </a:ln>
            <a:effectLst/>
          </p:spPr>
        </p:pic>
        <p:grpSp>
          <p:nvGrpSpPr>
            <p:cNvPr id="894" name="Group"/>
            <p:cNvGrpSpPr/>
            <p:nvPr/>
          </p:nvGrpSpPr>
          <p:grpSpPr>
            <a:xfrm>
              <a:off x="10942890" y="999534"/>
              <a:ext cx="1537629" cy="2733562"/>
              <a:chOff x="0" y="0"/>
              <a:chExt cx="1537628" cy="2733561"/>
            </a:xfrm>
          </p:grpSpPr>
          <p:grpSp>
            <p:nvGrpSpPr>
              <p:cNvPr id="892" name="Group"/>
              <p:cNvGrpSpPr/>
              <p:nvPr/>
            </p:nvGrpSpPr>
            <p:grpSpPr>
              <a:xfrm>
                <a:off x="0" y="0"/>
                <a:ext cx="1537629" cy="2733562"/>
                <a:chOff x="0" y="0"/>
                <a:chExt cx="1537628" cy="2733561"/>
              </a:xfrm>
            </p:grpSpPr>
            <p:grpSp>
              <p:nvGrpSpPr>
                <p:cNvPr id="890" name="Group"/>
                <p:cNvGrpSpPr/>
                <p:nvPr/>
              </p:nvGrpSpPr>
              <p:grpSpPr>
                <a:xfrm>
                  <a:off x="0" y="0"/>
                  <a:ext cx="1537629" cy="2733562"/>
                  <a:chOff x="0" y="0"/>
                  <a:chExt cx="1537628" cy="2733561"/>
                </a:xfrm>
              </p:grpSpPr>
              <p:sp>
                <p:nvSpPr>
                  <p:cNvPr id="887" name="Rectangle"/>
                  <p:cNvSpPr/>
                  <p:nvPr/>
                </p:nvSpPr>
                <p:spPr>
                  <a:xfrm>
                    <a:off x="189015" y="87711"/>
                    <a:ext cx="1159598" cy="2558139"/>
                  </a:xfrm>
                  <a:prstGeom prst="rect">
                    <a:avLst/>
                  </a:prstGeom>
                  <a:solidFill>
                    <a:srgbClr val="000000"/>
                  </a:solidFill>
                  <a:ln w="12700" cap="flat">
                    <a:noFill/>
                    <a:miter lim="400000"/>
                  </a:ln>
                  <a:effectLst/>
                </p:spPr>
                <p:txBody>
                  <a:bodyPr wrap="square" lIns="71437" tIns="71437" rIns="71437" bIns="71437" numCol="1" anchor="ctr">
                    <a:noAutofit/>
                  </a:bodyPr>
                  <a:lstStyle/>
                  <a:p>
                    <a:pPr algn="ctr" defTabSz="821531">
                      <a:defRPr sz="3000">
                        <a:solidFill>
                          <a:srgbClr val="FFFFFF"/>
                        </a:solidFill>
                        <a:latin typeface="Helvetica Neue Medium"/>
                        <a:ea typeface="Helvetica Neue Medium"/>
                        <a:cs typeface="Helvetica Neue Medium"/>
                        <a:sym typeface="Helvetica Neue Medium"/>
                      </a:defRPr>
                    </a:pPr>
                    <a:endParaRPr/>
                  </a:p>
                </p:txBody>
              </p:sp>
              <p:pic>
                <p:nvPicPr>
                  <p:cNvPr id="888" name="Screenshot_20220118-144917.png" descr="Screenshot_20220118-144917.png"/>
                  <p:cNvPicPr>
                    <a:picLocks noChangeAspect="1"/>
                  </p:cNvPicPr>
                  <p:nvPr/>
                </p:nvPicPr>
                <p:blipFill>
                  <a:blip r:embed="rId10"/>
                  <a:stretch>
                    <a:fillRect/>
                  </a:stretch>
                </p:blipFill>
                <p:spPr>
                  <a:xfrm>
                    <a:off x="169561" y="134984"/>
                    <a:ext cx="1198506" cy="2463594"/>
                  </a:xfrm>
                  <a:prstGeom prst="rect">
                    <a:avLst/>
                  </a:prstGeom>
                  <a:ln w="12700" cap="flat">
                    <a:noFill/>
                    <a:miter lim="400000"/>
                  </a:ln>
                  <a:effectLst/>
                </p:spPr>
              </p:pic>
              <p:pic>
                <p:nvPicPr>
                  <p:cNvPr id="889" name="phone frame.png" descr="phone frame.png"/>
                  <p:cNvPicPr>
                    <a:picLocks noChangeAspect="1"/>
                  </p:cNvPicPr>
                  <p:nvPr/>
                </p:nvPicPr>
                <p:blipFill>
                  <a:blip r:embed="rId11"/>
                  <a:stretch>
                    <a:fillRect/>
                  </a:stretch>
                </p:blipFill>
                <p:spPr>
                  <a:xfrm>
                    <a:off x="0" y="0"/>
                    <a:ext cx="1537629" cy="2733562"/>
                  </a:xfrm>
                  <a:prstGeom prst="rect">
                    <a:avLst/>
                  </a:prstGeom>
                  <a:ln w="12700" cap="flat">
                    <a:noFill/>
                    <a:miter lim="400000"/>
                  </a:ln>
                  <a:effectLst/>
                </p:spPr>
              </p:pic>
            </p:grpSp>
            <p:pic>
              <p:nvPicPr>
                <p:cNvPr id="891" name="Image" descr="Image"/>
                <p:cNvPicPr>
                  <a:picLocks noChangeAspect="1"/>
                </p:cNvPicPr>
                <p:nvPr/>
              </p:nvPicPr>
              <p:blipFill>
                <a:blip r:embed="rId12"/>
                <a:stretch>
                  <a:fillRect/>
                </a:stretch>
              </p:blipFill>
              <p:spPr>
                <a:xfrm>
                  <a:off x="279746" y="2291513"/>
                  <a:ext cx="978136" cy="152834"/>
                </a:xfrm>
                <a:prstGeom prst="rect">
                  <a:avLst/>
                </a:prstGeom>
                <a:ln w="12700" cap="flat">
                  <a:noFill/>
                  <a:miter lim="400000"/>
                </a:ln>
                <a:effectLst/>
              </p:spPr>
            </p:pic>
          </p:grpSp>
          <p:pic>
            <p:nvPicPr>
              <p:cNvPr id="893" name="Image" descr="Image"/>
              <p:cNvPicPr>
                <a:picLocks/>
              </p:cNvPicPr>
              <p:nvPr/>
            </p:nvPicPr>
            <p:blipFill>
              <a:blip r:embed="rId13"/>
              <a:stretch>
                <a:fillRect/>
              </a:stretch>
            </p:blipFill>
            <p:spPr>
              <a:xfrm>
                <a:off x="227228" y="2289427"/>
                <a:ext cx="1083172" cy="164569"/>
              </a:xfrm>
              <a:prstGeom prst="rect">
                <a:avLst/>
              </a:prstGeom>
              <a:ln w="12700" cap="flat">
                <a:noFill/>
                <a:miter lim="400000"/>
              </a:ln>
              <a:effectLst/>
            </p:spPr>
          </p:pic>
        </p:grpSp>
      </p:grpSp>
      <p:sp>
        <p:nvSpPr>
          <p:cNvPr id="896" name="Targeting is based on impression pixels from Travel Texas’s paid media buy along with retargeting pixels placed on Travel Texas"/>
          <p:cNvSpPr txBox="1"/>
          <p:nvPr/>
        </p:nvSpPr>
        <p:spPr>
          <a:xfrm>
            <a:off x="780136" y="1655027"/>
            <a:ext cx="13070128" cy="6389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74308" indent="-274308">
              <a:lnSpc>
                <a:spcPct val="90000"/>
              </a:lnSpc>
              <a:spcBef>
                <a:spcPts val="1200"/>
              </a:spcBef>
              <a:buSzPct val="100000"/>
              <a:buFont typeface="Arial"/>
              <a:buChar char="•"/>
              <a:defRPr sz="2000">
                <a:latin typeface="Arial"/>
                <a:ea typeface="Arial"/>
                <a:cs typeface="Arial"/>
                <a:sym typeface="Arial"/>
              </a:defRPr>
            </a:lvl1pPr>
          </a:lstStyle>
          <a:p>
            <a:r>
              <a:t>Targeting is based on impression pixels from Travel Texas’s paid media buy along with retargeting pixels placed on Travel Texas</a:t>
            </a:r>
          </a:p>
        </p:txBody>
      </p:sp>
      <p:sp>
        <p:nvSpPr>
          <p:cNvPr id="897" name="MAIN MENU">
            <a:hlinkClick r:id="rId14"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
        <p:nvSpPr>
          <p:cNvPr id="839"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Digital: Texas Data Warehouse (cont.)</a:t>
            </a:r>
          </a:p>
        </p:txBody>
      </p:sp>
      <p:pic>
        <p:nvPicPr>
          <p:cNvPr id="840" name="Image" descr="Image"/>
          <p:cNvPicPr>
            <a:picLocks noChangeAspect="1"/>
          </p:cNvPicPr>
          <p:nvPr/>
        </p:nvPicPr>
        <p:blipFill>
          <a:blip r:embed="rId2"/>
          <a:stretch>
            <a:fillRect/>
          </a:stretch>
        </p:blipFill>
        <p:spPr>
          <a:xfrm>
            <a:off x="8424921" y="3196389"/>
            <a:ext cx="5672767" cy="4167302"/>
          </a:xfrm>
          <a:prstGeom prst="rect">
            <a:avLst/>
          </a:prstGeom>
          <a:ln w="12700">
            <a:miter lim="400000"/>
          </a:ln>
        </p:spPr>
      </p:pic>
      <p:pic>
        <p:nvPicPr>
          <p:cNvPr id="841" name="Image" descr="Image"/>
          <p:cNvPicPr>
            <a:picLocks noChangeAspect="1"/>
          </p:cNvPicPr>
          <p:nvPr/>
        </p:nvPicPr>
        <p:blipFill>
          <a:blip r:embed="rId3"/>
          <a:stretch>
            <a:fillRect/>
          </a:stretch>
        </p:blipFill>
        <p:spPr>
          <a:xfrm>
            <a:off x="9086377" y="796728"/>
            <a:ext cx="5672767" cy="4156393"/>
          </a:xfrm>
          <a:prstGeom prst="rect">
            <a:avLst/>
          </a:prstGeom>
          <a:ln w="12700">
            <a:miter lim="400000"/>
          </a:ln>
        </p:spPr>
      </p:pic>
      <p:sp>
        <p:nvSpPr>
          <p:cNvPr id="842" name="MAIN MENU">
            <a:hlinkClick r:id="rId4"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grpSp>
        <p:nvGrpSpPr>
          <p:cNvPr id="846" name="Group 7"/>
          <p:cNvGrpSpPr/>
          <p:nvPr/>
        </p:nvGrpSpPr>
        <p:grpSpPr>
          <a:xfrm>
            <a:off x="12031880" y="3131570"/>
            <a:ext cx="2818473" cy="2818473"/>
            <a:chOff x="0" y="0"/>
            <a:chExt cx="2818471" cy="2818471"/>
          </a:xfrm>
        </p:grpSpPr>
        <p:pic>
          <p:nvPicPr>
            <p:cNvPr id="843" name="Google Shape;83;p16" descr="Google Shape;83;p16"/>
            <p:cNvPicPr>
              <a:picLocks noChangeAspect="1"/>
            </p:cNvPicPr>
            <p:nvPr/>
          </p:nvPicPr>
          <p:blipFill>
            <a:blip r:embed="rId5"/>
            <a:stretch>
              <a:fillRect/>
            </a:stretch>
          </p:blipFill>
          <p:spPr>
            <a:xfrm>
              <a:off x="0" y="0"/>
              <a:ext cx="2818472" cy="2818472"/>
            </a:xfrm>
            <a:prstGeom prst="rect">
              <a:avLst/>
            </a:prstGeom>
            <a:ln w="12700" cap="flat">
              <a:noFill/>
              <a:miter lim="400000"/>
            </a:ln>
            <a:effectLst/>
          </p:spPr>
        </p:pic>
        <p:pic>
          <p:nvPicPr>
            <p:cNvPr id="844" name="Google Shape;84;p16" descr="Google Shape;84;p16"/>
            <p:cNvPicPr>
              <a:picLocks noChangeAspect="1"/>
            </p:cNvPicPr>
            <p:nvPr/>
          </p:nvPicPr>
          <p:blipFill>
            <a:blip r:embed="rId6"/>
            <a:stretch>
              <a:fillRect/>
            </a:stretch>
          </p:blipFill>
          <p:spPr>
            <a:xfrm>
              <a:off x="863399" y="380447"/>
              <a:ext cx="1171497" cy="2036287"/>
            </a:xfrm>
            <a:prstGeom prst="rect">
              <a:avLst/>
            </a:prstGeom>
            <a:ln w="12700" cap="flat">
              <a:noFill/>
              <a:miter lim="400000"/>
            </a:ln>
            <a:effectLst/>
          </p:spPr>
        </p:pic>
        <p:pic>
          <p:nvPicPr>
            <p:cNvPr id="845" name="Google Shape;85;p16" descr="Google Shape;85;p16"/>
            <p:cNvPicPr>
              <a:picLocks noChangeAspect="1"/>
            </p:cNvPicPr>
            <p:nvPr/>
          </p:nvPicPr>
          <p:blipFill>
            <a:blip r:embed="rId7"/>
            <a:stretch>
              <a:fillRect/>
            </a:stretch>
          </p:blipFill>
          <p:spPr>
            <a:xfrm>
              <a:off x="956002" y="595931"/>
              <a:ext cx="1078894" cy="174219"/>
            </a:xfrm>
            <a:prstGeom prst="rect">
              <a:avLst/>
            </a:prstGeom>
            <a:ln w="12700" cap="flat">
              <a:noFill/>
              <a:miter lim="400000"/>
            </a:ln>
            <a:effectLst/>
          </p:spPr>
        </p:pic>
      </p:grpSp>
      <p:sp>
        <p:nvSpPr>
          <p:cNvPr id="847" name="CREATIVE REQUIREMENTS:…"/>
          <p:cNvSpPr txBox="1"/>
          <p:nvPr/>
        </p:nvSpPr>
        <p:spPr>
          <a:xfrm>
            <a:off x="682769" y="1606449"/>
            <a:ext cx="7671962" cy="4085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CREATIVE REQUIREMENTS: </a:t>
            </a:r>
          </a:p>
          <a:p>
            <a:pPr>
              <a:spcBef>
                <a:spcPts val="1200"/>
              </a:spcBef>
              <a:defRPr sz="2500"/>
            </a:pPr>
            <a:r>
              <a:rPr b="1">
                <a:solidFill>
                  <a:srgbClr val="535353"/>
                </a:solidFill>
              </a:rPr>
              <a:t>Ad Sizes: </a:t>
            </a:r>
            <a:r>
              <a:t>160x600, 300x250, 300x600, 728x90, 320x50</a:t>
            </a:r>
          </a:p>
          <a:p>
            <a:pPr>
              <a:spcBef>
                <a:spcPts val="1200"/>
              </a:spcBef>
              <a:defRPr sz="2500"/>
            </a:pPr>
            <a:r>
              <a:t>Click through URL </a:t>
            </a:r>
          </a:p>
          <a:p>
            <a:pPr>
              <a:spcBef>
                <a:spcPts val="1200"/>
              </a:spcBef>
              <a:defRPr sz="2500"/>
            </a:pPr>
            <a:r>
              <a:t>Minimum 3 ad sizes </a:t>
            </a:r>
          </a:p>
          <a:p>
            <a:pPr>
              <a:spcBef>
                <a:spcPts val="1200"/>
              </a:spcBef>
              <a:defRPr sz="2500"/>
            </a:pPr>
            <a:r>
              <a:t>Maximum of 3 versions </a:t>
            </a:r>
          </a:p>
          <a:p>
            <a:pPr>
              <a:spcBef>
                <a:spcPts val="1200"/>
              </a:spcBef>
              <a:defRPr sz="2500"/>
            </a:pPr>
            <a:endParaRPr/>
          </a:p>
          <a:p>
            <a:pPr>
              <a:spcBef>
                <a:spcPts val="1200"/>
              </a:spcBef>
              <a:defRPr sz="2500"/>
            </a:pPr>
            <a:r>
              <a:rPr b="1">
                <a:solidFill>
                  <a:srgbClr val="04196A"/>
                </a:solidFill>
              </a:rPr>
              <a:t>LAUNCH LEAD TIME: </a:t>
            </a:r>
            <a:r>
              <a:t>Creative materials due </a:t>
            </a:r>
            <a:r>
              <a:rPr b="1"/>
              <a:t>4 weeks</a:t>
            </a:r>
            <a:r>
              <a:t> prior to start date</a:t>
            </a:r>
          </a:p>
        </p:txBody>
      </p:sp>
      <p:sp>
        <p:nvSpPr>
          <p:cNvPr id="848" name="*0.40% CTR Benchmark"/>
          <p:cNvSpPr txBox="1"/>
          <p:nvPr/>
        </p:nvSpPr>
        <p:spPr>
          <a:xfrm>
            <a:off x="11384485" y="7528283"/>
            <a:ext cx="1811473"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400">
                <a:solidFill>
                  <a:srgbClr val="FFFFFF"/>
                </a:solidFill>
              </a:defRPr>
            </a:lvl1pPr>
          </a:lstStyle>
          <a:p>
            <a:r>
              <a:t>*0.40% CTR Benchmark</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856" name="Content Placeholder 2"/>
          <p:cNvSpPr txBox="1">
            <a:spLocks noGrp="1"/>
          </p:cNvSpPr>
          <p:nvPr>
            <p:ph type="body" idx="21"/>
          </p:nvPr>
        </p:nvSpPr>
        <p:spPr>
          <a:xfrm>
            <a:off x="5466580" y="193345"/>
            <a:ext cx="8329412" cy="665981"/>
          </a:xfrm>
          <a:prstGeom prst="rect">
            <a:avLst/>
          </a:prstGeom>
        </p:spPr>
        <p:txBody>
          <a:bodyPr/>
          <a:lstStyle/>
          <a:p>
            <a:r>
              <a:rPr dirty="0"/>
              <a:t>Data Warehouse targeting options</a:t>
            </a:r>
          </a:p>
        </p:txBody>
      </p:sp>
      <p:graphicFrame>
        <p:nvGraphicFramePr>
          <p:cNvPr id="857" name="Table 2"/>
          <p:cNvGraphicFramePr/>
          <p:nvPr>
            <p:extLst>
              <p:ext uri="{D42A27DB-BD31-4B8C-83A1-F6EECF244321}">
                <p14:modId xmlns:p14="http://schemas.microsoft.com/office/powerpoint/2010/main" val="2688053303"/>
              </p:ext>
            </p:extLst>
          </p:nvPr>
        </p:nvGraphicFramePr>
        <p:xfrm>
          <a:off x="6105374" y="1041783"/>
          <a:ext cx="7051826" cy="5455360"/>
        </p:xfrm>
        <a:graphic>
          <a:graphicData uri="http://schemas.openxmlformats.org/drawingml/2006/table">
            <a:tbl>
              <a:tblPr firstRow="1">
                <a:tableStyleId>{CF821DB8-F4EB-4A41-A1BA-3FCAFE7338EE}</a:tableStyleId>
              </a:tblPr>
              <a:tblGrid>
                <a:gridCol w="2121986">
                  <a:extLst>
                    <a:ext uri="{9D8B030D-6E8A-4147-A177-3AD203B41FA5}">
                      <a16:colId xmlns:a16="http://schemas.microsoft.com/office/drawing/2014/main" val="20000"/>
                    </a:ext>
                  </a:extLst>
                </a:gridCol>
                <a:gridCol w="2514038">
                  <a:extLst>
                    <a:ext uri="{9D8B030D-6E8A-4147-A177-3AD203B41FA5}">
                      <a16:colId xmlns:a16="http://schemas.microsoft.com/office/drawing/2014/main" val="20001"/>
                    </a:ext>
                  </a:extLst>
                </a:gridCol>
                <a:gridCol w="2415802">
                  <a:extLst>
                    <a:ext uri="{9D8B030D-6E8A-4147-A177-3AD203B41FA5}">
                      <a16:colId xmlns:a16="http://schemas.microsoft.com/office/drawing/2014/main" val="20002"/>
                    </a:ext>
                  </a:extLst>
                </a:gridCol>
              </a:tblGrid>
              <a:tr h="492937">
                <a:tc>
                  <a:txBody>
                    <a:bodyPr/>
                    <a:lstStyle/>
                    <a:p>
                      <a:pPr defTabSz="914400">
                        <a:defRPr sz="1800" b="0">
                          <a:solidFill>
                            <a:srgbClr val="000000"/>
                          </a:solidFill>
                        </a:defRPr>
                      </a:pPr>
                      <a:r>
                        <a:rPr sz="1600" dirty="0">
                          <a:solidFill>
                            <a:srgbClr val="FFFFFF"/>
                          </a:solidFill>
                          <a:latin typeface="United Sans Reg Bold"/>
                          <a:ea typeface="United Sans Reg Bold"/>
                          <a:cs typeface="United Sans Reg Bold"/>
                          <a:sym typeface="United Sans Reg Bold"/>
                        </a:rPr>
                        <a:t>Thematic 
Segments</a:t>
                      </a:r>
                    </a:p>
                  </a:txBody>
                  <a:tcPr marL="50800" marR="50800" marT="50800" marB="50800" anchor="ctr"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chemeClr val="accent1">
                        <a:satOff val="-3547"/>
                        <a:lumOff val="-10352"/>
                      </a:schemeClr>
                    </a:solidFill>
                  </a:tcPr>
                </a:tc>
                <a:tc>
                  <a:txBody>
                    <a:bodyPr/>
                    <a:lstStyle/>
                    <a:p>
                      <a:pPr defTabSz="914400">
                        <a:defRPr sz="1800" b="0">
                          <a:solidFill>
                            <a:srgbClr val="000000"/>
                          </a:solidFill>
                        </a:defRPr>
                      </a:pPr>
                      <a:r>
                        <a:rPr sz="1600">
                          <a:solidFill>
                            <a:srgbClr val="FFFFFF"/>
                          </a:solidFill>
                          <a:latin typeface="United Sans Reg Bold"/>
                          <a:ea typeface="United Sans Reg Bold"/>
                          <a:cs typeface="United Sans Reg Bold"/>
                          <a:sym typeface="United Sans Reg Bold"/>
                        </a:rPr>
                        <a:t>Target Demographics</a:t>
                      </a:r>
                    </a:p>
                  </a:txBody>
                  <a:tcPr marL="50800" marR="50800" marT="50800" marB="50800" anchor="ctr"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chemeClr val="accent1">
                        <a:satOff val="-3547"/>
                        <a:lumOff val="-10352"/>
                      </a:schemeClr>
                    </a:solidFill>
                  </a:tcPr>
                </a:tc>
                <a:tc>
                  <a:txBody>
                    <a:bodyPr/>
                    <a:lstStyle/>
                    <a:p>
                      <a:pPr defTabSz="914400">
                        <a:defRPr sz="1800" b="0">
                          <a:solidFill>
                            <a:srgbClr val="000000"/>
                          </a:solidFill>
                        </a:defRPr>
                      </a:pPr>
                      <a:r>
                        <a:rPr sz="1600" dirty="0">
                          <a:solidFill>
                            <a:srgbClr val="FFFFFF"/>
                          </a:solidFill>
                          <a:latin typeface="United Sans Reg Bold"/>
                          <a:ea typeface="United Sans Reg Bold"/>
                          <a:cs typeface="United Sans Reg Bold"/>
                          <a:sym typeface="United Sans Reg Bold"/>
                        </a:rPr>
                        <a:t>Geotargeting Options (US Only)</a:t>
                      </a:r>
                    </a:p>
                  </a:txBody>
                  <a:tcPr marL="50800" marR="50800" marT="50800" marB="50800" anchor="ctr"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chemeClr val="accent1">
                        <a:satOff val="-3547"/>
                        <a:lumOff val="-10352"/>
                      </a:schemeClr>
                    </a:solidFill>
                  </a:tcPr>
                </a:tc>
                <a:extLst>
                  <a:ext uri="{0D108BD9-81ED-4DB2-BD59-A6C34878D82A}">
                    <a16:rowId xmlns:a16="http://schemas.microsoft.com/office/drawing/2014/main" val="10000"/>
                  </a:ext>
                </a:extLst>
              </a:tr>
              <a:tr h="1328154">
                <a:tc rowSpan="3">
                  <a:txBody>
                    <a:bodyPr/>
                    <a:lstStyle/>
                    <a:p>
                      <a:pPr defTabSz="457200">
                        <a:lnSpc>
                          <a:spcPct val="150000"/>
                        </a:lnSpc>
                        <a:spcBef>
                          <a:spcPts val="500"/>
                        </a:spcBef>
                        <a:defRPr sz="1800"/>
                      </a:pPr>
                      <a:r>
                        <a:rPr sz="1600" dirty="0">
                          <a:latin typeface="Arial"/>
                          <a:ea typeface="Arial"/>
                          <a:cs typeface="Arial"/>
                        </a:rPr>
                        <a:t>Arts
Beach
Birding
Family
Food</a:t>
                      </a:r>
                      <a:endParaRPr lang="en-US" sz="1600" dirty="0">
                        <a:latin typeface="Arial"/>
                        <a:ea typeface="Arial"/>
                        <a:cs typeface="Arial"/>
                      </a:endParaRPr>
                    </a:p>
                    <a:p>
                      <a:pPr defTabSz="457200">
                        <a:lnSpc>
                          <a:spcPct val="150000"/>
                        </a:lnSpc>
                        <a:spcBef>
                          <a:spcPts val="500"/>
                        </a:spcBef>
                        <a:defRPr sz="1800"/>
                      </a:pPr>
                      <a:r>
                        <a:rPr sz="1600" dirty="0">
                          <a:latin typeface="Arial"/>
                          <a:ea typeface="Arial"/>
                          <a:cs typeface="Arial"/>
                        </a:rPr>
                        <a:t>Golf
Historic
Music
Outdoor
Shopping</a:t>
                      </a:r>
                    </a:p>
                  </a:txBody>
                  <a:tcPr marL="50800" marR="50800" marT="50800" marB="50800" anchor="ctr"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FFFFFF"/>
                    </a:solidFill>
                  </a:tcPr>
                </a:tc>
                <a:tc>
                  <a:txBody>
                    <a:bodyPr/>
                    <a:lstStyle/>
                    <a:p>
                      <a:pPr defTabSz="457200">
                        <a:lnSpc>
                          <a:spcPct val="150000"/>
                        </a:lnSpc>
                        <a:defRPr sz="1800"/>
                      </a:pPr>
                      <a:r>
                        <a:rPr sz="1600" dirty="0">
                          <a:latin typeface="Arial"/>
                          <a:ea typeface="Arial"/>
                          <a:cs typeface="Arial"/>
                        </a:rPr>
                        <a:t>MILLENNIALS </a:t>
                      </a:r>
                    </a:p>
                    <a:p>
                      <a:pPr defTabSz="457200">
                        <a:lnSpc>
                          <a:spcPct val="150000"/>
                        </a:lnSpc>
                        <a:defRPr sz="1800"/>
                      </a:pPr>
                      <a:r>
                        <a:rPr sz="1600" dirty="0">
                          <a:latin typeface="Arial"/>
                          <a:ea typeface="Arial"/>
                          <a:cs typeface="Arial"/>
                        </a:rPr>
                        <a:t>(A20-34, HHI $40K+)
</a:t>
                      </a:r>
                    </a:p>
                  </a:txBody>
                  <a:tcPr marL="50800" marR="50800" marT="50800" marB="50800" anchor="ctr" horzOverflow="overflow">
                    <a:lnL w="12700">
                      <a:solidFill>
                        <a:srgbClr val="A6AAA9"/>
                      </a:solidFill>
                      <a:miter lim="400000"/>
                    </a:lnL>
                    <a:lnR w="12700">
                      <a:solidFill>
                        <a:srgbClr val="A6AAA9"/>
                      </a:solidFill>
                      <a:miter lim="400000"/>
                    </a:lnR>
                    <a:lnT w="12700">
                      <a:solidFill>
                        <a:srgbClr val="A6AAA9"/>
                      </a:solidFill>
                      <a:miter lim="400000"/>
                    </a:lnT>
                    <a:lnB w="0">
                      <a:miter lim="400000"/>
                    </a:lnB>
                    <a:solidFill>
                      <a:srgbClr val="FFFFFF"/>
                    </a:solidFill>
                  </a:tcPr>
                </a:tc>
                <a:tc rowSpan="3">
                  <a:txBody>
                    <a:bodyPr/>
                    <a:lstStyle/>
                    <a:p>
                      <a:pPr defTabSz="457200">
                        <a:lnSpc>
                          <a:spcPct val="150000"/>
                        </a:lnSpc>
                        <a:defRPr sz="1800"/>
                      </a:pPr>
                      <a:r>
                        <a:rPr sz="1600" dirty="0">
                          <a:latin typeface="Arial"/>
                          <a:ea typeface="Arial"/>
                          <a:cs typeface="Arial"/>
                        </a:rPr>
                        <a:t>State
DMA
Flexible to accommodate Co-Op partners request</a:t>
                      </a:r>
                    </a:p>
                  </a:txBody>
                  <a:tcPr marL="50800" marR="50800" marT="50800" marB="50800" anchor="ctr" horzOverflow="overflow">
                    <a:lnL w="12700">
                      <a:solidFill>
                        <a:srgbClr val="A6AAA9"/>
                      </a:solidFill>
                      <a:miter lim="400000"/>
                    </a:lnL>
                    <a:lnR w="12700">
                      <a:solidFill>
                        <a:srgbClr val="A6AAA9"/>
                      </a:solidFill>
                      <a:miter lim="400000"/>
                    </a:lnR>
                    <a:lnT w="12700">
                      <a:solidFill>
                        <a:srgbClr val="A6AAA9"/>
                      </a:solidFill>
                      <a:miter lim="400000"/>
                    </a:lnT>
                    <a:lnB w="12700">
                      <a:solidFill>
                        <a:srgbClr val="A6AAA9"/>
                      </a:solidFill>
                      <a:miter lim="400000"/>
                    </a:lnB>
                    <a:solidFill>
                      <a:srgbClr val="FFFFFF"/>
                    </a:solidFill>
                  </a:tcPr>
                </a:tc>
                <a:extLst>
                  <a:ext uri="{0D108BD9-81ED-4DB2-BD59-A6C34878D82A}">
                    <a16:rowId xmlns:a16="http://schemas.microsoft.com/office/drawing/2014/main" val="10001"/>
                  </a:ext>
                </a:extLst>
              </a:tr>
              <a:tr h="1767838">
                <a:tc vMerge="1">
                  <a:txBody>
                    <a:bodyPr/>
                    <a:lstStyle/>
                    <a:p>
                      <a:endParaRPr lang="en-US"/>
                    </a:p>
                  </a:txBody>
                  <a:tcPr/>
                </a:tc>
                <a:tc>
                  <a:txBody>
                    <a:bodyPr/>
                    <a:lstStyle/>
                    <a:p>
                      <a:pPr defTabSz="457200">
                        <a:lnSpc>
                          <a:spcPct val="150000"/>
                        </a:lnSpc>
                        <a:defRPr sz="1800"/>
                      </a:pPr>
                      <a:r>
                        <a:rPr sz="1600" dirty="0">
                          <a:latin typeface="Arial"/>
                          <a:ea typeface="Arial"/>
                          <a:cs typeface="Arial"/>
                        </a:rPr>
                        <a:t>GENX
(A35-49, HHI $60K+ with kids in HH under 18)
</a:t>
                      </a:r>
                    </a:p>
                  </a:txBody>
                  <a:tcPr marL="50800" marR="50800" marT="50800" marB="50800" anchor="ctr" horzOverflow="overflow">
                    <a:lnL w="12700">
                      <a:solidFill>
                        <a:srgbClr val="A6AAA9"/>
                      </a:solidFill>
                      <a:miter lim="400000"/>
                    </a:lnL>
                    <a:lnR w="12700">
                      <a:solidFill>
                        <a:srgbClr val="A6AAA9"/>
                      </a:solidFill>
                      <a:miter lim="400000"/>
                    </a:lnR>
                    <a:lnT w="0">
                      <a:miter lim="400000"/>
                    </a:lnT>
                    <a:lnB w="0">
                      <a:miter lim="400000"/>
                    </a:lnB>
                    <a:solidFill>
                      <a:srgbClr val="FFFFFF"/>
                    </a:solidFill>
                  </a:tcPr>
                </a:tc>
                <a:tc vMerge="1">
                  <a:txBody>
                    <a:bodyPr/>
                    <a:lstStyle/>
                    <a:p>
                      <a:endParaRPr lang="en-US"/>
                    </a:p>
                  </a:txBody>
                  <a:tcPr/>
                </a:tc>
                <a:extLst>
                  <a:ext uri="{0D108BD9-81ED-4DB2-BD59-A6C34878D82A}">
                    <a16:rowId xmlns:a16="http://schemas.microsoft.com/office/drawing/2014/main" val="10002"/>
                  </a:ext>
                </a:extLst>
              </a:tr>
              <a:tr h="1770088">
                <a:tc vMerge="1">
                  <a:txBody>
                    <a:bodyPr/>
                    <a:lstStyle/>
                    <a:p>
                      <a:endParaRPr lang="en-US"/>
                    </a:p>
                  </a:txBody>
                  <a:tcPr/>
                </a:tc>
                <a:tc>
                  <a:txBody>
                    <a:bodyPr/>
                    <a:lstStyle/>
                    <a:p>
                      <a:pPr defTabSz="457200">
                        <a:lnSpc>
                          <a:spcPct val="150000"/>
                        </a:lnSpc>
                        <a:defRPr sz="1800"/>
                      </a:pPr>
                      <a:r>
                        <a:rPr sz="1600" dirty="0">
                          <a:latin typeface="Arial"/>
                          <a:ea typeface="Arial"/>
                          <a:cs typeface="Arial"/>
                        </a:rPr>
                        <a:t>BOOMERS </a:t>
                      </a:r>
                    </a:p>
                    <a:p>
                      <a:pPr defTabSz="457200">
                        <a:lnSpc>
                          <a:spcPct val="150000"/>
                        </a:lnSpc>
                        <a:defRPr sz="1800"/>
                      </a:pPr>
                      <a:r>
                        <a:rPr sz="1600" dirty="0">
                          <a:latin typeface="Arial"/>
                          <a:ea typeface="Arial"/>
                          <a:cs typeface="Arial"/>
                        </a:rPr>
                        <a:t>(A50+, HHI $60K+)</a:t>
                      </a:r>
                    </a:p>
                  </a:txBody>
                  <a:tcPr marL="50800" marR="50800" marT="50800" marB="50800" anchor="ctr" horzOverflow="overflow">
                    <a:lnL w="12700">
                      <a:solidFill>
                        <a:srgbClr val="A6AAA9"/>
                      </a:solidFill>
                      <a:miter lim="400000"/>
                    </a:lnL>
                    <a:lnR w="12700">
                      <a:solidFill>
                        <a:srgbClr val="A6AAA9"/>
                      </a:solidFill>
                      <a:miter lim="400000"/>
                    </a:lnR>
                    <a:lnT w="0">
                      <a:miter lim="400000"/>
                    </a:lnT>
                    <a:lnB w="12700">
                      <a:solidFill>
                        <a:srgbClr val="A6AAA9"/>
                      </a:solidFill>
                      <a:miter lim="400000"/>
                    </a:lnB>
                    <a:solidFill>
                      <a:srgbClr val="FFFFFF"/>
                    </a:solidFill>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858" name="Available impressions will predominately be outside of Texas to align with the state’s paid media efforts.…"/>
          <p:cNvSpPr txBox="1"/>
          <p:nvPr/>
        </p:nvSpPr>
        <p:spPr>
          <a:xfrm>
            <a:off x="6554813" y="6799674"/>
            <a:ext cx="6152947" cy="869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lgn="ctr" defTabSz="821531">
              <a:defRPr sz="1600" b="1">
                <a:latin typeface="Arial"/>
                <a:ea typeface="Arial"/>
                <a:cs typeface="Arial"/>
                <a:sym typeface="Arial"/>
              </a:defRPr>
            </a:pPr>
            <a:r>
              <a:rPr dirty="0"/>
              <a:t>Available impressions will predominately be outside of Texas to align with the state’s paid media efforts. </a:t>
            </a:r>
          </a:p>
          <a:p>
            <a:pPr algn="ctr" defTabSz="821531">
              <a:defRPr sz="1600" b="1">
                <a:latin typeface="Arial"/>
                <a:ea typeface="Arial"/>
                <a:cs typeface="Arial"/>
                <a:sym typeface="Arial"/>
              </a:defRPr>
            </a:pPr>
            <a:r>
              <a:rPr dirty="0"/>
              <a:t>In-state availability will be case by case.</a:t>
            </a:r>
          </a:p>
        </p:txBody>
      </p:sp>
      <p:sp>
        <p:nvSpPr>
          <p:cNvPr id="859" name="MAIN MENU">
            <a:hlinkClick r:id="rId2" action="ppaction://hlinksldjump"/>
          </p:cNvPr>
          <p:cNvSpPr txBox="1"/>
          <p:nvPr/>
        </p:nvSpPr>
        <p:spPr>
          <a:xfrm>
            <a:off x="13162968" y="41923"/>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rPr dirty="0"/>
              <a:t>MAIN MENU</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851"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Digital: Texas Data Warehouse</a:t>
            </a:r>
          </a:p>
        </p:txBody>
      </p:sp>
      <p:graphicFrame>
        <p:nvGraphicFramePr>
          <p:cNvPr id="852" name="Table 1-1"/>
          <p:cNvGraphicFramePr/>
          <p:nvPr/>
        </p:nvGraphicFramePr>
        <p:xfrm>
          <a:off x="908953" y="2529314"/>
          <a:ext cx="10683903" cy="2682240"/>
        </p:xfrm>
        <a:graphic>
          <a:graphicData uri="http://schemas.openxmlformats.org/drawingml/2006/table">
            <a:tbl>
              <a:tblPr firstRow="1" bandRow="1">
                <a:tableStyleId>{C7B018BB-80A7-4F77-B60F-C8B233D01FF8}</a:tableStyleId>
              </a:tblPr>
              <a:tblGrid>
                <a:gridCol w="3561301">
                  <a:extLst>
                    <a:ext uri="{9D8B030D-6E8A-4147-A177-3AD203B41FA5}">
                      <a16:colId xmlns:a16="http://schemas.microsoft.com/office/drawing/2014/main" val="20000"/>
                    </a:ext>
                  </a:extLst>
                </a:gridCol>
                <a:gridCol w="3561301">
                  <a:extLst>
                    <a:ext uri="{9D8B030D-6E8A-4147-A177-3AD203B41FA5}">
                      <a16:colId xmlns:a16="http://schemas.microsoft.com/office/drawing/2014/main" val="20001"/>
                    </a:ext>
                  </a:extLst>
                </a:gridCol>
                <a:gridCol w="3561301">
                  <a:extLst>
                    <a:ext uri="{9D8B030D-6E8A-4147-A177-3AD203B41FA5}">
                      <a16:colId xmlns:a16="http://schemas.microsoft.com/office/drawing/2014/main" val="20002"/>
                    </a:ext>
                  </a:extLst>
                </a:gridCol>
              </a:tblGrid>
              <a:tr h="762000">
                <a:tc>
                  <a:txBody>
                    <a:bodyPr/>
                    <a:lstStyle/>
                    <a:p>
                      <a:pPr algn="l" defTabSz="1097236">
                        <a:defRPr sz="1800" b="0">
                          <a:solidFill>
                            <a:srgbClr val="000000"/>
                          </a:solidFill>
                        </a:defRPr>
                      </a:pPr>
                      <a:r>
                        <a:rPr sz="2100" b="1">
                          <a:solidFill>
                            <a:srgbClr val="FFFFFF"/>
                          </a:solidFill>
                          <a:sym typeface="Calibri"/>
                        </a:rPr>
                        <a:t>AVAILABILITY</a:t>
                      </a:r>
                    </a:p>
                  </a:txBody>
                  <a:tcPr marL="0" marR="0" marT="0" marB="0" anchor="ctr" horzOverflow="overflow"/>
                </a:tc>
                <a:tc>
                  <a:txBody>
                    <a:bodyPr/>
                    <a:lstStyle/>
                    <a:p>
                      <a:pPr algn="l" defTabSz="1097236">
                        <a:defRPr sz="1800" b="0">
                          <a:solidFill>
                            <a:srgbClr val="000000"/>
                          </a:solidFill>
                        </a:defRPr>
                      </a:pPr>
                      <a:r>
                        <a:rPr sz="2100" b="1">
                          <a:solidFill>
                            <a:srgbClr val="FFFFFF"/>
                          </a:solidFill>
                          <a:sym typeface="Calibri"/>
                        </a:rPr>
                        <a:t>CREATIVE REQUIREMENTS</a:t>
                      </a:r>
                    </a:p>
                  </a:txBody>
                  <a:tcPr marL="0" marR="0" marT="0" marB="0" anchor="ctr" horzOverflow="overflow"/>
                </a:tc>
                <a:tc>
                  <a:txBody>
                    <a:bodyPr/>
                    <a:lstStyle/>
                    <a:p>
                      <a:pPr algn="l" defTabSz="1097236">
                        <a:defRPr sz="1800" b="0">
                          <a:solidFill>
                            <a:srgbClr val="000000"/>
                          </a:solidFill>
                        </a:defRPr>
                      </a:pPr>
                      <a:r>
                        <a:rPr sz="2100" b="1">
                          <a:solidFill>
                            <a:srgbClr val="FFFFFF"/>
                          </a:solidFill>
                          <a:sym typeface="Calibri"/>
                        </a:rPr>
                        <a:t>LAUNCH LEAD-TIME</a:t>
                      </a:r>
                    </a:p>
                  </a:txBody>
                  <a:tcPr marL="0" marR="0" marT="0" marB="0" anchor="ctr" horzOverflow="overflow"/>
                </a:tc>
                <a:extLst>
                  <a:ext uri="{0D108BD9-81ED-4DB2-BD59-A6C34878D82A}">
                    <a16:rowId xmlns:a16="http://schemas.microsoft.com/office/drawing/2014/main" val="10000"/>
                  </a:ext>
                </a:extLst>
              </a:tr>
              <a:tr h="1905000">
                <a:tc>
                  <a:txBody>
                    <a:bodyPr/>
                    <a:lstStyle/>
                    <a:p>
                      <a:pPr algn="l" defTabSz="1097236">
                        <a:defRPr sz="1800"/>
                      </a:pPr>
                      <a:r>
                        <a:rPr sz="2100" dirty="0">
                          <a:sym typeface="Calibri"/>
                        </a:rPr>
                        <a:t>No cap on the number of partners that can sign up</a:t>
                      </a:r>
                    </a:p>
                  </a:txBody>
                  <a:tcPr marL="0" marR="0" marT="0" marB="0" horzOverflow="overflow"/>
                </a:tc>
                <a:tc>
                  <a:txBody>
                    <a:bodyPr/>
                    <a:lstStyle/>
                    <a:p>
                      <a:pPr algn="l" defTabSz="1097236">
                        <a:defRPr sz="1800"/>
                      </a:pPr>
                      <a:r>
                        <a:rPr sz="2100">
                          <a:sym typeface="Calibri"/>
                        </a:rPr>
                        <a:t>160x600, 300x250, 300x600, 728x90, 320x50
Click through URL
Minimum 3 ad sizes
Maximum of 3 versions</a:t>
                      </a:r>
                    </a:p>
                  </a:txBody>
                  <a:tcPr marL="0" marR="0" marT="0" marB="0" horzOverflow="overflow"/>
                </a:tc>
                <a:tc>
                  <a:txBody>
                    <a:bodyPr/>
                    <a:lstStyle/>
                    <a:p>
                      <a:pPr algn="l" defTabSz="1097236">
                        <a:defRPr sz="1800"/>
                      </a:pPr>
                      <a:r>
                        <a:rPr sz="2100" dirty="0">
                          <a:sym typeface="Calibri"/>
                        </a:rPr>
                        <a:t>Creative materials due 4 weeks prior to start date</a:t>
                      </a:r>
                    </a:p>
                  </a:txBody>
                  <a:tcPr marL="0" marR="0" marT="0" marB="0" horzOverflow="overflow"/>
                </a:tc>
                <a:extLst>
                  <a:ext uri="{0D108BD9-81ED-4DB2-BD59-A6C34878D82A}">
                    <a16:rowId xmlns:a16="http://schemas.microsoft.com/office/drawing/2014/main" val="10001"/>
                  </a:ext>
                </a:extLst>
              </a:tr>
            </a:tbl>
          </a:graphicData>
        </a:graphic>
      </p:graphicFrame>
      <p:sp>
        <p:nvSpPr>
          <p:cNvPr id="853" name="MAIN MENU">
            <a:hlinkClick r:id="rId2"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
        <p:nvSpPr>
          <p:cNvPr id="944"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Digital: Mobile speed targeting</a:t>
            </a:r>
          </a:p>
        </p:txBody>
      </p:sp>
      <p:sp>
        <p:nvSpPr>
          <p:cNvPr id="945" name="For example purposes only"/>
          <p:cNvSpPr txBox="1"/>
          <p:nvPr/>
        </p:nvSpPr>
        <p:spPr>
          <a:xfrm>
            <a:off x="7802797" y="5883340"/>
            <a:ext cx="5958589" cy="197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825500">
              <a:lnSpc>
                <a:spcPct val="80000"/>
              </a:lnSpc>
              <a:defRPr sz="1400" i="1" spc="42">
                <a:latin typeface="Arial"/>
                <a:ea typeface="Arial"/>
                <a:cs typeface="Arial"/>
                <a:sym typeface="Arial"/>
              </a:defRPr>
            </a:lvl1pPr>
          </a:lstStyle>
          <a:p>
            <a:r>
              <a:t>For example purposes only</a:t>
            </a:r>
          </a:p>
        </p:txBody>
      </p:sp>
      <p:grpSp>
        <p:nvGrpSpPr>
          <p:cNvPr id="950" name="Group"/>
          <p:cNvGrpSpPr/>
          <p:nvPr/>
        </p:nvGrpSpPr>
        <p:grpSpPr>
          <a:xfrm>
            <a:off x="7630712" y="2148875"/>
            <a:ext cx="6302759" cy="3738925"/>
            <a:chOff x="0" y="0"/>
            <a:chExt cx="6302757" cy="3738923"/>
          </a:xfrm>
        </p:grpSpPr>
        <p:pic>
          <p:nvPicPr>
            <p:cNvPr id="946" name="Image" descr="Image"/>
            <p:cNvPicPr>
              <a:picLocks noChangeAspect="1"/>
            </p:cNvPicPr>
            <p:nvPr/>
          </p:nvPicPr>
          <p:blipFill>
            <a:blip r:embed="rId2"/>
            <a:stretch>
              <a:fillRect/>
            </a:stretch>
          </p:blipFill>
          <p:spPr>
            <a:xfrm>
              <a:off x="0" y="0"/>
              <a:ext cx="6302758" cy="3738924"/>
            </a:xfrm>
            <a:prstGeom prst="rect">
              <a:avLst/>
            </a:prstGeom>
            <a:ln w="12700" cap="flat">
              <a:noFill/>
              <a:miter lim="400000"/>
            </a:ln>
            <a:effectLst/>
          </p:spPr>
        </p:pic>
        <p:grpSp>
          <p:nvGrpSpPr>
            <p:cNvPr id="949" name="Group"/>
            <p:cNvGrpSpPr/>
            <p:nvPr/>
          </p:nvGrpSpPr>
          <p:grpSpPr>
            <a:xfrm>
              <a:off x="4082104" y="1196073"/>
              <a:ext cx="498970" cy="980412"/>
              <a:chOff x="0" y="0"/>
              <a:chExt cx="498968" cy="980411"/>
            </a:xfrm>
          </p:grpSpPr>
          <p:pic>
            <p:nvPicPr>
              <p:cNvPr id="947" name="320X50.png" descr="320X50.png"/>
              <p:cNvPicPr>
                <a:picLocks noChangeAspect="1"/>
              </p:cNvPicPr>
              <p:nvPr/>
            </p:nvPicPr>
            <p:blipFill>
              <a:blip r:embed="rId3"/>
              <a:srcRect r="53857"/>
              <a:stretch>
                <a:fillRect/>
              </a:stretch>
            </p:blipFill>
            <p:spPr>
              <a:xfrm>
                <a:off x="0" y="0"/>
                <a:ext cx="498969" cy="980412"/>
              </a:xfrm>
              <a:prstGeom prst="rect">
                <a:avLst/>
              </a:prstGeom>
              <a:ln w="12700" cap="flat">
                <a:noFill/>
                <a:miter lim="400000"/>
              </a:ln>
              <a:effectLst/>
            </p:spPr>
          </p:pic>
          <p:pic>
            <p:nvPicPr>
              <p:cNvPr id="948" name="Image" descr="Image"/>
              <p:cNvPicPr>
                <a:picLocks noChangeAspect="1"/>
              </p:cNvPicPr>
              <p:nvPr/>
            </p:nvPicPr>
            <p:blipFill>
              <a:blip r:embed="rId4"/>
              <a:stretch>
                <a:fillRect/>
              </a:stretch>
            </p:blipFill>
            <p:spPr>
              <a:xfrm>
                <a:off x="63958" y="826058"/>
                <a:ext cx="345886" cy="54046"/>
              </a:xfrm>
              <a:prstGeom prst="rect">
                <a:avLst/>
              </a:prstGeom>
              <a:ln w="12700" cap="flat">
                <a:noFill/>
                <a:miter lim="400000"/>
              </a:ln>
              <a:effectLst/>
            </p:spPr>
          </p:pic>
        </p:grpSp>
      </p:grpSp>
      <p:sp>
        <p:nvSpPr>
          <p:cNvPr id="951" name="MAIN MENU">
            <a:hlinkClick r:id="rId5"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952" name="DETAILS: Mobile ads are triggered based on user’s travel patterns of speed, distance, and hotel stop(s) showing they are roadtrippers…"/>
          <p:cNvSpPr txBox="1"/>
          <p:nvPr/>
        </p:nvSpPr>
        <p:spPr>
          <a:xfrm>
            <a:off x="682769" y="1792716"/>
            <a:ext cx="6430915" cy="5418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Mobile ads are triggered based on user’s travel patterns of speed, distance, and hotel stop(s) showing they are roadtrippers</a:t>
            </a:r>
          </a:p>
          <a:p>
            <a:pPr>
              <a:spcBef>
                <a:spcPts val="1200"/>
              </a:spcBef>
              <a:defRPr sz="2500"/>
            </a:pPr>
            <a:endParaRPr/>
          </a:p>
          <a:p>
            <a:pPr>
              <a:spcBef>
                <a:spcPts val="1200"/>
              </a:spcBef>
              <a:defRPr sz="2500"/>
            </a:pPr>
            <a:r>
              <a:rPr b="1">
                <a:solidFill>
                  <a:srgbClr val="04196A"/>
                </a:solidFill>
              </a:rPr>
              <a:t>COST: </a:t>
            </a:r>
            <a:r>
              <a:t>$500/month minimum (No minimum number of months)</a:t>
            </a:r>
          </a:p>
          <a:p>
            <a:pPr>
              <a:spcBef>
                <a:spcPts val="1200"/>
              </a:spcBef>
              <a:defRPr sz="2500"/>
            </a:pPr>
            <a:endParaRPr/>
          </a:p>
          <a:p>
            <a:pPr>
              <a:spcBef>
                <a:spcPts val="1200"/>
              </a:spcBef>
              <a:defRPr sz="2500"/>
            </a:pPr>
            <a:r>
              <a:rPr b="1">
                <a:solidFill>
                  <a:srgbClr val="04196A"/>
                </a:solidFill>
              </a:rPr>
              <a:t>AVAILABILITY: </a:t>
            </a:r>
            <a:r>
              <a:t>Unlimited</a:t>
            </a:r>
          </a:p>
          <a:p>
            <a:pPr>
              <a:spcBef>
                <a:spcPts val="1200"/>
              </a:spcBef>
              <a:defRPr sz="2500"/>
            </a:pPr>
            <a:endParaRPr i="1"/>
          </a:p>
          <a:p>
            <a:pPr>
              <a:spcBef>
                <a:spcPts val="1200"/>
              </a:spcBef>
              <a:defRPr sz="2500" b="1">
                <a:solidFill>
                  <a:srgbClr val="04196A"/>
                </a:solidFill>
              </a:defRPr>
            </a:pPr>
            <a:endParaRPr i="1"/>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955"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Digital: Mobile speed targeting</a:t>
            </a:r>
          </a:p>
        </p:txBody>
      </p:sp>
      <p:sp>
        <p:nvSpPr>
          <p:cNvPr id="956" name="For example purposes only"/>
          <p:cNvSpPr txBox="1"/>
          <p:nvPr/>
        </p:nvSpPr>
        <p:spPr>
          <a:xfrm>
            <a:off x="7802797" y="5883340"/>
            <a:ext cx="5958589" cy="197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defTabSz="825500">
              <a:lnSpc>
                <a:spcPct val="80000"/>
              </a:lnSpc>
              <a:defRPr sz="1400" i="1" spc="42">
                <a:latin typeface="Arial"/>
                <a:ea typeface="Arial"/>
                <a:cs typeface="Arial"/>
                <a:sym typeface="Arial"/>
              </a:defRPr>
            </a:lvl1pPr>
          </a:lstStyle>
          <a:p>
            <a:r>
              <a:t>For example purposes only</a:t>
            </a:r>
          </a:p>
        </p:txBody>
      </p:sp>
      <p:grpSp>
        <p:nvGrpSpPr>
          <p:cNvPr id="961" name="Group"/>
          <p:cNvGrpSpPr/>
          <p:nvPr/>
        </p:nvGrpSpPr>
        <p:grpSpPr>
          <a:xfrm>
            <a:off x="7630712" y="2148875"/>
            <a:ext cx="6302759" cy="3738925"/>
            <a:chOff x="0" y="0"/>
            <a:chExt cx="6302757" cy="3738923"/>
          </a:xfrm>
        </p:grpSpPr>
        <p:pic>
          <p:nvPicPr>
            <p:cNvPr id="957" name="Image" descr="Image"/>
            <p:cNvPicPr>
              <a:picLocks noChangeAspect="1"/>
            </p:cNvPicPr>
            <p:nvPr/>
          </p:nvPicPr>
          <p:blipFill>
            <a:blip r:embed="rId2"/>
            <a:stretch>
              <a:fillRect/>
            </a:stretch>
          </p:blipFill>
          <p:spPr>
            <a:xfrm>
              <a:off x="0" y="0"/>
              <a:ext cx="6302758" cy="3738924"/>
            </a:xfrm>
            <a:prstGeom prst="rect">
              <a:avLst/>
            </a:prstGeom>
            <a:ln w="12700" cap="flat">
              <a:noFill/>
              <a:miter lim="400000"/>
            </a:ln>
            <a:effectLst/>
          </p:spPr>
        </p:pic>
        <p:grpSp>
          <p:nvGrpSpPr>
            <p:cNvPr id="960" name="Group"/>
            <p:cNvGrpSpPr/>
            <p:nvPr/>
          </p:nvGrpSpPr>
          <p:grpSpPr>
            <a:xfrm>
              <a:off x="4082104" y="1196073"/>
              <a:ext cx="498970" cy="980412"/>
              <a:chOff x="0" y="0"/>
              <a:chExt cx="498968" cy="980411"/>
            </a:xfrm>
          </p:grpSpPr>
          <p:pic>
            <p:nvPicPr>
              <p:cNvPr id="958" name="320X50.png" descr="320X50.png"/>
              <p:cNvPicPr>
                <a:picLocks noChangeAspect="1"/>
              </p:cNvPicPr>
              <p:nvPr/>
            </p:nvPicPr>
            <p:blipFill>
              <a:blip r:embed="rId3"/>
              <a:srcRect r="53857"/>
              <a:stretch>
                <a:fillRect/>
              </a:stretch>
            </p:blipFill>
            <p:spPr>
              <a:xfrm>
                <a:off x="0" y="0"/>
                <a:ext cx="498969" cy="980412"/>
              </a:xfrm>
              <a:prstGeom prst="rect">
                <a:avLst/>
              </a:prstGeom>
              <a:ln w="12700" cap="flat">
                <a:noFill/>
                <a:miter lim="400000"/>
              </a:ln>
              <a:effectLst/>
            </p:spPr>
          </p:pic>
          <p:pic>
            <p:nvPicPr>
              <p:cNvPr id="959" name="Image" descr="Image"/>
              <p:cNvPicPr>
                <a:picLocks noChangeAspect="1"/>
              </p:cNvPicPr>
              <p:nvPr/>
            </p:nvPicPr>
            <p:blipFill>
              <a:blip r:embed="rId4"/>
              <a:stretch>
                <a:fillRect/>
              </a:stretch>
            </p:blipFill>
            <p:spPr>
              <a:xfrm>
                <a:off x="63958" y="826058"/>
                <a:ext cx="345886" cy="54046"/>
              </a:xfrm>
              <a:prstGeom prst="rect">
                <a:avLst/>
              </a:prstGeom>
              <a:ln w="12700" cap="flat">
                <a:noFill/>
                <a:miter lim="400000"/>
              </a:ln>
              <a:effectLst/>
            </p:spPr>
          </p:pic>
        </p:grpSp>
      </p:grpSp>
      <p:sp>
        <p:nvSpPr>
          <p:cNvPr id="962" name="MAIN MENU">
            <a:hlinkClick r:id="rId5"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963" name="CREATIVE REQUIREMENTS:…"/>
          <p:cNvSpPr txBox="1"/>
          <p:nvPr/>
        </p:nvSpPr>
        <p:spPr>
          <a:xfrm>
            <a:off x="682769" y="1606449"/>
            <a:ext cx="6615466" cy="3539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CREATIVE REQUIREMENTS: </a:t>
            </a:r>
          </a:p>
          <a:p>
            <a:pPr>
              <a:spcBef>
                <a:spcPts val="1200"/>
              </a:spcBef>
              <a:defRPr sz="2500"/>
            </a:pPr>
            <a:r>
              <a:rPr b="1">
                <a:solidFill>
                  <a:srgbClr val="535353"/>
                </a:solidFill>
              </a:rPr>
              <a:t>Ad Sizes: </a:t>
            </a:r>
            <a:r>
              <a:t>320x50 </a:t>
            </a:r>
          </a:p>
          <a:p>
            <a:pPr>
              <a:spcBef>
                <a:spcPts val="1200"/>
              </a:spcBef>
              <a:defRPr sz="2500"/>
            </a:pPr>
            <a:r>
              <a:t>Click through URL </a:t>
            </a:r>
          </a:p>
          <a:p>
            <a:pPr>
              <a:spcBef>
                <a:spcPts val="1200"/>
              </a:spcBef>
              <a:defRPr sz="2500"/>
            </a:pPr>
            <a:r>
              <a:t>Maximum of 3 versions </a:t>
            </a:r>
          </a:p>
          <a:p>
            <a:pPr>
              <a:spcBef>
                <a:spcPts val="1200"/>
              </a:spcBef>
              <a:defRPr sz="2500"/>
            </a:pPr>
            <a:endParaRPr/>
          </a:p>
          <a:p>
            <a:pPr>
              <a:spcBef>
                <a:spcPts val="1200"/>
              </a:spcBef>
              <a:defRPr sz="2500"/>
            </a:pPr>
            <a:r>
              <a:rPr b="1">
                <a:solidFill>
                  <a:srgbClr val="04196A"/>
                </a:solidFill>
              </a:rPr>
              <a:t>LAUNCH LEAD TIME: </a:t>
            </a:r>
            <a:r>
              <a:t>Creative materials due </a:t>
            </a:r>
            <a:r>
              <a:rPr b="1"/>
              <a:t>4 weeks</a:t>
            </a:r>
            <a:r>
              <a:t> prior to start date</a:t>
            </a:r>
          </a:p>
        </p:txBody>
      </p:sp>
      <p:sp>
        <p:nvSpPr>
          <p:cNvPr id="964" name="*0.07% CTR Benchmark"/>
          <p:cNvSpPr txBox="1"/>
          <p:nvPr/>
        </p:nvSpPr>
        <p:spPr>
          <a:xfrm>
            <a:off x="11384485" y="7528283"/>
            <a:ext cx="1811473"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400">
                <a:solidFill>
                  <a:srgbClr val="FFFFFF"/>
                </a:solidFill>
              </a:defRPr>
            </a:lvl1pPr>
          </a:lstStyle>
          <a:p>
            <a:r>
              <a:t>*0.07% CTR Benchmark</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lide Number"/>
          <p:cNvSpPr txBox="1">
            <a:spLocks noGrp="1"/>
          </p:cNvSpPr>
          <p:nvPr>
            <p:ph type="sldNum" sz="quarter" idx="2"/>
          </p:nvPr>
        </p:nvSpPr>
        <p:spPr>
          <a:xfrm>
            <a:off x="13642570" y="7564079"/>
            <a:ext cx="158419" cy="2337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718" name="Content Placeholder 2"/>
          <p:cNvSpPr txBox="1">
            <a:spLocks noGrp="1"/>
          </p:cNvSpPr>
          <p:nvPr>
            <p:ph type="body" idx="21"/>
          </p:nvPr>
        </p:nvSpPr>
        <p:spPr>
          <a:prstGeom prst="rect">
            <a:avLst/>
          </a:prstGeom>
        </p:spPr>
        <p:txBody>
          <a:bodyPr/>
          <a:lstStyle/>
          <a:p>
            <a:r>
              <a:t>Thank you to all of our FY23 Co-Op partners</a:t>
            </a:r>
          </a:p>
        </p:txBody>
      </p:sp>
      <p:grpSp>
        <p:nvGrpSpPr>
          <p:cNvPr id="758" name="Group"/>
          <p:cNvGrpSpPr/>
          <p:nvPr/>
        </p:nvGrpSpPr>
        <p:grpSpPr>
          <a:xfrm>
            <a:off x="611554" y="1223758"/>
            <a:ext cx="13650963" cy="5646848"/>
            <a:chOff x="0" y="0"/>
            <a:chExt cx="13650962" cy="5646847"/>
          </a:xfrm>
        </p:grpSpPr>
        <p:pic>
          <p:nvPicPr>
            <p:cNvPr id="719" name="Image" descr="Image"/>
            <p:cNvPicPr>
              <a:picLocks noChangeAspect="1"/>
            </p:cNvPicPr>
            <p:nvPr/>
          </p:nvPicPr>
          <p:blipFill>
            <a:blip r:embed="rId2"/>
            <a:stretch>
              <a:fillRect/>
            </a:stretch>
          </p:blipFill>
          <p:spPr>
            <a:xfrm>
              <a:off x="5196321" y="3522722"/>
              <a:ext cx="1363794" cy="869352"/>
            </a:xfrm>
            <a:prstGeom prst="rect">
              <a:avLst/>
            </a:prstGeom>
            <a:ln w="12700" cap="flat">
              <a:noFill/>
              <a:miter lim="400000"/>
            </a:ln>
            <a:effectLst/>
          </p:spPr>
        </p:pic>
        <p:pic>
          <p:nvPicPr>
            <p:cNvPr id="720" name="Picture 18" descr="Picture 18"/>
            <p:cNvPicPr>
              <a:picLocks noChangeAspect="1"/>
            </p:cNvPicPr>
            <p:nvPr/>
          </p:nvPicPr>
          <p:blipFill>
            <a:blip r:embed="rId3"/>
            <a:srcRect l="15499" t="22062" r="15500" b="27143"/>
            <a:stretch>
              <a:fillRect/>
            </a:stretch>
          </p:blipFill>
          <p:spPr>
            <a:xfrm>
              <a:off x="238610" y="266698"/>
              <a:ext cx="1415560" cy="575232"/>
            </a:xfrm>
            <a:prstGeom prst="rect">
              <a:avLst/>
            </a:prstGeom>
            <a:ln w="12700" cap="flat">
              <a:noFill/>
              <a:miter lim="400000"/>
            </a:ln>
            <a:effectLst/>
          </p:spPr>
        </p:pic>
        <p:pic>
          <p:nvPicPr>
            <p:cNvPr id="721" name="Picture 20" descr="Picture 20"/>
            <p:cNvPicPr>
              <a:picLocks noChangeAspect="1"/>
            </p:cNvPicPr>
            <p:nvPr/>
          </p:nvPicPr>
          <p:blipFill>
            <a:blip r:embed="rId4"/>
            <a:stretch>
              <a:fillRect/>
            </a:stretch>
          </p:blipFill>
          <p:spPr>
            <a:xfrm>
              <a:off x="1740890" y="3265502"/>
              <a:ext cx="1336567" cy="1405354"/>
            </a:xfrm>
            <a:prstGeom prst="rect">
              <a:avLst/>
            </a:prstGeom>
            <a:ln w="12700" cap="flat">
              <a:noFill/>
              <a:miter lim="400000"/>
            </a:ln>
            <a:effectLst/>
          </p:spPr>
        </p:pic>
        <p:pic>
          <p:nvPicPr>
            <p:cNvPr id="722" name="Picture 28" descr="Picture 28"/>
            <p:cNvPicPr>
              <a:picLocks noChangeAspect="1"/>
            </p:cNvPicPr>
            <p:nvPr/>
          </p:nvPicPr>
          <p:blipFill>
            <a:blip r:embed="rId5"/>
            <a:stretch>
              <a:fillRect/>
            </a:stretch>
          </p:blipFill>
          <p:spPr>
            <a:xfrm>
              <a:off x="2076272" y="1292464"/>
              <a:ext cx="1301049" cy="606484"/>
            </a:xfrm>
            <a:prstGeom prst="rect">
              <a:avLst/>
            </a:prstGeom>
            <a:ln w="12700" cap="flat">
              <a:noFill/>
              <a:miter lim="400000"/>
            </a:ln>
            <a:effectLst/>
          </p:spPr>
        </p:pic>
        <p:pic>
          <p:nvPicPr>
            <p:cNvPr id="723" name="Picture 36" descr="Picture 36"/>
            <p:cNvPicPr>
              <a:picLocks noChangeAspect="1"/>
            </p:cNvPicPr>
            <p:nvPr/>
          </p:nvPicPr>
          <p:blipFill>
            <a:blip r:embed="rId6"/>
            <a:stretch>
              <a:fillRect/>
            </a:stretch>
          </p:blipFill>
          <p:spPr>
            <a:xfrm>
              <a:off x="3939673" y="213869"/>
              <a:ext cx="1786862" cy="882131"/>
            </a:xfrm>
            <a:prstGeom prst="rect">
              <a:avLst/>
            </a:prstGeom>
            <a:ln w="12700" cap="flat">
              <a:noFill/>
              <a:miter lim="400000"/>
            </a:ln>
            <a:effectLst/>
          </p:spPr>
        </p:pic>
        <p:pic>
          <p:nvPicPr>
            <p:cNvPr id="724" name="Image" descr="Image"/>
            <p:cNvPicPr>
              <a:picLocks noChangeAspect="1"/>
            </p:cNvPicPr>
            <p:nvPr/>
          </p:nvPicPr>
          <p:blipFill>
            <a:blip r:embed="rId7"/>
            <a:stretch>
              <a:fillRect/>
            </a:stretch>
          </p:blipFill>
          <p:spPr>
            <a:xfrm>
              <a:off x="6714418" y="2143374"/>
              <a:ext cx="860034" cy="904296"/>
            </a:xfrm>
            <a:prstGeom prst="rect">
              <a:avLst/>
            </a:prstGeom>
            <a:ln w="12700" cap="flat">
              <a:noFill/>
              <a:miter lim="400000"/>
            </a:ln>
            <a:effectLst/>
          </p:spPr>
        </p:pic>
        <p:pic>
          <p:nvPicPr>
            <p:cNvPr id="725" name="Image" descr="Image"/>
            <p:cNvPicPr>
              <a:picLocks noChangeAspect="1"/>
            </p:cNvPicPr>
            <p:nvPr/>
          </p:nvPicPr>
          <p:blipFill>
            <a:blip r:embed="rId8"/>
            <a:stretch>
              <a:fillRect/>
            </a:stretch>
          </p:blipFill>
          <p:spPr>
            <a:xfrm>
              <a:off x="9789715" y="2112386"/>
              <a:ext cx="1293657" cy="1103733"/>
            </a:xfrm>
            <a:prstGeom prst="rect">
              <a:avLst/>
            </a:prstGeom>
            <a:ln w="12700" cap="flat">
              <a:noFill/>
              <a:miter lim="400000"/>
            </a:ln>
            <a:effectLst/>
          </p:spPr>
        </p:pic>
        <p:pic>
          <p:nvPicPr>
            <p:cNvPr id="726" name="Image" descr="Image"/>
            <p:cNvPicPr>
              <a:picLocks noChangeAspect="1"/>
            </p:cNvPicPr>
            <p:nvPr/>
          </p:nvPicPr>
          <p:blipFill>
            <a:blip r:embed="rId9"/>
            <a:stretch>
              <a:fillRect/>
            </a:stretch>
          </p:blipFill>
          <p:spPr>
            <a:xfrm>
              <a:off x="8403212" y="3499279"/>
              <a:ext cx="1293657" cy="545632"/>
            </a:xfrm>
            <a:prstGeom prst="rect">
              <a:avLst/>
            </a:prstGeom>
            <a:ln w="12700" cap="flat">
              <a:noFill/>
              <a:miter lim="400000"/>
            </a:ln>
            <a:effectLst/>
          </p:spPr>
        </p:pic>
        <p:pic>
          <p:nvPicPr>
            <p:cNvPr id="727" name="Image" descr="Image"/>
            <p:cNvPicPr>
              <a:picLocks noChangeAspect="1"/>
            </p:cNvPicPr>
            <p:nvPr/>
          </p:nvPicPr>
          <p:blipFill>
            <a:blip r:embed="rId10"/>
            <a:stretch>
              <a:fillRect/>
            </a:stretch>
          </p:blipFill>
          <p:spPr>
            <a:xfrm>
              <a:off x="6497607" y="1254746"/>
              <a:ext cx="1293656" cy="729882"/>
            </a:xfrm>
            <a:prstGeom prst="rect">
              <a:avLst/>
            </a:prstGeom>
            <a:ln w="12700" cap="flat">
              <a:noFill/>
              <a:miter lim="400000"/>
            </a:ln>
            <a:effectLst/>
          </p:spPr>
        </p:pic>
        <p:pic>
          <p:nvPicPr>
            <p:cNvPr id="728" name="2019_Primary_GoRR_Logo_Color_Light.pdf" descr="2019_Primary_GoRR_Logo_Color_Light.pdf"/>
            <p:cNvPicPr>
              <a:picLocks noChangeAspect="1"/>
            </p:cNvPicPr>
            <p:nvPr/>
          </p:nvPicPr>
          <p:blipFill>
            <a:blip r:embed="rId11"/>
            <a:stretch>
              <a:fillRect/>
            </a:stretch>
          </p:blipFill>
          <p:spPr>
            <a:xfrm>
              <a:off x="11298192" y="1971095"/>
              <a:ext cx="1971286" cy="1036369"/>
            </a:xfrm>
            <a:prstGeom prst="rect">
              <a:avLst/>
            </a:prstGeom>
            <a:ln w="12700" cap="flat">
              <a:noFill/>
              <a:miter lim="400000"/>
            </a:ln>
            <a:effectLst/>
          </p:spPr>
        </p:pic>
        <p:pic>
          <p:nvPicPr>
            <p:cNvPr id="729" name="Image" descr="Image"/>
            <p:cNvPicPr>
              <a:picLocks noChangeAspect="1"/>
            </p:cNvPicPr>
            <p:nvPr/>
          </p:nvPicPr>
          <p:blipFill>
            <a:blip r:embed="rId12"/>
            <a:stretch>
              <a:fillRect/>
            </a:stretch>
          </p:blipFill>
          <p:spPr>
            <a:xfrm>
              <a:off x="10123496" y="4518188"/>
              <a:ext cx="1293656" cy="1014944"/>
            </a:xfrm>
            <a:prstGeom prst="rect">
              <a:avLst/>
            </a:prstGeom>
            <a:ln w="12700" cap="flat">
              <a:noFill/>
              <a:miter lim="400000"/>
            </a:ln>
            <a:effectLst/>
          </p:spPr>
        </p:pic>
        <p:pic>
          <p:nvPicPr>
            <p:cNvPr id="730" name="Image" descr="Image"/>
            <p:cNvPicPr>
              <a:picLocks noChangeAspect="1"/>
            </p:cNvPicPr>
            <p:nvPr/>
          </p:nvPicPr>
          <p:blipFill>
            <a:blip r:embed="rId13"/>
            <a:stretch>
              <a:fillRect/>
            </a:stretch>
          </p:blipFill>
          <p:spPr>
            <a:xfrm>
              <a:off x="11129310" y="396312"/>
              <a:ext cx="1434059" cy="617977"/>
            </a:xfrm>
            <a:prstGeom prst="rect">
              <a:avLst/>
            </a:prstGeom>
            <a:ln w="12700" cap="flat">
              <a:noFill/>
              <a:miter lim="400000"/>
            </a:ln>
            <a:effectLst/>
          </p:spPr>
        </p:pic>
        <p:pic>
          <p:nvPicPr>
            <p:cNvPr id="731" name="Image" descr="Image"/>
            <p:cNvPicPr>
              <a:picLocks noChangeAspect="1"/>
            </p:cNvPicPr>
            <p:nvPr/>
          </p:nvPicPr>
          <p:blipFill>
            <a:blip r:embed="rId14"/>
            <a:stretch>
              <a:fillRect/>
            </a:stretch>
          </p:blipFill>
          <p:spPr>
            <a:xfrm>
              <a:off x="8219262" y="1413455"/>
              <a:ext cx="1293657" cy="512876"/>
            </a:xfrm>
            <a:prstGeom prst="rect">
              <a:avLst/>
            </a:prstGeom>
            <a:ln w="12700" cap="flat">
              <a:noFill/>
              <a:miter lim="400000"/>
            </a:ln>
            <a:effectLst/>
          </p:spPr>
        </p:pic>
        <p:pic>
          <p:nvPicPr>
            <p:cNvPr id="732" name="Image" descr="Image"/>
            <p:cNvPicPr>
              <a:picLocks noChangeAspect="1"/>
            </p:cNvPicPr>
            <p:nvPr/>
          </p:nvPicPr>
          <p:blipFill>
            <a:blip r:embed="rId15"/>
            <a:stretch>
              <a:fillRect/>
            </a:stretch>
          </p:blipFill>
          <p:spPr>
            <a:xfrm>
              <a:off x="4993672" y="4514542"/>
              <a:ext cx="1615325" cy="1132306"/>
            </a:xfrm>
            <a:prstGeom prst="rect">
              <a:avLst/>
            </a:prstGeom>
            <a:ln w="12700" cap="flat">
              <a:noFill/>
              <a:miter lim="400000"/>
            </a:ln>
            <a:effectLst/>
          </p:spPr>
        </p:pic>
        <p:pic>
          <p:nvPicPr>
            <p:cNvPr id="733" name="DiscoverSA white and blue transparent.png" descr="DiscoverSA white and blue transparent.png"/>
            <p:cNvPicPr>
              <a:picLocks noChangeAspect="1"/>
            </p:cNvPicPr>
            <p:nvPr/>
          </p:nvPicPr>
          <p:blipFill>
            <a:blip r:embed="rId16"/>
            <a:stretch>
              <a:fillRect/>
            </a:stretch>
          </p:blipFill>
          <p:spPr>
            <a:xfrm>
              <a:off x="4094541" y="1416869"/>
              <a:ext cx="2150547" cy="309781"/>
            </a:xfrm>
            <a:prstGeom prst="rect">
              <a:avLst/>
            </a:prstGeom>
            <a:ln w="12700" cap="flat">
              <a:noFill/>
              <a:miter lim="400000"/>
            </a:ln>
            <a:effectLst/>
          </p:spPr>
        </p:pic>
        <p:pic>
          <p:nvPicPr>
            <p:cNvPr id="734" name="Screen Shot 2022-09-13 at 10.45.33 AM.png" descr="Screen Shot 2022-09-13 at 10.45.33 AM.png"/>
            <p:cNvPicPr>
              <a:picLocks noChangeAspect="1"/>
            </p:cNvPicPr>
            <p:nvPr/>
          </p:nvPicPr>
          <p:blipFill>
            <a:blip r:embed="rId17"/>
            <a:stretch>
              <a:fillRect/>
            </a:stretch>
          </p:blipFill>
          <p:spPr>
            <a:xfrm>
              <a:off x="6130242" y="365374"/>
              <a:ext cx="2702845" cy="729883"/>
            </a:xfrm>
            <a:prstGeom prst="rect">
              <a:avLst/>
            </a:prstGeom>
            <a:ln w="12700" cap="flat">
              <a:noFill/>
              <a:miter lim="400000"/>
            </a:ln>
            <a:effectLst/>
          </p:spPr>
        </p:pic>
        <p:pic>
          <p:nvPicPr>
            <p:cNvPr id="735" name="Screen Shot 2022-09-13 at 10.54.36 AM.png" descr="Screen Shot 2022-09-13 at 10.54.36 AM.png"/>
            <p:cNvPicPr>
              <a:picLocks noChangeAspect="1"/>
            </p:cNvPicPr>
            <p:nvPr/>
          </p:nvPicPr>
          <p:blipFill>
            <a:blip r:embed="rId18"/>
            <a:stretch>
              <a:fillRect/>
            </a:stretch>
          </p:blipFill>
          <p:spPr>
            <a:xfrm>
              <a:off x="7908270" y="2121427"/>
              <a:ext cx="1771146" cy="1096007"/>
            </a:xfrm>
            <a:prstGeom prst="rect">
              <a:avLst/>
            </a:prstGeom>
            <a:ln w="12700" cap="flat">
              <a:noFill/>
              <a:miter lim="400000"/>
            </a:ln>
            <a:effectLst/>
          </p:spPr>
        </p:pic>
        <p:pic>
          <p:nvPicPr>
            <p:cNvPr id="736" name="Screen Shot 2022-09-13 at 10.56.37 AM.png" descr="Screen Shot 2022-09-13 at 10.56.37 AM.png"/>
            <p:cNvPicPr>
              <a:picLocks noChangeAspect="1"/>
            </p:cNvPicPr>
            <p:nvPr/>
          </p:nvPicPr>
          <p:blipFill>
            <a:blip r:embed="rId19"/>
            <a:stretch>
              <a:fillRect/>
            </a:stretch>
          </p:blipFill>
          <p:spPr>
            <a:xfrm>
              <a:off x="0" y="4787193"/>
              <a:ext cx="1664691" cy="760415"/>
            </a:xfrm>
            <a:prstGeom prst="rect">
              <a:avLst/>
            </a:prstGeom>
            <a:ln w="12700" cap="flat">
              <a:noFill/>
              <a:miter lim="400000"/>
            </a:ln>
            <a:effectLst/>
          </p:spPr>
        </p:pic>
        <p:pic>
          <p:nvPicPr>
            <p:cNvPr id="737" name="Screen Shot 2022-09-13 at 10.59.18 AM.png" descr="Screen Shot 2022-09-13 at 10.59.18 AM.png"/>
            <p:cNvPicPr>
              <a:picLocks noChangeAspect="1"/>
            </p:cNvPicPr>
            <p:nvPr/>
          </p:nvPicPr>
          <p:blipFill>
            <a:blip r:embed="rId20"/>
            <a:stretch>
              <a:fillRect/>
            </a:stretch>
          </p:blipFill>
          <p:spPr>
            <a:xfrm>
              <a:off x="20551" y="1244754"/>
              <a:ext cx="1623588" cy="709036"/>
            </a:xfrm>
            <a:prstGeom prst="rect">
              <a:avLst/>
            </a:prstGeom>
            <a:ln w="12700" cap="flat">
              <a:noFill/>
              <a:miter lim="400000"/>
            </a:ln>
            <a:effectLst/>
          </p:spPr>
        </p:pic>
        <p:pic>
          <p:nvPicPr>
            <p:cNvPr id="738" name="Screen Shot 2022-09-13 at 11.00.17 AM.png" descr="Screen Shot 2022-09-13 at 11.00.17 AM.png"/>
            <p:cNvPicPr>
              <a:picLocks noChangeAspect="1"/>
            </p:cNvPicPr>
            <p:nvPr/>
          </p:nvPicPr>
          <p:blipFill>
            <a:blip r:embed="rId21"/>
            <a:stretch>
              <a:fillRect/>
            </a:stretch>
          </p:blipFill>
          <p:spPr>
            <a:xfrm>
              <a:off x="2051799" y="2143374"/>
              <a:ext cx="1054233" cy="1041757"/>
            </a:xfrm>
            <a:prstGeom prst="rect">
              <a:avLst/>
            </a:prstGeom>
            <a:ln w="12700" cap="flat">
              <a:noFill/>
              <a:miter lim="400000"/>
            </a:ln>
            <a:effectLst/>
          </p:spPr>
        </p:pic>
        <p:pic>
          <p:nvPicPr>
            <p:cNvPr id="739" name="Victoria.png" descr="Victoria.png"/>
            <p:cNvPicPr>
              <a:picLocks noChangeAspect="1"/>
            </p:cNvPicPr>
            <p:nvPr/>
          </p:nvPicPr>
          <p:blipFill>
            <a:blip r:embed="rId22"/>
            <a:stretch>
              <a:fillRect/>
            </a:stretch>
          </p:blipFill>
          <p:spPr>
            <a:xfrm>
              <a:off x="185517" y="3323551"/>
              <a:ext cx="1293656" cy="1219541"/>
            </a:xfrm>
            <a:prstGeom prst="rect">
              <a:avLst/>
            </a:prstGeom>
            <a:ln w="12700" cap="flat">
              <a:noFill/>
              <a:miter lim="400000"/>
            </a:ln>
            <a:effectLst/>
          </p:spPr>
        </p:pic>
        <p:pic>
          <p:nvPicPr>
            <p:cNvPr id="740" name="Sheraton.png" descr="Sheraton.png"/>
            <p:cNvPicPr>
              <a:picLocks noChangeAspect="1"/>
            </p:cNvPicPr>
            <p:nvPr/>
          </p:nvPicPr>
          <p:blipFill>
            <a:blip r:embed="rId23"/>
            <a:stretch>
              <a:fillRect/>
            </a:stretch>
          </p:blipFill>
          <p:spPr>
            <a:xfrm>
              <a:off x="3564216" y="2143374"/>
              <a:ext cx="1567446" cy="904296"/>
            </a:xfrm>
            <a:prstGeom prst="rect">
              <a:avLst/>
            </a:prstGeom>
            <a:ln w="12700" cap="flat">
              <a:noFill/>
              <a:miter lim="400000"/>
            </a:ln>
            <a:effectLst/>
          </p:spPr>
        </p:pic>
        <p:pic>
          <p:nvPicPr>
            <p:cNvPr id="741" name="Image" descr="Image"/>
            <p:cNvPicPr>
              <a:picLocks noChangeAspect="1"/>
            </p:cNvPicPr>
            <p:nvPr/>
          </p:nvPicPr>
          <p:blipFill>
            <a:blip r:embed="rId24"/>
            <a:stretch>
              <a:fillRect/>
            </a:stretch>
          </p:blipFill>
          <p:spPr>
            <a:xfrm>
              <a:off x="11618113" y="1071398"/>
              <a:ext cx="1054232" cy="842587"/>
            </a:xfrm>
            <a:prstGeom prst="rect">
              <a:avLst/>
            </a:prstGeom>
            <a:ln w="12700" cap="flat">
              <a:noFill/>
              <a:miter lim="400000"/>
            </a:ln>
            <a:effectLst/>
          </p:spPr>
        </p:pic>
        <p:pic>
          <p:nvPicPr>
            <p:cNvPr id="742" name="Image" descr="Image"/>
            <p:cNvPicPr>
              <a:picLocks noChangeAspect="1"/>
            </p:cNvPicPr>
            <p:nvPr/>
          </p:nvPicPr>
          <p:blipFill>
            <a:blip r:embed="rId25"/>
            <a:stretch>
              <a:fillRect/>
            </a:stretch>
          </p:blipFill>
          <p:spPr>
            <a:xfrm>
              <a:off x="3385714" y="4890528"/>
              <a:ext cx="1757551" cy="557473"/>
            </a:xfrm>
            <a:prstGeom prst="rect">
              <a:avLst/>
            </a:prstGeom>
            <a:ln w="12700" cap="flat">
              <a:noFill/>
              <a:miter lim="400000"/>
            </a:ln>
            <a:effectLst/>
          </p:spPr>
        </p:pic>
        <p:pic>
          <p:nvPicPr>
            <p:cNvPr id="743" name="Image" descr="Image"/>
            <p:cNvPicPr>
              <a:picLocks noChangeAspect="1"/>
            </p:cNvPicPr>
            <p:nvPr/>
          </p:nvPicPr>
          <p:blipFill>
            <a:blip r:embed="rId26"/>
            <a:stretch>
              <a:fillRect/>
            </a:stretch>
          </p:blipFill>
          <p:spPr>
            <a:xfrm>
              <a:off x="9158054" y="4328070"/>
              <a:ext cx="756599" cy="1219541"/>
            </a:xfrm>
            <a:prstGeom prst="rect">
              <a:avLst/>
            </a:prstGeom>
            <a:ln w="12700" cap="flat">
              <a:noFill/>
              <a:miter lim="400000"/>
            </a:ln>
            <a:effectLst/>
          </p:spPr>
        </p:pic>
        <p:pic>
          <p:nvPicPr>
            <p:cNvPr id="744" name="Image" descr="Image"/>
            <p:cNvPicPr>
              <a:picLocks noChangeAspect="1"/>
            </p:cNvPicPr>
            <p:nvPr/>
          </p:nvPicPr>
          <p:blipFill>
            <a:blip r:embed="rId27"/>
            <a:stretch>
              <a:fillRect/>
            </a:stretch>
          </p:blipFill>
          <p:spPr>
            <a:xfrm>
              <a:off x="11287642" y="3205734"/>
              <a:ext cx="1987199" cy="430040"/>
            </a:xfrm>
            <a:prstGeom prst="rect">
              <a:avLst/>
            </a:prstGeom>
            <a:ln w="12700" cap="flat">
              <a:noFill/>
              <a:miter lim="400000"/>
            </a:ln>
            <a:effectLst/>
          </p:spPr>
        </p:pic>
        <p:pic>
          <p:nvPicPr>
            <p:cNvPr id="745" name="Visit Boerne.jpeg" descr="Visit Boerne.jpeg"/>
            <p:cNvPicPr>
              <a:picLocks noChangeAspect="1"/>
            </p:cNvPicPr>
            <p:nvPr/>
          </p:nvPicPr>
          <p:blipFill>
            <a:blip r:embed="rId28"/>
            <a:srcRect l="11758" r="11758"/>
            <a:stretch>
              <a:fillRect/>
            </a:stretch>
          </p:blipFill>
          <p:spPr>
            <a:xfrm>
              <a:off x="1942535" y="0"/>
              <a:ext cx="1583284" cy="1035739"/>
            </a:xfrm>
            <a:prstGeom prst="rect">
              <a:avLst/>
            </a:prstGeom>
            <a:ln w="12700" cap="flat">
              <a:noFill/>
              <a:miter lim="400000"/>
            </a:ln>
            <a:effectLst/>
          </p:spPr>
        </p:pic>
        <p:pic>
          <p:nvPicPr>
            <p:cNvPr id="746" name="Johnson City_Logo_70x70_Color (1).pdf" descr="Johnson City_Logo_70x70_Color (1).pdf"/>
            <p:cNvPicPr>
              <a:picLocks noChangeAspect="1"/>
            </p:cNvPicPr>
            <p:nvPr/>
          </p:nvPicPr>
          <p:blipFill>
            <a:blip r:embed="rId29"/>
            <a:stretch>
              <a:fillRect/>
            </a:stretch>
          </p:blipFill>
          <p:spPr>
            <a:xfrm>
              <a:off x="9236793" y="164535"/>
              <a:ext cx="1087377" cy="1053823"/>
            </a:xfrm>
            <a:prstGeom prst="rect">
              <a:avLst/>
            </a:prstGeom>
            <a:ln w="12700" cap="flat">
              <a:noFill/>
              <a:miter lim="400000"/>
            </a:ln>
            <a:effectLst/>
          </p:spPr>
        </p:pic>
        <p:pic>
          <p:nvPicPr>
            <p:cNvPr id="747" name="Destination Bryan.png" descr="Destination Bryan.png"/>
            <p:cNvPicPr>
              <a:picLocks noChangeAspect="1"/>
            </p:cNvPicPr>
            <p:nvPr/>
          </p:nvPicPr>
          <p:blipFill>
            <a:blip r:embed="rId30"/>
            <a:srcRect r="7199"/>
            <a:stretch>
              <a:fillRect/>
            </a:stretch>
          </p:blipFill>
          <p:spPr>
            <a:xfrm>
              <a:off x="9940916" y="1152950"/>
              <a:ext cx="1473403" cy="933474"/>
            </a:xfrm>
            <a:prstGeom prst="rect">
              <a:avLst/>
            </a:prstGeom>
            <a:ln w="12700" cap="flat">
              <a:noFill/>
              <a:miter lim="400000"/>
            </a:ln>
            <a:effectLst/>
          </p:spPr>
        </p:pic>
        <p:pic>
          <p:nvPicPr>
            <p:cNvPr id="748" name="Visit Mansfield.png" descr="Visit Mansfield.png"/>
            <p:cNvPicPr>
              <a:picLocks noChangeAspect="1"/>
            </p:cNvPicPr>
            <p:nvPr/>
          </p:nvPicPr>
          <p:blipFill>
            <a:blip r:embed="rId31"/>
            <a:srcRect l="7730" t="23409" r="7730" b="22682"/>
            <a:stretch>
              <a:fillRect/>
            </a:stretch>
          </p:blipFill>
          <p:spPr>
            <a:xfrm>
              <a:off x="38421" y="2143374"/>
              <a:ext cx="1630084" cy="1039440"/>
            </a:xfrm>
            <a:prstGeom prst="rect">
              <a:avLst/>
            </a:prstGeom>
            <a:ln w="12700" cap="flat">
              <a:noFill/>
              <a:miter lim="400000"/>
            </a:ln>
            <a:effectLst/>
          </p:spPr>
        </p:pic>
        <p:pic>
          <p:nvPicPr>
            <p:cNvPr id="749" name="Visit Lufkin.png" descr="Visit Lufkin.png"/>
            <p:cNvPicPr>
              <a:picLocks noChangeAspect="1"/>
            </p:cNvPicPr>
            <p:nvPr/>
          </p:nvPicPr>
          <p:blipFill>
            <a:blip r:embed="rId32"/>
            <a:stretch>
              <a:fillRect/>
            </a:stretch>
          </p:blipFill>
          <p:spPr>
            <a:xfrm>
              <a:off x="5105809" y="1925161"/>
              <a:ext cx="1455921" cy="1455921"/>
            </a:xfrm>
            <a:prstGeom prst="rect">
              <a:avLst/>
            </a:prstGeom>
            <a:ln w="12700" cap="flat">
              <a:noFill/>
              <a:miter lim="400000"/>
            </a:ln>
            <a:effectLst/>
          </p:spPr>
        </p:pic>
        <p:pic>
          <p:nvPicPr>
            <p:cNvPr id="750" name="New Braunfels.png" descr="New Braunfels.png"/>
            <p:cNvPicPr>
              <a:picLocks noChangeAspect="1"/>
            </p:cNvPicPr>
            <p:nvPr/>
          </p:nvPicPr>
          <p:blipFill>
            <a:blip r:embed="rId33"/>
            <a:stretch>
              <a:fillRect/>
            </a:stretch>
          </p:blipFill>
          <p:spPr>
            <a:xfrm>
              <a:off x="3046630" y="3544284"/>
              <a:ext cx="1971603" cy="847790"/>
            </a:xfrm>
            <a:prstGeom prst="rect">
              <a:avLst/>
            </a:prstGeom>
            <a:ln w="12700" cap="flat">
              <a:noFill/>
              <a:miter lim="400000"/>
            </a:ln>
            <a:effectLst/>
          </p:spPr>
        </p:pic>
        <p:pic>
          <p:nvPicPr>
            <p:cNvPr id="751" name="visit cleburne full color web (1).png" descr="visit cleburne full color web (1).png"/>
            <p:cNvPicPr>
              <a:picLocks noChangeAspect="1"/>
            </p:cNvPicPr>
            <p:nvPr/>
          </p:nvPicPr>
          <p:blipFill>
            <a:blip r:embed="rId34"/>
            <a:stretch>
              <a:fillRect/>
            </a:stretch>
          </p:blipFill>
          <p:spPr>
            <a:xfrm>
              <a:off x="6864902" y="3412530"/>
              <a:ext cx="1233524" cy="946289"/>
            </a:xfrm>
            <a:prstGeom prst="rect">
              <a:avLst/>
            </a:prstGeom>
            <a:ln w="12700" cap="flat">
              <a:noFill/>
              <a:miter lim="400000"/>
            </a:ln>
            <a:effectLst/>
          </p:spPr>
        </p:pic>
        <p:pic>
          <p:nvPicPr>
            <p:cNvPr id="752" name="seguin .pdf" descr="seguin .pdf"/>
            <p:cNvPicPr>
              <a:picLocks noChangeAspect="1"/>
            </p:cNvPicPr>
            <p:nvPr/>
          </p:nvPicPr>
          <p:blipFill>
            <a:blip r:embed="rId35"/>
            <a:stretch>
              <a:fillRect/>
            </a:stretch>
          </p:blipFill>
          <p:spPr>
            <a:xfrm>
              <a:off x="9897365" y="3544719"/>
              <a:ext cx="1256829" cy="568606"/>
            </a:xfrm>
            <a:prstGeom prst="rect">
              <a:avLst/>
            </a:prstGeom>
            <a:ln w="12700" cap="flat">
              <a:noFill/>
              <a:miter lim="400000"/>
            </a:ln>
            <a:effectLst/>
          </p:spPr>
        </p:pic>
        <p:pic>
          <p:nvPicPr>
            <p:cNvPr id="753" name="Screen Shot 2023-08-24 at 10.02.15 AM.png" descr="Screen Shot 2023-08-24 at 10.02.15 AM.png"/>
            <p:cNvPicPr>
              <a:picLocks noChangeAspect="1"/>
            </p:cNvPicPr>
            <p:nvPr/>
          </p:nvPicPr>
          <p:blipFill>
            <a:blip r:embed="rId36"/>
            <a:stretch>
              <a:fillRect/>
            </a:stretch>
          </p:blipFill>
          <p:spPr>
            <a:xfrm>
              <a:off x="1564875" y="4871731"/>
              <a:ext cx="1688597" cy="591338"/>
            </a:xfrm>
            <a:prstGeom prst="rect">
              <a:avLst/>
            </a:prstGeom>
            <a:ln w="12700" cap="flat">
              <a:noFill/>
              <a:miter lim="400000"/>
            </a:ln>
            <a:effectLst/>
          </p:spPr>
        </p:pic>
        <p:pic>
          <p:nvPicPr>
            <p:cNvPr id="754" name="Discover Temple.png" descr="Discover Temple.png"/>
            <p:cNvPicPr>
              <a:picLocks noChangeAspect="1"/>
            </p:cNvPicPr>
            <p:nvPr/>
          </p:nvPicPr>
          <p:blipFill>
            <a:blip r:embed="rId37"/>
            <a:srcRect r="8954"/>
            <a:stretch>
              <a:fillRect/>
            </a:stretch>
          </p:blipFill>
          <p:spPr>
            <a:xfrm>
              <a:off x="6214893" y="4644303"/>
              <a:ext cx="1567561" cy="740534"/>
            </a:xfrm>
            <a:prstGeom prst="rect">
              <a:avLst/>
            </a:prstGeom>
            <a:ln w="12700" cap="flat">
              <a:noFill/>
              <a:miter lim="400000"/>
            </a:ln>
            <a:effectLst/>
          </p:spPr>
        </p:pic>
        <p:pic>
          <p:nvPicPr>
            <p:cNvPr id="755" name="alpine-icon.png" descr="alpine-icon.png"/>
            <p:cNvPicPr>
              <a:picLocks noChangeAspect="1"/>
            </p:cNvPicPr>
            <p:nvPr/>
          </p:nvPicPr>
          <p:blipFill>
            <a:blip r:embed="rId38"/>
            <a:stretch>
              <a:fillRect/>
            </a:stretch>
          </p:blipFill>
          <p:spPr>
            <a:xfrm>
              <a:off x="7839733" y="4440611"/>
              <a:ext cx="1113251" cy="1039498"/>
            </a:xfrm>
            <a:prstGeom prst="rect">
              <a:avLst/>
            </a:prstGeom>
            <a:ln w="12700" cap="flat">
              <a:noFill/>
              <a:miter lim="400000"/>
            </a:ln>
            <a:effectLst/>
          </p:spPr>
        </p:pic>
        <p:pic>
          <p:nvPicPr>
            <p:cNvPr id="756" name="Shennadoah.png" descr="Shennadoah.png"/>
            <p:cNvPicPr>
              <a:picLocks noChangeAspect="1"/>
            </p:cNvPicPr>
            <p:nvPr/>
          </p:nvPicPr>
          <p:blipFill>
            <a:blip r:embed="rId39"/>
            <a:stretch>
              <a:fillRect/>
            </a:stretch>
          </p:blipFill>
          <p:spPr>
            <a:xfrm>
              <a:off x="11440698" y="3913964"/>
              <a:ext cx="2087881" cy="601981"/>
            </a:xfrm>
            <a:prstGeom prst="rect">
              <a:avLst/>
            </a:prstGeom>
            <a:ln w="12700" cap="flat">
              <a:noFill/>
              <a:miter lim="400000"/>
            </a:ln>
            <a:effectLst/>
          </p:spPr>
        </p:pic>
        <p:pic>
          <p:nvPicPr>
            <p:cNvPr id="757" name="Visit_Longview_Blue_Plain@4x.png" descr="Visit_Longview_Blue_Plain@4x.png"/>
            <p:cNvPicPr>
              <a:picLocks noChangeAspect="1"/>
            </p:cNvPicPr>
            <p:nvPr/>
          </p:nvPicPr>
          <p:blipFill>
            <a:blip r:embed="rId40"/>
            <a:stretch>
              <a:fillRect/>
            </a:stretch>
          </p:blipFill>
          <p:spPr>
            <a:xfrm>
              <a:off x="11318314" y="4518465"/>
              <a:ext cx="2332649" cy="992247"/>
            </a:xfrm>
            <a:prstGeom prst="rect">
              <a:avLst/>
            </a:prstGeom>
            <a:ln w="12700" cap="flat">
              <a:noFill/>
              <a:miter lim="400000"/>
            </a:ln>
            <a:effectLst/>
          </p:spPr>
        </p:pic>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967"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Digital: Mobile cost per click (CPC) ads</a:t>
            </a:r>
          </a:p>
        </p:txBody>
      </p:sp>
      <p:grpSp>
        <p:nvGrpSpPr>
          <p:cNvPr id="975" name="Group"/>
          <p:cNvGrpSpPr/>
          <p:nvPr/>
        </p:nvGrpSpPr>
        <p:grpSpPr>
          <a:xfrm>
            <a:off x="8722046" y="1681649"/>
            <a:ext cx="2713255" cy="4823564"/>
            <a:chOff x="0" y="0"/>
            <a:chExt cx="2713253" cy="4823562"/>
          </a:xfrm>
        </p:grpSpPr>
        <p:grpSp>
          <p:nvGrpSpPr>
            <p:cNvPr id="973" name="Group"/>
            <p:cNvGrpSpPr/>
            <p:nvPr/>
          </p:nvGrpSpPr>
          <p:grpSpPr>
            <a:xfrm>
              <a:off x="0" y="0"/>
              <a:ext cx="2713254" cy="4823563"/>
              <a:chOff x="0" y="0"/>
              <a:chExt cx="2713253" cy="4823562"/>
            </a:xfrm>
          </p:grpSpPr>
          <p:grpSp>
            <p:nvGrpSpPr>
              <p:cNvPr id="971" name="Group"/>
              <p:cNvGrpSpPr/>
              <p:nvPr/>
            </p:nvGrpSpPr>
            <p:grpSpPr>
              <a:xfrm>
                <a:off x="0" y="0"/>
                <a:ext cx="2713254" cy="4823563"/>
                <a:chOff x="0" y="0"/>
                <a:chExt cx="2713253" cy="4823562"/>
              </a:xfrm>
            </p:grpSpPr>
            <p:sp>
              <p:nvSpPr>
                <p:cNvPr id="968" name="Rectangle"/>
                <p:cNvSpPr/>
                <p:nvPr/>
              </p:nvSpPr>
              <p:spPr>
                <a:xfrm>
                  <a:off x="301732" y="163413"/>
                  <a:ext cx="2109790" cy="4496737"/>
                </a:xfrm>
                <a:prstGeom prst="rect">
                  <a:avLst/>
                </a:prstGeom>
                <a:solidFill>
                  <a:srgbClr val="000000"/>
                </a:solidFill>
                <a:ln w="12700" cap="flat">
                  <a:noFill/>
                  <a:miter lim="400000"/>
                </a:ln>
                <a:effectLst/>
              </p:spPr>
              <p:txBody>
                <a:bodyPr wrap="square" lIns="71437" tIns="71437" rIns="71437" bIns="71437" numCol="1" anchor="ctr">
                  <a:noAutofit/>
                </a:bodyPr>
                <a:lstStyle/>
                <a:p>
                  <a:pPr algn="ctr" defTabSz="821531">
                    <a:defRPr sz="3000">
                      <a:solidFill>
                        <a:srgbClr val="FFFFFF"/>
                      </a:solidFill>
                      <a:latin typeface="Helvetica Neue Medium"/>
                      <a:ea typeface="Helvetica Neue Medium"/>
                      <a:cs typeface="Helvetica Neue Medium"/>
                      <a:sym typeface="Helvetica Neue Medium"/>
                    </a:defRPr>
                  </a:pPr>
                  <a:endParaRPr/>
                </a:p>
              </p:txBody>
            </p:sp>
            <p:pic>
              <p:nvPicPr>
                <p:cNvPr id="969" name="Image" descr="Image"/>
                <p:cNvPicPr>
                  <a:picLocks noChangeAspect="1"/>
                </p:cNvPicPr>
                <p:nvPr/>
              </p:nvPicPr>
              <p:blipFill>
                <a:blip r:embed="rId2"/>
                <a:srcRect l="39245" t="11704" r="3596" b="11704"/>
                <a:stretch>
                  <a:fillRect/>
                </a:stretch>
              </p:blipFill>
              <p:spPr>
                <a:xfrm>
                  <a:off x="247325" y="486939"/>
                  <a:ext cx="2218550" cy="3849602"/>
                </a:xfrm>
                <a:prstGeom prst="rect">
                  <a:avLst/>
                </a:prstGeom>
                <a:ln w="12700" cap="flat">
                  <a:noFill/>
                  <a:miter lim="400000"/>
                </a:ln>
                <a:effectLst/>
              </p:spPr>
            </p:pic>
            <p:pic>
              <p:nvPicPr>
                <p:cNvPr id="970" name="phone frame.png" descr="phone frame.png"/>
                <p:cNvPicPr>
                  <a:picLocks noChangeAspect="1"/>
                </p:cNvPicPr>
                <p:nvPr/>
              </p:nvPicPr>
              <p:blipFill>
                <a:blip r:embed="rId3"/>
                <a:stretch>
                  <a:fillRect/>
                </a:stretch>
              </p:blipFill>
              <p:spPr>
                <a:xfrm>
                  <a:off x="0" y="0"/>
                  <a:ext cx="2713254" cy="4823563"/>
                </a:xfrm>
                <a:prstGeom prst="rect">
                  <a:avLst/>
                </a:prstGeom>
                <a:ln w="12700" cap="flat">
                  <a:noFill/>
                  <a:miter lim="400000"/>
                </a:ln>
                <a:effectLst/>
              </p:spPr>
            </p:pic>
          </p:grpSp>
          <p:pic>
            <p:nvPicPr>
              <p:cNvPr id="972" name="Image" descr="Image"/>
              <p:cNvPicPr>
                <a:picLocks noChangeAspect="1"/>
              </p:cNvPicPr>
              <p:nvPr/>
            </p:nvPicPr>
            <p:blipFill>
              <a:blip r:embed="rId4"/>
              <a:stretch>
                <a:fillRect/>
              </a:stretch>
            </p:blipFill>
            <p:spPr>
              <a:xfrm>
                <a:off x="449446" y="1398060"/>
                <a:ext cx="1814362" cy="2721543"/>
              </a:xfrm>
              <a:prstGeom prst="rect">
                <a:avLst/>
              </a:prstGeom>
              <a:ln w="12700" cap="flat">
                <a:noFill/>
                <a:miter lim="400000"/>
              </a:ln>
              <a:effectLst/>
            </p:spPr>
          </p:pic>
        </p:grpSp>
        <p:pic>
          <p:nvPicPr>
            <p:cNvPr id="974" name="Image" descr="Image"/>
            <p:cNvPicPr>
              <a:picLocks/>
            </p:cNvPicPr>
            <p:nvPr/>
          </p:nvPicPr>
          <p:blipFill>
            <a:blip r:embed="rId5"/>
            <a:stretch>
              <a:fillRect/>
            </a:stretch>
          </p:blipFill>
          <p:spPr>
            <a:xfrm>
              <a:off x="442371" y="1381902"/>
              <a:ext cx="1828512" cy="2751597"/>
            </a:xfrm>
            <a:prstGeom prst="rect">
              <a:avLst/>
            </a:prstGeom>
            <a:ln w="12700" cap="flat">
              <a:noFill/>
              <a:miter lim="400000"/>
            </a:ln>
            <a:effectLst/>
          </p:spPr>
        </p:pic>
      </p:grpSp>
      <p:grpSp>
        <p:nvGrpSpPr>
          <p:cNvPr id="978" name="Group"/>
          <p:cNvGrpSpPr/>
          <p:nvPr/>
        </p:nvGrpSpPr>
        <p:grpSpPr>
          <a:xfrm>
            <a:off x="11447854" y="1703018"/>
            <a:ext cx="2382637" cy="4823564"/>
            <a:chOff x="0" y="0"/>
            <a:chExt cx="2382636" cy="4823562"/>
          </a:xfrm>
        </p:grpSpPr>
        <p:pic>
          <p:nvPicPr>
            <p:cNvPr id="976" name="Image" descr="Image"/>
            <p:cNvPicPr>
              <a:picLocks noChangeAspect="1"/>
            </p:cNvPicPr>
            <p:nvPr/>
          </p:nvPicPr>
          <p:blipFill>
            <a:blip r:embed="rId6"/>
            <a:stretch>
              <a:fillRect/>
            </a:stretch>
          </p:blipFill>
          <p:spPr>
            <a:xfrm>
              <a:off x="0" y="0"/>
              <a:ext cx="2382637" cy="4823563"/>
            </a:xfrm>
            <a:prstGeom prst="rect">
              <a:avLst/>
            </a:prstGeom>
            <a:ln w="12700" cap="flat">
              <a:noFill/>
              <a:miter lim="400000"/>
            </a:ln>
            <a:effectLst/>
          </p:spPr>
        </p:pic>
        <p:pic>
          <p:nvPicPr>
            <p:cNvPr id="977" name="Image" descr="Image"/>
            <p:cNvPicPr>
              <a:picLocks noChangeAspect="1"/>
            </p:cNvPicPr>
            <p:nvPr/>
          </p:nvPicPr>
          <p:blipFill>
            <a:blip r:embed="rId7"/>
            <a:stretch>
              <a:fillRect/>
            </a:stretch>
          </p:blipFill>
          <p:spPr>
            <a:xfrm>
              <a:off x="225125" y="3786929"/>
              <a:ext cx="1932386" cy="301936"/>
            </a:xfrm>
            <a:prstGeom prst="rect">
              <a:avLst/>
            </a:prstGeom>
            <a:ln w="12700" cap="flat">
              <a:noFill/>
              <a:miter lim="400000"/>
            </a:ln>
            <a:effectLst/>
          </p:spPr>
        </p:pic>
      </p:grpSp>
      <p:sp>
        <p:nvSpPr>
          <p:cNvPr id="979" name="MAIN MENU">
            <a:hlinkClick r:id="rId8"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980" name="DETAILS: Media focused on driving clicks and traffic to your website through set CPC mobile display buy…"/>
          <p:cNvSpPr txBox="1"/>
          <p:nvPr/>
        </p:nvSpPr>
        <p:spPr>
          <a:xfrm>
            <a:off x="683683" y="1771347"/>
            <a:ext cx="8076610" cy="5025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Media focused on driving clicks and traffic to your website through set CPC mobile display buy</a:t>
            </a:r>
          </a:p>
          <a:p>
            <a:pPr>
              <a:spcBef>
                <a:spcPts val="1200"/>
              </a:spcBef>
              <a:defRPr sz="2500"/>
            </a:pPr>
            <a:endParaRPr/>
          </a:p>
          <a:p>
            <a:pPr>
              <a:spcBef>
                <a:spcPts val="1200"/>
              </a:spcBef>
              <a:defRPr sz="2500"/>
            </a:pPr>
            <a:r>
              <a:rPr b="1">
                <a:solidFill>
                  <a:srgbClr val="04196A"/>
                </a:solidFill>
              </a:rPr>
              <a:t>COST: </a:t>
            </a:r>
            <a:r>
              <a:t>$500/month minimum (No minimum number of months)</a:t>
            </a:r>
          </a:p>
          <a:p>
            <a:pPr>
              <a:spcBef>
                <a:spcPts val="1200"/>
              </a:spcBef>
              <a:defRPr sz="2500"/>
            </a:pPr>
            <a:endParaRPr/>
          </a:p>
          <a:p>
            <a:pPr>
              <a:spcBef>
                <a:spcPts val="1200"/>
              </a:spcBef>
              <a:defRPr sz="2500"/>
            </a:pPr>
            <a:r>
              <a:rPr b="1">
                <a:solidFill>
                  <a:srgbClr val="04196A"/>
                </a:solidFill>
              </a:rPr>
              <a:t>AVAILABILITY: </a:t>
            </a:r>
            <a:r>
              <a:t>Unlimited</a:t>
            </a:r>
          </a:p>
          <a:p>
            <a:pPr>
              <a:spcBef>
                <a:spcPts val="1200"/>
              </a:spcBef>
              <a:defRPr sz="2500"/>
            </a:pPr>
            <a:endParaRPr i="1"/>
          </a:p>
          <a:p>
            <a:pPr>
              <a:spcBef>
                <a:spcPts val="1200"/>
              </a:spcBef>
              <a:defRPr sz="2500" b="1">
                <a:solidFill>
                  <a:srgbClr val="04196A"/>
                </a:solidFill>
              </a:defRPr>
            </a:pPr>
            <a:endParaRPr i="1"/>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983"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Digital: Mobile cost per click (CPC) ads</a:t>
            </a:r>
          </a:p>
        </p:txBody>
      </p:sp>
      <p:grpSp>
        <p:nvGrpSpPr>
          <p:cNvPr id="991" name="Group"/>
          <p:cNvGrpSpPr/>
          <p:nvPr/>
        </p:nvGrpSpPr>
        <p:grpSpPr>
          <a:xfrm>
            <a:off x="8722046" y="1681649"/>
            <a:ext cx="2713255" cy="4823564"/>
            <a:chOff x="0" y="0"/>
            <a:chExt cx="2713253" cy="4823562"/>
          </a:xfrm>
        </p:grpSpPr>
        <p:grpSp>
          <p:nvGrpSpPr>
            <p:cNvPr id="989" name="Group"/>
            <p:cNvGrpSpPr/>
            <p:nvPr/>
          </p:nvGrpSpPr>
          <p:grpSpPr>
            <a:xfrm>
              <a:off x="0" y="0"/>
              <a:ext cx="2713254" cy="4823563"/>
              <a:chOff x="0" y="0"/>
              <a:chExt cx="2713253" cy="4823562"/>
            </a:xfrm>
          </p:grpSpPr>
          <p:grpSp>
            <p:nvGrpSpPr>
              <p:cNvPr id="987" name="Group"/>
              <p:cNvGrpSpPr/>
              <p:nvPr/>
            </p:nvGrpSpPr>
            <p:grpSpPr>
              <a:xfrm>
                <a:off x="0" y="0"/>
                <a:ext cx="2713254" cy="4823563"/>
                <a:chOff x="0" y="0"/>
                <a:chExt cx="2713253" cy="4823562"/>
              </a:xfrm>
            </p:grpSpPr>
            <p:sp>
              <p:nvSpPr>
                <p:cNvPr id="984" name="Rectangle"/>
                <p:cNvSpPr/>
                <p:nvPr/>
              </p:nvSpPr>
              <p:spPr>
                <a:xfrm>
                  <a:off x="301732" y="163413"/>
                  <a:ext cx="2109790" cy="4496737"/>
                </a:xfrm>
                <a:prstGeom prst="rect">
                  <a:avLst/>
                </a:prstGeom>
                <a:solidFill>
                  <a:srgbClr val="000000"/>
                </a:solidFill>
                <a:ln w="12700" cap="flat">
                  <a:noFill/>
                  <a:miter lim="400000"/>
                </a:ln>
                <a:effectLst/>
              </p:spPr>
              <p:txBody>
                <a:bodyPr wrap="square" lIns="71437" tIns="71437" rIns="71437" bIns="71437" numCol="1" anchor="ctr">
                  <a:noAutofit/>
                </a:bodyPr>
                <a:lstStyle/>
                <a:p>
                  <a:pPr algn="ctr" defTabSz="821531">
                    <a:defRPr sz="3000">
                      <a:solidFill>
                        <a:srgbClr val="FFFFFF"/>
                      </a:solidFill>
                      <a:latin typeface="Helvetica Neue Medium"/>
                      <a:ea typeface="Helvetica Neue Medium"/>
                      <a:cs typeface="Helvetica Neue Medium"/>
                      <a:sym typeface="Helvetica Neue Medium"/>
                    </a:defRPr>
                  </a:pPr>
                  <a:endParaRPr/>
                </a:p>
              </p:txBody>
            </p:sp>
            <p:pic>
              <p:nvPicPr>
                <p:cNvPr id="985" name="Image" descr="Image"/>
                <p:cNvPicPr>
                  <a:picLocks noChangeAspect="1"/>
                </p:cNvPicPr>
                <p:nvPr/>
              </p:nvPicPr>
              <p:blipFill>
                <a:blip r:embed="rId2"/>
                <a:srcRect l="39245" t="11704" r="3596" b="11704"/>
                <a:stretch>
                  <a:fillRect/>
                </a:stretch>
              </p:blipFill>
              <p:spPr>
                <a:xfrm>
                  <a:off x="247325" y="486939"/>
                  <a:ext cx="2218550" cy="3849602"/>
                </a:xfrm>
                <a:prstGeom prst="rect">
                  <a:avLst/>
                </a:prstGeom>
                <a:ln w="12700" cap="flat">
                  <a:noFill/>
                  <a:miter lim="400000"/>
                </a:ln>
                <a:effectLst/>
              </p:spPr>
            </p:pic>
            <p:pic>
              <p:nvPicPr>
                <p:cNvPr id="986" name="phone frame.png" descr="phone frame.png"/>
                <p:cNvPicPr>
                  <a:picLocks noChangeAspect="1"/>
                </p:cNvPicPr>
                <p:nvPr/>
              </p:nvPicPr>
              <p:blipFill>
                <a:blip r:embed="rId3"/>
                <a:stretch>
                  <a:fillRect/>
                </a:stretch>
              </p:blipFill>
              <p:spPr>
                <a:xfrm>
                  <a:off x="0" y="0"/>
                  <a:ext cx="2713254" cy="4823563"/>
                </a:xfrm>
                <a:prstGeom prst="rect">
                  <a:avLst/>
                </a:prstGeom>
                <a:ln w="12700" cap="flat">
                  <a:noFill/>
                  <a:miter lim="400000"/>
                </a:ln>
                <a:effectLst/>
              </p:spPr>
            </p:pic>
          </p:grpSp>
          <p:pic>
            <p:nvPicPr>
              <p:cNvPr id="988" name="Image" descr="Image"/>
              <p:cNvPicPr>
                <a:picLocks noChangeAspect="1"/>
              </p:cNvPicPr>
              <p:nvPr/>
            </p:nvPicPr>
            <p:blipFill>
              <a:blip r:embed="rId4"/>
              <a:stretch>
                <a:fillRect/>
              </a:stretch>
            </p:blipFill>
            <p:spPr>
              <a:xfrm>
                <a:off x="449446" y="1398060"/>
                <a:ext cx="1814362" cy="2721543"/>
              </a:xfrm>
              <a:prstGeom prst="rect">
                <a:avLst/>
              </a:prstGeom>
              <a:ln w="12700" cap="flat">
                <a:noFill/>
                <a:miter lim="400000"/>
              </a:ln>
              <a:effectLst/>
            </p:spPr>
          </p:pic>
        </p:grpSp>
        <p:pic>
          <p:nvPicPr>
            <p:cNvPr id="990" name="Image" descr="Image"/>
            <p:cNvPicPr>
              <a:picLocks/>
            </p:cNvPicPr>
            <p:nvPr/>
          </p:nvPicPr>
          <p:blipFill>
            <a:blip r:embed="rId5"/>
            <a:stretch>
              <a:fillRect/>
            </a:stretch>
          </p:blipFill>
          <p:spPr>
            <a:xfrm>
              <a:off x="442371" y="1381902"/>
              <a:ext cx="1828512" cy="2751597"/>
            </a:xfrm>
            <a:prstGeom prst="rect">
              <a:avLst/>
            </a:prstGeom>
            <a:ln w="12700" cap="flat">
              <a:noFill/>
              <a:miter lim="400000"/>
            </a:ln>
            <a:effectLst/>
          </p:spPr>
        </p:pic>
      </p:grpSp>
      <p:grpSp>
        <p:nvGrpSpPr>
          <p:cNvPr id="994" name="Group"/>
          <p:cNvGrpSpPr/>
          <p:nvPr/>
        </p:nvGrpSpPr>
        <p:grpSpPr>
          <a:xfrm>
            <a:off x="11447854" y="1703018"/>
            <a:ext cx="2382637" cy="4823564"/>
            <a:chOff x="0" y="0"/>
            <a:chExt cx="2382636" cy="4823562"/>
          </a:xfrm>
        </p:grpSpPr>
        <p:pic>
          <p:nvPicPr>
            <p:cNvPr id="992" name="Image" descr="Image"/>
            <p:cNvPicPr>
              <a:picLocks noChangeAspect="1"/>
            </p:cNvPicPr>
            <p:nvPr/>
          </p:nvPicPr>
          <p:blipFill>
            <a:blip r:embed="rId6"/>
            <a:stretch>
              <a:fillRect/>
            </a:stretch>
          </p:blipFill>
          <p:spPr>
            <a:xfrm>
              <a:off x="0" y="0"/>
              <a:ext cx="2382637" cy="4823563"/>
            </a:xfrm>
            <a:prstGeom prst="rect">
              <a:avLst/>
            </a:prstGeom>
            <a:ln w="12700" cap="flat">
              <a:noFill/>
              <a:miter lim="400000"/>
            </a:ln>
            <a:effectLst/>
          </p:spPr>
        </p:pic>
        <p:pic>
          <p:nvPicPr>
            <p:cNvPr id="993" name="Image" descr="Image"/>
            <p:cNvPicPr>
              <a:picLocks noChangeAspect="1"/>
            </p:cNvPicPr>
            <p:nvPr/>
          </p:nvPicPr>
          <p:blipFill>
            <a:blip r:embed="rId7"/>
            <a:stretch>
              <a:fillRect/>
            </a:stretch>
          </p:blipFill>
          <p:spPr>
            <a:xfrm>
              <a:off x="225125" y="3786929"/>
              <a:ext cx="1932386" cy="301936"/>
            </a:xfrm>
            <a:prstGeom prst="rect">
              <a:avLst/>
            </a:prstGeom>
            <a:ln w="12700" cap="flat">
              <a:noFill/>
              <a:miter lim="400000"/>
            </a:ln>
            <a:effectLst/>
          </p:spPr>
        </p:pic>
      </p:grpSp>
      <p:sp>
        <p:nvSpPr>
          <p:cNvPr id="995" name="MAIN MENU">
            <a:hlinkClick r:id="rId8"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996" name="CREATIVE REQUIREMENTS:…"/>
          <p:cNvSpPr txBox="1"/>
          <p:nvPr/>
        </p:nvSpPr>
        <p:spPr>
          <a:xfrm>
            <a:off x="682769" y="1606449"/>
            <a:ext cx="6615466" cy="3539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CREATIVE REQUIREMENTS: </a:t>
            </a:r>
          </a:p>
          <a:p>
            <a:pPr>
              <a:spcBef>
                <a:spcPts val="1200"/>
              </a:spcBef>
              <a:defRPr sz="2500"/>
            </a:pPr>
            <a:r>
              <a:rPr b="1">
                <a:solidFill>
                  <a:srgbClr val="535353"/>
                </a:solidFill>
              </a:rPr>
              <a:t>Ad Sizes: </a:t>
            </a:r>
            <a:r>
              <a:t>320x50, 300x250, 320x480 </a:t>
            </a:r>
          </a:p>
          <a:p>
            <a:pPr>
              <a:spcBef>
                <a:spcPts val="1200"/>
              </a:spcBef>
              <a:defRPr sz="2500"/>
            </a:pPr>
            <a:r>
              <a:t>Click through URL </a:t>
            </a:r>
          </a:p>
          <a:p>
            <a:pPr>
              <a:spcBef>
                <a:spcPts val="1200"/>
              </a:spcBef>
              <a:defRPr sz="2500"/>
            </a:pPr>
            <a:r>
              <a:t>Maximum of 3 versions </a:t>
            </a:r>
          </a:p>
          <a:p>
            <a:pPr>
              <a:spcBef>
                <a:spcPts val="1200"/>
              </a:spcBef>
              <a:defRPr sz="2500"/>
            </a:pPr>
            <a:endParaRPr/>
          </a:p>
          <a:p>
            <a:pPr>
              <a:spcBef>
                <a:spcPts val="1200"/>
              </a:spcBef>
              <a:defRPr sz="2500"/>
            </a:pPr>
            <a:r>
              <a:rPr b="1">
                <a:solidFill>
                  <a:srgbClr val="04196A"/>
                </a:solidFill>
              </a:rPr>
              <a:t>LAUNCH LEAD TIME: </a:t>
            </a:r>
            <a:r>
              <a:t>Creative materials due </a:t>
            </a:r>
            <a:r>
              <a:rPr b="1"/>
              <a:t>4 weeks</a:t>
            </a:r>
            <a:r>
              <a:t> prior to start date</a:t>
            </a:r>
          </a:p>
        </p:txBody>
      </p:sp>
      <p:sp>
        <p:nvSpPr>
          <p:cNvPr id="997" name="*0.30% CTR Benchmark"/>
          <p:cNvSpPr txBox="1"/>
          <p:nvPr/>
        </p:nvSpPr>
        <p:spPr>
          <a:xfrm>
            <a:off x="11384485" y="7528283"/>
            <a:ext cx="1811473"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400">
                <a:solidFill>
                  <a:srgbClr val="FFFFFF"/>
                </a:solidFill>
              </a:defRPr>
            </a:lvl1pPr>
          </a:lstStyle>
          <a:p>
            <a:r>
              <a:t>*0.30% CTR Benchmark</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1000"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Audio: Low cost streaming audio</a:t>
            </a:r>
          </a:p>
        </p:txBody>
      </p:sp>
      <p:grpSp>
        <p:nvGrpSpPr>
          <p:cNvPr id="1006" name="Group"/>
          <p:cNvGrpSpPr/>
          <p:nvPr/>
        </p:nvGrpSpPr>
        <p:grpSpPr>
          <a:xfrm>
            <a:off x="9399149" y="1439566"/>
            <a:ext cx="5002691" cy="4834284"/>
            <a:chOff x="0" y="0"/>
            <a:chExt cx="5002689" cy="4834282"/>
          </a:xfrm>
        </p:grpSpPr>
        <p:pic>
          <p:nvPicPr>
            <p:cNvPr id="1001" name="Image" descr="Image"/>
            <p:cNvPicPr>
              <a:picLocks noChangeAspect="1"/>
            </p:cNvPicPr>
            <p:nvPr/>
          </p:nvPicPr>
          <p:blipFill>
            <a:blip r:embed="rId2"/>
            <a:srcRect l="60004" t="9149"/>
            <a:stretch>
              <a:fillRect/>
            </a:stretch>
          </p:blipFill>
          <p:spPr>
            <a:xfrm>
              <a:off x="0" y="0"/>
              <a:ext cx="2407684" cy="4834233"/>
            </a:xfrm>
            <a:prstGeom prst="rect">
              <a:avLst/>
            </a:prstGeom>
            <a:ln w="12700" cap="flat">
              <a:noFill/>
              <a:miter lim="400000"/>
            </a:ln>
            <a:effectLst>
              <a:outerShdw blurRad="63500" dist="25400" dir="5400000" rotWithShape="0">
                <a:srgbClr val="000000">
                  <a:alpha val="50000"/>
                </a:srgbClr>
              </a:outerShdw>
            </a:effectLst>
          </p:spPr>
        </p:pic>
        <p:pic>
          <p:nvPicPr>
            <p:cNvPr id="1002" name="SXM Media - Hilton Co-Op Cross Device.jpg" descr="SXM Media - Hilton Co-Op Cross Device.jpg"/>
            <p:cNvPicPr>
              <a:picLocks noChangeAspect="1"/>
            </p:cNvPicPr>
            <p:nvPr/>
          </p:nvPicPr>
          <p:blipFill>
            <a:blip r:embed="rId3"/>
            <a:stretch>
              <a:fillRect/>
            </a:stretch>
          </p:blipFill>
          <p:spPr>
            <a:xfrm>
              <a:off x="79095" y="417480"/>
              <a:ext cx="2249649" cy="3999374"/>
            </a:xfrm>
            <a:prstGeom prst="rect">
              <a:avLst/>
            </a:prstGeom>
            <a:ln w="12700" cap="flat">
              <a:noFill/>
              <a:miter lim="400000"/>
            </a:ln>
            <a:effectLst/>
          </p:spPr>
        </p:pic>
        <p:grpSp>
          <p:nvGrpSpPr>
            <p:cNvPr id="1005" name="Group"/>
            <p:cNvGrpSpPr/>
            <p:nvPr/>
          </p:nvGrpSpPr>
          <p:grpSpPr>
            <a:xfrm>
              <a:off x="2631846" y="52"/>
              <a:ext cx="2370844" cy="4834231"/>
              <a:chOff x="0" y="0"/>
              <a:chExt cx="2370843" cy="4834229"/>
            </a:xfrm>
          </p:grpSpPr>
          <p:pic>
            <p:nvPicPr>
              <p:cNvPr id="1003" name="Image" descr="Image"/>
              <p:cNvPicPr>
                <a:picLocks noChangeAspect="1"/>
              </p:cNvPicPr>
              <p:nvPr/>
            </p:nvPicPr>
            <p:blipFill>
              <a:blip r:embed="rId4"/>
              <a:srcRect l="56779" t="11051"/>
              <a:stretch>
                <a:fillRect/>
              </a:stretch>
            </p:blipFill>
            <p:spPr>
              <a:xfrm>
                <a:off x="0" y="0"/>
                <a:ext cx="2370844" cy="4834230"/>
              </a:xfrm>
              <a:prstGeom prst="rect">
                <a:avLst/>
              </a:prstGeom>
              <a:ln w="12700" cap="flat">
                <a:noFill/>
                <a:miter lim="400000"/>
              </a:ln>
              <a:effectLst>
                <a:outerShdw blurRad="63500" dist="25400" dir="5400000" rotWithShape="0">
                  <a:srgbClr val="000000">
                    <a:alpha val="50000"/>
                  </a:srgbClr>
                </a:outerShdw>
              </a:effectLst>
            </p:spPr>
          </p:pic>
          <p:pic>
            <p:nvPicPr>
              <p:cNvPr id="1004" name="SXM Media - Hilton Co-Op Mobile Audio.jpg" descr="SXM Media - Hilton Co-Op Mobile Audio.jpg"/>
              <p:cNvPicPr>
                <a:picLocks noChangeAspect="1"/>
              </p:cNvPicPr>
              <p:nvPr/>
            </p:nvPicPr>
            <p:blipFill>
              <a:blip r:embed="rId5"/>
              <a:srcRect l="2084"/>
              <a:stretch>
                <a:fillRect/>
              </a:stretch>
            </p:blipFill>
            <p:spPr>
              <a:xfrm>
                <a:off x="61912" y="377229"/>
                <a:ext cx="2247177" cy="4080010"/>
              </a:xfrm>
              <a:prstGeom prst="rect">
                <a:avLst/>
              </a:prstGeom>
              <a:ln w="12700" cap="flat">
                <a:noFill/>
                <a:miter lim="400000"/>
              </a:ln>
              <a:effectLst/>
            </p:spPr>
          </p:pic>
        </p:grpSp>
      </p:grpSp>
      <p:sp>
        <p:nvSpPr>
          <p:cNvPr id="1007" name="MAIN MENU">
            <a:hlinkClick r:id="rId6"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08" name="DETAILS: Custom audio content across multiple offerings leveraging Texas’s spend for reduced CPMs…"/>
          <p:cNvSpPr txBox="1"/>
          <p:nvPr/>
        </p:nvSpPr>
        <p:spPr>
          <a:xfrm>
            <a:off x="658283" y="1530047"/>
            <a:ext cx="8076610" cy="6117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Custom audio content across multiple offerings leveraging Texas’s spend for reduced CPMs</a:t>
            </a:r>
          </a:p>
          <a:p>
            <a:pPr>
              <a:spcBef>
                <a:spcPts val="1200"/>
              </a:spcBef>
              <a:defRPr sz="2500"/>
            </a:pPr>
            <a:endParaRPr/>
          </a:p>
          <a:p>
            <a:pPr>
              <a:spcBef>
                <a:spcPts val="1200"/>
              </a:spcBef>
              <a:defRPr sz="2500"/>
            </a:pPr>
            <a:r>
              <a:rPr b="1">
                <a:solidFill>
                  <a:srgbClr val="04196A"/>
                </a:solidFill>
              </a:rPr>
              <a:t>COST: </a:t>
            </a:r>
            <a:r>
              <a:t>$1,000/product minimum (No minimum number of months)</a:t>
            </a:r>
          </a:p>
          <a:p>
            <a:pPr>
              <a:spcBef>
                <a:spcPts val="1200"/>
              </a:spcBef>
              <a:defRPr sz="2500" i="1"/>
            </a:pPr>
            <a:r>
              <a:rPr>
                <a:solidFill>
                  <a:srgbClr val="535353"/>
                </a:solidFill>
              </a:rPr>
              <a:t>Products Offered:</a:t>
            </a:r>
            <a:r>
              <a:t> </a:t>
            </a:r>
          </a:p>
          <a:p>
            <a:pPr>
              <a:spcBef>
                <a:spcPts val="1200"/>
              </a:spcBef>
              <a:defRPr sz="2500"/>
            </a:pPr>
            <a:r>
              <a:t>Sirius XM Podcast Network </a:t>
            </a:r>
          </a:p>
          <a:p>
            <a:pPr>
              <a:spcBef>
                <a:spcPts val="1200"/>
              </a:spcBef>
              <a:defRPr sz="2500"/>
            </a:pPr>
            <a:r>
              <a:t>Mobile Streaming </a:t>
            </a:r>
          </a:p>
          <a:p>
            <a:pPr>
              <a:spcBef>
                <a:spcPts val="1200"/>
              </a:spcBef>
              <a:defRPr sz="2500"/>
            </a:pPr>
            <a:r>
              <a:t>Cross Device Display </a:t>
            </a:r>
          </a:p>
          <a:p>
            <a:pPr>
              <a:spcBef>
                <a:spcPts val="1200"/>
              </a:spcBef>
              <a:defRPr sz="2500"/>
            </a:pPr>
            <a:r>
              <a:t>Car Play Streaming </a:t>
            </a:r>
            <a:endParaRPr i="1"/>
          </a:p>
          <a:p>
            <a:pPr>
              <a:spcBef>
                <a:spcPts val="1200"/>
              </a:spcBef>
              <a:defRPr sz="2500" b="1">
                <a:solidFill>
                  <a:srgbClr val="04196A"/>
                </a:solidFill>
              </a:defRPr>
            </a:pPr>
            <a:endParaRPr i="1"/>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sp>
        <p:nvSpPr>
          <p:cNvPr id="1011"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Audio: Low cost streaming audio</a:t>
            </a:r>
          </a:p>
        </p:txBody>
      </p:sp>
      <p:sp>
        <p:nvSpPr>
          <p:cNvPr id="1012" name="MAIN MENU">
            <a:hlinkClick r:id="rId2"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13" name="SIRIUS XM PODCAST NETWORK…"/>
          <p:cNvSpPr txBox="1"/>
          <p:nvPr/>
        </p:nvSpPr>
        <p:spPr>
          <a:xfrm>
            <a:off x="605303" y="1199847"/>
            <a:ext cx="3406764" cy="3678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200"/>
              </a:spcBef>
              <a:defRPr sz="2500"/>
            </a:pPr>
            <a:endParaRPr/>
          </a:p>
          <a:p>
            <a:pPr algn="ctr">
              <a:spcBef>
                <a:spcPts val="1200"/>
              </a:spcBef>
              <a:defRPr sz="2000"/>
            </a:pPr>
            <a:r>
              <a:rPr b="1">
                <a:solidFill>
                  <a:srgbClr val="04196A"/>
                </a:solidFill>
              </a:rPr>
              <a:t>SIRIUS XM PODCAST NETWORK </a:t>
            </a:r>
          </a:p>
          <a:p>
            <a:pPr algn="ctr">
              <a:spcBef>
                <a:spcPts val="1200"/>
              </a:spcBef>
              <a:defRPr sz="1600" i="1">
                <a:solidFill>
                  <a:srgbClr val="535353"/>
                </a:solidFill>
              </a:defRPr>
            </a:pPr>
            <a:r>
              <a:t>Cost efficient way to execute podcast campaigns. Content is available wherever the consumer decides to consumer their podcast content </a:t>
            </a:r>
          </a:p>
          <a:p>
            <a:pPr algn="ctr">
              <a:spcBef>
                <a:spcPts val="1200"/>
              </a:spcBef>
              <a:defRPr sz="2500"/>
            </a:pPr>
            <a:endParaRPr i="1"/>
          </a:p>
          <a:p>
            <a:pPr algn="ctr">
              <a:spcBef>
                <a:spcPts val="1200"/>
              </a:spcBef>
              <a:defRPr sz="2500" b="1">
                <a:solidFill>
                  <a:srgbClr val="04196A"/>
                </a:solidFill>
              </a:defRPr>
            </a:pPr>
            <a:endParaRPr i="1"/>
          </a:p>
        </p:txBody>
      </p:sp>
      <p:pic>
        <p:nvPicPr>
          <p:cNvPr id="1014" name="Image" descr="Image"/>
          <p:cNvPicPr>
            <a:picLocks noChangeAspect="1"/>
          </p:cNvPicPr>
          <p:nvPr/>
        </p:nvPicPr>
        <p:blipFill>
          <a:blip r:embed="rId3"/>
          <a:stretch>
            <a:fillRect/>
          </a:stretch>
        </p:blipFill>
        <p:spPr>
          <a:xfrm>
            <a:off x="1169775" y="3542689"/>
            <a:ext cx="2277820" cy="2965676"/>
          </a:xfrm>
          <a:prstGeom prst="rect">
            <a:avLst/>
          </a:prstGeom>
          <a:ln w="12700">
            <a:miter lim="400000"/>
          </a:ln>
        </p:spPr>
      </p:pic>
      <p:sp>
        <p:nvSpPr>
          <p:cNvPr id="1015" name="MOBILE STREAMING…"/>
          <p:cNvSpPr txBox="1"/>
          <p:nvPr/>
        </p:nvSpPr>
        <p:spPr>
          <a:xfrm>
            <a:off x="4363552" y="1212547"/>
            <a:ext cx="3083511" cy="3424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200"/>
              </a:spcBef>
              <a:defRPr sz="2500"/>
            </a:pPr>
            <a:endParaRPr/>
          </a:p>
          <a:p>
            <a:pPr algn="ctr">
              <a:spcBef>
                <a:spcPts val="1200"/>
              </a:spcBef>
              <a:defRPr sz="2000"/>
            </a:pPr>
            <a:r>
              <a:rPr b="1">
                <a:solidFill>
                  <a:srgbClr val="04196A"/>
                </a:solidFill>
              </a:rPr>
              <a:t>MOBILE STREAMING  </a:t>
            </a:r>
          </a:p>
          <a:p>
            <a:pPr algn="ctr">
              <a:spcBef>
                <a:spcPts val="1200"/>
              </a:spcBef>
              <a:defRPr sz="1600" i="1">
                <a:solidFill>
                  <a:srgbClr val="535353"/>
                </a:solidFill>
              </a:defRPr>
            </a:pPr>
            <a:r>
              <a:t>Streaming audio ads showcased across premium inventory sources of Pandora and SoundCloud  </a:t>
            </a:r>
          </a:p>
          <a:p>
            <a:pPr algn="ctr">
              <a:spcBef>
                <a:spcPts val="1200"/>
              </a:spcBef>
              <a:defRPr sz="2500"/>
            </a:pPr>
            <a:endParaRPr i="1"/>
          </a:p>
          <a:p>
            <a:pPr algn="ctr">
              <a:spcBef>
                <a:spcPts val="1200"/>
              </a:spcBef>
              <a:defRPr sz="2500" b="1">
                <a:solidFill>
                  <a:srgbClr val="04196A"/>
                </a:solidFill>
              </a:defRPr>
            </a:pPr>
            <a:endParaRPr i="1"/>
          </a:p>
        </p:txBody>
      </p:sp>
      <p:pic>
        <p:nvPicPr>
          <p:cNvPr id="1016" name="Image" descr="Image"/>
          <p:cNvPicPr>
            <a:picLocks noChangeAspect="1"/>
          </p:cNvPicPr>
          <p:nvPr/>
        </p:nvPicPr>
        <p:blipFill>
          <a:blip r:embed="rId4"/>
          <a:stretch>
            <a:fillRect/>
          </a:stretch>
        </p:blipFill>
        <p:spPr>
          <a:xfrm>
            <a:off x="5061302" y="3428389"/>
            <a:ext cx="1470698" cy="3194276"/>
          </a:xfrm>
          <a:prstGeom prst="rect">
            <a:avLst/>
          </a:prstGeom>
          <a:ln w="12700">
            <a:miter lim="400000"/>
          </a:ln>
        </p:spPr>
      </p:pic>
      <p:sp>
        <p:nvSpPr>
          <p:cNvPr id="1017" name="CROSS DEVICE DISPLAY…"/>
          <p:cNvSpPr txBox="1"/>
          <p:nvPr/>
        </p:nvSpPr>
        <p:spPr>
          <a:xfrm>
            <a:off x="7590080" y="1199847"/>
            <a:ext cx="2815917" cy="3678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200"/>
              </a:spcBef>
              <a:defRPr sz="2500"/>
            </a:pPr>
            <a:endParaRPr/>
          </a:p>
          <a:p>
            <a:pPr algn="ctr">
              <a:spcBef>
                <a:spcPts val="1200"/>
              </a:spcBef>
              <a:defRPr sz="2000"/>
            </a:pPr>
            <a:r>
              <a:rPr b="1">
                <a:solidFill>
                  <a:srgbClr val="04196A"/>
                </a:solidFill>
              </a:rPr>
              <a:t>CROSS DEVICE DISPLAY   </a:t>
            </a:r>
          </a:p>
          <a:p>
            <a:pPr algn="ctr">
              <a:spcBef>
                <a:spcPts val="1200"/>
              </a:spcBef>
              <a:defRPr sz="1600" i="1">
                <a:solidFill>
                  <a:srgbClr val="535353"/>
                </a:solidFill>
              </a:defRPr>
            </a:pPr>
            <a:r>
              <a:t>Drive user action through display ads that are served based on user-interaction so you reach a leaned-in listener  </a:t>
            </a:r>
          </a:p>
          <a:p>
            <a:pPr algn="ctr">
              <a:spcBef>
                <a:spcPts val="1200"/>
              </a:spcBef>
              <a:defRPr sz="2500"/>
            </a:pPr>
            <a:endParaRPr i="1"/>
          </a:p>
          <a:p>
            <a:pPr algn="ctr">
              <a:spcBef>
                <a:spcPts val="1200"/>
              </a:spcBef>
              <a:defRPr sz="2500" b="1">
                <a:solidFill>
                  <a:srgbClr val="04196A"/>
                </a:solidFill>
              </a:defRPr>
            </a:pPr>
            <a:endParaRPr i="1"/>
          </a:p>
        </p:txBody>
      </p:sp>
      <p:pic>
        <p:nvPicPr>
          <p:cNvPr id="1018" name="Image" descr="Image"/>
          <p:cNvPicPr>
            <a:picLocks noChangeAspect="1"/>
          </p:cNvPicPr>
          <p:nvPr/>
        </p:nvPicPr>
        <p:blipFill>
          <a:blip r:embed="rId5"/>
          <a:stretch>
            <a:fillRect/>
          </a:stretch>
        </p:blipFill>
        <p:spPr>
          <a:xfrm>
            <a:off x="8248721" y="3385854"/>
            <a:ext cx="1498636" cy="3194275"/>
          </a:xfrm>
          <a:prstGeom prst="rect">
            <a:avLst/>
          </a:prstGeom>
          <a:ln w="12700">
            <a:miter lim="400000"/>
          </a:ln>
        </p:spPr>
      </p:pic>
      <p:sp>
        <p:nvSpPr>
          <p:cNvPr id="1019" name="CARPLAY AUDIO…"/>
          <p:cNvSpPr txBox="1"/>
          <p:nvPr/>
        </p:nvSpPr>
        <p:spPr>
          <a:xfrm>
            <a:off x="11017321" y="1199847"/>
            <a:ext cx="2815917" cy="3678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200"/>
              </a:spcBef>
              <a:defRPr sz="2500"/>
            </a:pPr>
            <a:endParaRPr/>
          </a:p>
          <a:p>
            <a:pPr algn="ctr">
              <a:spcBef>
                <a:spcPts val="1200"/>
              </a:spcBef>
              <a:defRPr sz="2000"/>
            </a:pPr>
            <a:r>
              <a:rPr b="1">
                <a:solidFill>
                  <a:srgbClr val="04196A"/>
                </a:solidFill>
              </a:rPr>
              <a:t>CARPLAY AUDIO</a:t>
            </a:r>
          </a:p>
          <a:p>
            <a:pPr algn="ctr">
              <a:spcBef>
                <a:spcPts val="1200"/>
              </a:spcBef>
              <a:defRPr sz="1600" i="1">
                <a:solidFill>
                  <a:srgbClr val="535353"/>
                </a:solidFill>
              </a:defRPr>
            </a:pPr>
            <a:r>
              <a:t>Drive user action through display ads that are served based on user-interaction so you reach a leaned-in listener  </a:t>
            </a:r>
          </a:p>
          <a:p>
            <a:pPr algn="ctr">
              <a:spcBef>
                <a:spcPts val="1200"/>
              </a:spcBef>
              <a:defRPr sz="2500"/>
            </a:pPr>
            <a:endParaRPr i="1"/>
          </a:p>
          <a:p>
            <a:pPr algn="ctr">
              <a:spcBef>
                <a:spcPts val="1200"/>
              </a:spcBef>
              <a:defRPr sz="2500" b="1">
                <a:solidFill>
                  <a:srgbClr val="04196A"/>
                </a:solidFill>
              </a:defRPr>
            </a:pPr>
            <a:endParaRPr i="1"/>
          </a:p>
        </p:txBody>
      </p:sp>
      <p:pic>
        <p:nvPicPr>
          <p:cNvPr id="1020" name="Image" descr="Image"/>
          <p:cNvPicPr>
            <a:picLocks noChangeAspect="1"/>
          </p:cNvPicPr>
          <p:nvPr/>
        </p:nvPicPr>
        <p:blipFill>
          <a:blip r:embed="rId6"/>
          <a:stretch>
            <a:fillRect/>
          </a:stretch>
        </p:blipFill>
        <p:spPr>
          <a:xfrm>
            <a:off x="10825462" y="4207550"/>
            <a:ext cx="3199635" cy="155088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sp>
        <p:nvSpPr>
          <p:cNvPr id="1023"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Audio: Low cost streaming audio</a:t>
            </a:r>
          </a:p>
        </p:txBody>
      </p:sp>
      <p:grpSp>
        <p:nvGrpSpPr>
          <p:cNvPr id="1029" name="Group"/>
          <p:cNvGrpSpPr/>
          <p:nvPr/>
        </p:nvGrpSpPr>
        <p:grpSpPr>
          <a:xfrm>
            <a:off x="9399149" y="1439566"/>
            <a:ext cx="5002691" cy="4834284"/>
            <a:chOff x="0" y="0"/>
            <a:chExt cx="5002689" cy="4834282"/>
          </a:xfrm>
        </p:grpSpPr>
        <p:pic>
          <p:nvPicPr>
            <p:cNvPr id="1024" name="Image" descr="Image"/>
            <p:cNvPicPr>
              <a:picLocks noChangeAspect="1"/>
            </p:cNvPicPr>
            <p:nvPr/>
          </p:nvPicPr>
          <p:blipFill>
            <a:blip r:embed="rId2"/>
            <a:srcRect l="60004" t="9149"/>
            <a:stretch>
              <a:fillRect/>
            </a:stretch>
          </p:blipFill>
          <p:spPr>
            <a:xfrm>
              <a:off x="0" y="0"/>
              <a:ext cx="2407684" cy="4834233"/>
            </a:xfrm>
            <a:prstGeom prst="rect">
              <a:avLst/>
            </a:prstGeom>
            <a:ln w="12700" cap="flat">
              <a:noFill/>
              <a:miter lim="400000"/>
            </a:ln>
            <a:effectLst>
              <a:outerShdw blurRad="63500" dist="25400" dir="5400000" rotWithShape="0">
                <a:srgbClr val="000000">
                  <a:alpha val="50000"/>
                </a:srgbClr>
              </a:outerShdw>
            </a:effectLst>
          </p:spPr>
        </p:pic>
        <p:pic>
          <p:nvPicPr>
            <p:cNvPr id="1025" name="SXM Media - Hilton Co-Op Cross Device.jpg" descr="SXM Media - Hilton Co-Op Cross Device.jpg"/>
            <p:cNvPicPr>
              <a:picLocks noChangeAspect="1"/>
            </p:cNvPicPr>
            <p:nvPr/>
          </p:nvPicPr>
          <p:blipFill>
            <a:blip r:embed="rId3"/>
            <a:stretch>
              <a:fillRect/>
            </a:stretch>
          </p:blipFill>
          <p:spPr>
            <a:xfrm>
              <a:off x="79095" y="417480"/>
              <a:ext cx="2249649" cy="3999374"/>
            </a:xfrm>
            <a:prstGeom prst="rect">
              <a:avLst/>
            </a:prstGeom>
            <a:ln w="12700" cap="flat">
              <a:noFill/>
              <a:miter lim="400000"/>
            </a:ln>
            <a:effectLst/>
          </p:spPr>
        </p:pic>
        <p:grpSp>
          <p:nvGrpSpPr>
            <p:cNvPr id="1028" name="Group"/>
            <p:cNvGrpSpPr/>
            <p:nvPr/>
          </p:nvGrpSpPr>
          <p:grpSpPr>
            <a:xfrm>
              <a:off x="2631846" y="52"/>
              <a:ext cx="2370844" cy="4834231"/>
              <a:chOff x="0" y="0"/>
              <a:chExt cx="2370843" cy="4834229"/>
            </a:xfrm>
          </p:grpSpPr>
          <p:pic>
            <p:nvPicPr>
              <p:cNvPr id="1026" name="Image" descr="Image"/>
              <p:cNvPicPr>
                <a:picLocks noChangeAspect="1"/>
              </p:cNvPicPr>
              <p:nvPr/>
            </p:nvPicPr>
            <p:blipFill>
              <a:blip r:embed="rId4"/>
              <a:srcRect l="56779" t="11051"/>
              <a:stretch>
                <a:fillRect/>
              </a:stretch>
            </p:blipFill>
            <p:spPr>
              <a:xfrm>
                <a:off x="0" y="0"/>
                <a:ext cx="2370844" cy="4834230"/>
              </a:xfrm>
              <a:prstGeom prst="rect">
                <a:avLst/>
              </a:prstGeom>
              <a:ln w="12700" cap="flat">
                <a:noFill/>
                <a:miter lim="400000"/>
              </a:ln>
              <a:effectLst>
                <a:outerShdw blurRad="63500" dist="25400" dir="5400000" rotWithShape="0">
                  <a:srgbClr val="000000">
                    <a:alpha val="50000"/>
                  </a:srgbClr>
                </a:outerShdw>
              </a:effectLst>
            </p:spPr>
          </p:pic>
          <p:pic>
            <p:nvPicPr>
              <p:cNvPr id="1027" name="SXM Media - Hilton Co-Op Mobile Audio.jpg" descr="SXM Media - Hilton Co-Op Mobile Audio.jpg"/>
              <p:cNvPicPr>
                <a:picLocks noChangeAspect="1"/>
              </p:cNvPicPr>
              <p:nvPr/>
            </p:nvPicPr>
            <p:blipFill>
              <a:blip r:embed="rId5"/>
              <a:srcRect l="2084"/>
              <a:stretch>
                <a:fillRect/>
              </a:stretch>
            </p:blipFill>
            <p:spPr>
              <a:xfrm>
                <a:off x="61912" y="377229"/>
                <a:ext cx="2247177" cy="4080010"/>
              </a:xfrm>
              <a:prstGeom prst="rect">
                <a:avLst/>
              </a:prstGeom>
              <a:ln w="12700" cap="flat">
                <a:noFill/>
                <a:miter lim="400000"/>
              </a:ln>
              <a:effectLst/>
            </p:spPr>
          </p:pic>
        </p:grpSp>
      </p:grpSp>
      <p:sp>
        <p:nvSpPr>
          <p:cNvPr id="1030" name="MAIN MENU">
            <a:hlinkClick r:id="rId6"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31" name="AVAILABILITY: Unlimited…"/>
          <p:cNvSpPr txBox="1"/>
          <p:nvPr/>
        </p:nvSpPr>
        <p:spPr>
          <a:xfrm>
            <a:off x="658283" y="1530047"/>
            <a:ext cx="8076610" cy="5723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AVAILABILITY: </a:t>
            </a:r>
            <a:r>
              <a:t>Unlimited</a:t>
            </a:r>
          </a:p>
          <a:p>
            <a:pPr>
              <a:spcBef>
                <a:spcPts val="1200"/>
              </a:spcBef>
              <a:defRPr sz="2500"/>
            </a:pPr>
            <a:endParaRPr/>
          </a:p>
          <a:p>
            <a:pPr>
              <a:spcBef>
                <a:spcPts val="1200"/>
              </a:spcBef>
              <a:defRPr sz="2500"/>
            </a:pPr>
            <a:r>
              <a:rPr b="1">
                <a:solidFill>
                  <a:srgbClr val="04196A"/>
                </a:solidFill>
              </a:rPr>
              <a:t>CREATIVE REQUIREMENTS: </a:t>
            </a:r>
          </a:p>
          <a:p>
            <a:pPr>
              <a:spcBef>
                <a:spcPts val="1200"/>
              </a:spcBef>
              <a:defRPr sz="2500"/>
            </a:pPr>
            <a:r>
              <a:t>30s audio spot 300x250 companion ad </a:t>
            </a:r>
          </a:p>
          <a:p>
            <a:pPr>
              <a:spcBef>
                <a:spcPts val="1200"/>
              </a:spcBef>
              <a:defRPr sz="2500"/>
            </a:pPr>
            <a:r>
              <a:t>Click through URL </a:t>
            </a:r>
          </a:p>
          <a:p>
            <a:pPr>
              <a:spcBef>
                <a:spcPts val="1200"/>
              </a:spcBef>
              <a:defRPr sz="2500" i="1">
                <a:solidFill>
                  <a:srgbClr val="535353"/>
                </a:solidFill>
              </a:defRPr>
            </a:pPr>
            <a:r>
              <a:t>Pandora can record 1 script if needed </a:t>
            </a:r>
          </a:p>
          <a:p>
            <a:pPr>
              <a:spcBef>
                <a:spcPts val="1200"/>
              </a:spcBef>
              <a:defRPr sz="2500"/>
            </a:pPr>
            <a:endParaRPr/>
          </a:p>
          <a:p>
            <a:pPr>
              <a:spcBef>
                <a:spcPts val="1200"/>
              </a:spcBef>
              <a:defRPr sz="2500"/>
            </a:pPr>
            <a:r>
              <a:rPr b="1">
                <a:solidFill>
                  <a:srgbClr val="04196A"/>
                </a:solidFill>
              </a:rPr>
              <a:t>LAUNCH LEAD TIME: </a:t>
            </a:r>
            <a:r>
              <a:t>Creative materials due </a:t>
            </a:r>
            <a:r>
              <a:rPr b="1"/>
              <a:t>4 weeks</a:t>
            </a:r>
            <a:r>
              <a:t> prior to start date</a:t>
            </a:r>
            <a:endParaRPr i="1"/>
          </a:p>
          <a:p>
            <a:pPr>
              <a:spcBef>
                <a:spcPts val="1200"/>
              </a:spcBef>
              <a:defRPr sz="2500" b="1">
                <a:solidFill>
                  <a:srgbClr val="04196A"/>
                </a:solidFill>
              </a:defRPr>
            </a:pPr>
            <a:endParaRPr i="1"/>
          </a:p>
        </p:txBody>
      </p:sp>
      <p:sp>
        <p:nvSpPr>
          <p:cNvPr id="1032" name="*0.18% CTR for companion banners. Audio placements are not clickable"/>
          <p:cNvSpPr txBox="1"/>
          <p:nvPr/>
        </p:nvSpPr>
        <p:spPr>
          <a:xfrm>
            <a:off x="7880836" y="7528283"/>
            <a:ext cx="5315122"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400">
                <a:solidFill>
                  <a:srgbClr val="FFFFFF"/>
                </a:solidFill>
              </a:defRPr>
            </a:lvl1pPr>
          </a:lstStyle>
          <a:p>
            <a:r>
              <a:t>*0.18% CTR for companion banners. Audio placements are not clickable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sp>
        <p:nvSpPr>
          <p:cNvPr id="1035"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Video: Target travel intenders through OLV</a:t>
            </a:r>
          </a:p>
        </p:txBody>
      </p:sp>
      <p:pic>
        <p:nvPicPr>
          <p:cNvPr id="1036" name="Image" descr="Image"/>
          <p:cNvPicPr>
            <a:picLocks noChangeAspect="1"/>
          </p:cNvPicPr>
          <p:nvPr/>
        </p:nvPicPr>
        <p:blipFill>
          <a:blip r:embed="rId2"/>
          <a:stretch>
            <a:fillRect/>
          </a:stretch>
        </p:blipFill>
        <p:spPr>
          <a:xfrm>
            <a:off x="6780801" y="1312366"/>
            <a:ext cx="7629664" cy="5604868"/>
          </a:xfrm>
          <a:prstGeom prst="rect">
            <a:avLst/>
          </a:prstGeom>
          <a:ln w="12700">
            <a:miter lim="400000"/>
          </a:ln>
        </p:spPr>
      </p:pic>
      <p:sp>
        <p:nvSpPr>
          <p:cNvPr id="1037"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38" name="DETAILS: :15s or :30s online video (OLV) ads on desktop and mobile devices targeting travel intenders…"/>
          <p:cNvSpPr txBox="1"/>
          <p:nvPr/>
        </p:nvSpPr>
        <p:spPr>
          <a:xfrm>
            <a:off x="696383" y="1754616"/>
            <a:ext cx="6344823" cy="4720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:15s or :30s online video (OLV) ads on desktop and mobile devices targeting travel intenders</a:t>
            </a:r>
          </a:p>
          <a:p>
            <a:pPr>
              <a:spcBef>
                <a:spcPts val="1200"/>
              </a:spcBef>
              <a:defRPr sz="2500"/>
            </a:pPr>
            <a:endParaRPr/>
          </a:p>
          <a:p>
            <a:pPr>
              <a:spcBef>
                <a:spcPts val="1200"/>
              </a:spcBef>
              <a:defRPr sz="2500"/>
            </a:pPr>
            <a:r>
              <a:rPr b="1">
                <a:solidFill>
                  <a:srgbClr val="04196A"/>
                </a:solidFill>
              </a:rPr>
              <a:t>COST: </a:t>
            </a:r>
            <a:r>
              <a:t>$2,000/month minimum (No minimum number of months)</a:t>
            </a:r>
          </a:p>
          <a:p>
            <a:pPr>
              <a:spcBef>
                <a:spcPts val="1200"/>
              </a:spcBef>
              <a:defRPr sz="2500" i="1">
                <a:solidFill>
                  <a:srgbClr val="535353"/>
                </a:solidFill>
              </a:defRPr>
            </a:pPr>
            <a:br/>
            <a:r>
              <a:rPr b="1" i="0">
                <a:solidFill>
                  <a:srgbClr val="04196A"/>
                </a:solidFill>
              </a:rPr>
              <a:t>AVAILABILITY:</a:t>
            </a:r>
            <a:r>
              <a:rPr b="1">
                <a:solidFill>
                  <a:srgbClr val="04196A"/>
                </a:solidFill>
              </a:rPr>
              <a:t> </a:t>
            </a:r>
            <a:r>
              <a:rPr i="0">
                <a:solidFill>
                  <a:srgbClr val="000000"/>
                </a:solidFill>
              </a:rPr>
              <a:t>Unlimited</a:t>
            </a:r>
          </a:p>
          <a:p>
            <a:pPr>
              <a:spcBef>
                <a:spcPts val="1200"/>
              </a:spcBef>
              <a:defRPr sz="2500" b="1">
                <a:solidFill>
                  <a:srgbClr val="04196A"/>
                </a:solidFill>
              </a:defRPr>
            </a:pPr>
            <a:endParaRPr i="1"/>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1041"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Video: Target travel intenders through OLV</a:t>
            </a:r>
          </a:p>
        </p:txBody>
      </p:sp>
      <p:pic>
        <p:nvPicPr>
          <p:cNvPr id="1042" name="Image" descr="Image"/>
          <p:cNvPicPr>
            <a:picLocks noChangeAspect="1"/>
          </p:cNvPicPr>
          <p:nvPr/>
        </p:nvPicPr>
        <p:blipFill>
          <a:blip r:embed="rId2"/>
          <a:stretch>
            <a:fillRect/>
          </a:stretch>
        </p:blipFill>
        <p:spPr>
          <a:xfrm>
            <a:off x="6780801" y="1312366"/>
            <a:ext cx="7629664" cy="5604868"/>
          </a:xfrm>
          <a:prstGeom prst="rect">
            <a:avLst/>
          </a:prstGeom>
          <a:ln w="12700">
            <a:miter lim="400000"/>
          </a:ln>
        </p:spPr>
      </p:pic>
      <p:sp>
        <p:nvSpPr>
          <p:cNvPr id="1043"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44" name="CREATIVE REQUIREMENTS:…"/>
          <p:cNvSpPr txBox="1"/>
          <p:nvPr/>
        </p:nvSpPr>
        <p:spPr>
          <a:xfrm>
            <a:off x="683683" y="1799066"/>
            <a:ext cx="6558716" cy="463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CREATIVE REQUIREMENTS: </a:t>
            </a:r>
          </a:p>
          <a:p>
            <a:pPr>
              <a:spcBef>
                <a:spcPts val="1200"/>
              </a:spcBef>
              <a:defRPr sz="2500"/>
            </a:pPr>
            <a:r>
              <a:t>:15s or :30s horizontal video </a:t>
            </a:r>
          </a:p>
          <a:p>
            <a:pPr>
              <a:spcBef>
                <a:spcPts val="1200"/>
              </a:spcBef>
              <a:defRPr sz="2500"/>
            </a:pPr>
            <a:r>
              <a:t>Click through URL </a:t>
            </a:r>
          </a:p>
          <a:p>
            <a:pPr>
              <a:spcBef>
                <a:spcPts val="1200"/>
              </a:spcBef>
              <a:defRPr sz="2500"/>
            </a:pPr>
            <a:r>
              <a:t>Maximum 2 Creatives</a:t>
            </a:r>
          </a:p>
          <a:p>
            <a:pPr>
              <a:spcBef>
                <a:spcPts val="1200"/>
              </a:spcBef>
              <a:defRPr sz="2500"/>
            </a:pPr>
            <a:endParaRPr/>
          </a:p>
          <a:p>
            <a:pPr>
              <a:spcBef>
                <a:spcPts val="1200"/>
              </a:spcBef>
              <a:defRPr sz="2500"/>
            </a:pPr>
            <a:r>
              <a:rPr b="1">
                <a:solidFill>
                  <a:srgbClr val="04196A"/>
                </a:solidFill>
              </a:rPr>
              <a:t>LAUNCH LEAD TIME: </a:t>
            </a:r>
            <a:r>
              <a:t>Creative materials due </a:t>
            </a:r>
            <a:r>
              <a:rPr b="1"/>
              <a:t>4 weeks</a:t>
            </a:r>
            <a:r>
              <a:t> prior to start date</a:t>
            </a:r>
            <a:endParaRPr i="1"/>
          </a:p>
          <a:p>
            <a:pPr>
              <a:spcBef>
                <a:spcPts val="1200"/>
              </a:spcBef>
              <a:defRPr sz="2500" b="1">
                <a:solidFill>
                  <a:srgbClr val="04196A"/>
                </a:solidFill>
              </a:defRPr>
            </a:pPr>
            <a:endParaRPr i="1"/>
          </a:p>
        </p:txBody>
      </p:sp>
      <p:sp>
        <p:nvSpPr>
          <p:cNvPr id="1045" name="*63% VCR Benchmark…"/>
          <p:cNvSpPr txBox="1"/>
          <p:nvPr/>
        </p:nvSpPr>
        <p:spPr>
          <a:xfrm>
            <a:off x="11447638" y="7413983"/>
            <a:ext cx="1722920" cy="50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sz="1400">
                <a:solidFill>
                  <a:srgbClr val="FFFFFF"/>
                </a:solidFill>
              </a:defRPr>
            </a:pPr>
            <a:r>
              <a:t>*63% VCR Benchmark</a:t>
            </a:r>
          </a:p>
          <a:p>
            <a:pPr algn="r">
              <a:defRPr sz="1400">
                <a:solidFill>
                  <a:srgbClr val="FFFFFF"/>
                </a:solidFill>
              </a:defRPr>
            </a:pPr>
            <a:r>
              <a:t>1.67% CTR Benchmark</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1048"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Video: Reach CTV viewers</a:t>
            </a:r>
          </a:p>
        </p:txBody>
      </p:sp>
      <p:pic>
        <p:nvPicPr>
          <p:cNvPr id="1049" name="Screen Shot 2022-11-30 at 6.48.04 PM.png" descr="Screen Shot 2022-11-30 at 6.48.04 PM.png"/>
          <p:cNvPicPr>
            <a:picLocks noChangeAspect="1"/>
          </p:cNvPicPr>
          <p:nvPr/>
        </p:nvPicPr>
        <p:blipFill>
          <a:blip r:embed="rId2"/>
          <a:stretch>
            <a:fillRect/>
          </a:stretch>
        </p:blipFill>
        <p:spPr>
          <a:xfrm>
            <a:off x="8296133" y="2235501"/>
            <a:ext cx="6005404" cy="3758598"/>
          </a:xfrm>
          <a:prstGeom prst="rect">
            <a:avLst/>
          </a:prstGeom>
          <a:ln w="12700">
            <a:miter lim="400000"/>
          </a:ln>
        </p:spPr>
      </p:pic>
      <p:sp>
        <p:nvSpPr>
          <p:cNvPr id="1050"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51" name="DETAILS: :15s or :30s ads running on CTV/FEP (Full Episode Player)…"/>
          <p:cNvSpPr txBox="1"/>
          <p:nvPr/>
        </p:nvSpPr>
        <p:spPr>
          <a:xfrm>
            <a:off x="721783" y="1691116"/>
            <a:ext cx="6344823" cy="5571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:15s or :30s ads running on CTV/FEP (Full Episode Player)</a:t>
            </a:r>
          </a:p>
          <a:p>
            <a:pPr>
              <a:spcBef>
                <a:spcPts val="1200"/>
              </a:spcBef>
              <a:defRPr sz="2500"/>
            </a:pPr>
            <a:endParaRPr/>
          </a:p>
          <a:p>
            <a:pPr>
              <a:spcBef>
                <a:spcPts val="1200"/>
              </a:spcBef>
              <a:defRPr sz="2500"/>
            </a:pPr>
            <a:r>
              <a:rPr b="1">
                <a:solidFill>
                  <a:srgbClr val="04196A"/>
                </a:solidFill>
              </a:rPr>
              <a:t>COST: </a:t>
            </a:r>
          </a:p>
          <a:p>
            <a:pPr>
              <a:spcBef>
                <a:spcPts val="1200"/>
              </a:spcBef>
              <a:defRPr sz="2500"/>
            </a:pPr>
            <a:r>
              <a:rPr b="1">
                <a:solidFill>
                  <a:srgbClr val="535353"/>
                </a:solidFill>
              </a:rPr>
              <a:t>Tier 1:</a:t>
            </a:r>
            <a:r>
              <a:rPr b="1">
                <a:solidFill>
                  <a:srgbClr val="04196A"/>
                </a:solidFill>
              </a:rPr>
              <a:t> </a:t>
            </a:r>
            <a:r>
              <a:t>$1,000/month </a:t>
            </a:r>
            <a:r>
              <a:rPr i="1"/>
              <a:t>(34K impressions)</a:t>
            </a:r>
          </a:p>
          <a:p>
            <a:pPr>
              <a:spcBef>
                <a:spcPts val="1200"/>
              </a:spcBef>
              <a:defRPr sz="2500"/>
            </a:pPr>
            <a:r>
              <a:rPr b="1">
                <a:solidFill>
                  <a:srgbClr val="535353"/>
                </a:solidFill>
              </a:rPr>
              <a:t>Tier 2:</a:t>
            </a:r>
            <a:r>
              <a:rPr b="1">
                <a:solidFill>
                  <a:srgbClr val="04196A"/>
                </a:solidFill>
              </a:rPr>
              <a:t> </a:t>
            </a:r>
            <a:r>
              <a:t>$2,500/month </a:t>
            </a:r>
            <a:r>
              <a:rPr i="1"/>
              <a:t>(86K impressions)</a:t>
            </a:r>
          </a:p>
          <a:p>
            <a:pPr>
              <a:spcBef>
                <a:spcPts val="1200"/>
              </a:spcBef>
              <a:defRPr sz="2500"/>
            </a:pPr>
            <a:r>
              <a:rPr b="1">
                <a:solidFill>
                  <a:srgbClr val="535353"/>
                </a:solidFill>
              </a:rPr>
              <a:t>Tier 3:</a:t>
            </a:r>
            <a:r>
              <a:rPr b="1">
                <a:solidFill>
                  <a:srgbClr val="04196A"/>
                </a:solidFill>
              </a:rPr>
              <a:t> </a:t>
            </a:r>
            <a:r>
              <a:t>$5,000/month</a:t>
            </a:r>
            <a:r>
              <a:rPr i="1"/>
              <a:t> (172K impressions)</a:t>
            </a:r>
          </a:p>
          <a:p>
            <a:pPr>
              <a:spcBef>
                <a:spcPts val="1200"/>
              </a:spcBef>
              <a:defRPr sz="2500" i="1">
                <a:solidFill>
                  <a:srgbClr val="535353"/>
                </a:solidFill>
              </a:defRPr>
            </a:pPr>
            <a:br/>
            <a:r>
              <a:rPr b="1" i="0">
                <a:solidFill>
                  <a:srgbClr val="04196A"/>
                </a:solidFill>
              </a:rPr>
              <a:t>AVAILABILITY:</a:t>
            </a:r>
            <a:r>
              <a:rPr b="1">
                <a:solidFill>
                  <a:srgbClr val="04196A"/>
                </a:solidFill>
              </a:rPr>
              <a:t> </a:t>
            </a:r>
            <a:r>
              <a:rPr i="0">
                <a:solidFill>
                  <a:srgbClr val="000000"/>
                </a:solidFill>
              </a:rPr>
              <a:t>Unlimited</a:t>
            </a:r>
          </a:p>
          <a:p>
            <a:pPr>
              <a:spcBef>
                <a:spcPts val="1200"/>
              </a:spcBef>
              <a:defRPr sz="2500" b="1">
                <a:solidFill>
                  <a:srgbClr val="04196A"/>
                </a:solidFill>
              </a:defRPr>
            </a:pPr>
            <a:endParaRPr i="1"/>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1054"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Video: Reach CTV viewers</a:t>
            </a:r>
          </a:p>
        </p:txBody>
      </p:sp>
      <p:pic>
        <p:nvPicPr>
          <p:cNvPr id="1055" name="Screen Shot 2022-11-30 at 6.48.04 PM.png" descr="Screen Shot 2022-11-30 at 6.48.04 PM.png"/>
          <p:cNvPicPr>
            <a:picLocks noChangeAspect="1"/>
          </p:cNvPicPr>
          <p:nvPr/>
        </p:nvPicPr>
        <p:blipFill>
          <a:blip r:embed="rId2"/>
          <a:stretch>
            <a:fillRect/>
          </a:stretch>
        </p:blipFill>
        <p:spPr>
          <a:xfrm>
            <a:off x="8296133" y="2235501"/>
            <a:ext cx="6005404" cy="3758598"/>
          </a:xfrm>
          <a:prstGeom prst="rect">
            <a:avLst/>
          </a:prstGeom>
          <a:ln w="12700">
            <a:miter lim="400000"/>
          </a:ln>
        </p:spPr>
      </p:pic>
      <p:sp>
        <p:nvSpPr>
          <p:cNvPr id="1056"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57" name="CREATIVE REQUIREMENTS:…"/>
          <p:cNvSpPr txBox="1"/>
          <p:nvPr/>
        </p:nvSpPr>
        <p:spPr>
          <a:xfrm>
            <a:off x="683683" y="1799066"/>
            <a:ext cx="6558716" cy="463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CREATIVE REQUIREMENTS: </a:t>
            </a:r>
          </a:p>
          <a:p>
            <a:pPr>
              <a:spcBef>
                <a:spcPts val="1200"/>
              </a:spcBef>
              <a:defRPr sz="2500"/>
            </a:pPr>
            <a:r>
              <a:t>:15s or :30s horizontal video </a:t>
            </a:r>
          </a:p>
          <a:p>
            <a:pPr>
              <a:spcBef>
                <a:spcPts val="1200"/>
              </a:spcBef>
              <a:defRPr sz="2500"/>
            </a:pPr>
            <a:r>
              <a:t>Click through URL </a:t>
            </a:r>
          </a:p>
          <a:p>
            <a:pPr>
              <a:spcBef>
                <a:spcPts val="1200"/>
              </a:spcBef>
              <a:defRPr sz="2500"/>
            </a:pPr>
            <a:r>
              <a:t>Maximum 2 Creatives</a:t>
            </a:r>
          </a:p>
          <a:p>
            <a:pPr>
              <a:spcBef>
                <a:spcPts val="1200"/>
              </a:spcBef>
              <a:defRPr sz="2500"/>
            </a:pPr>
            <a:endParaRPr/>
          </a:p>
          <a:p>
            <a:pPr>
              <a:spcBef>
                <a:spcPts val="1200"/>
              </a:spcBef>
              <a:defRPr sz="2500"/>
            </a:pPr>
            <a:r>
              <a:rPr b="1">
                <a:solidFill>
                  <a:srgbClr val="04196A"/>
                </a:solidFill>
              </a:rPr>
              <a:t>LAUNCH LEAD TIME: </a:t>
            </a:r>
            <a:r>
              <a:t>Creative materials due </a:t>
            </a:r>
            <a:r>
              <a:rPr b="1"/>
              <a:t>4 weeks</a:t>
            </a:r>
            <a:r>
              <a:t> prior to start date</a:t>
            </a:r>
            <a:endParaRPr i="1"/>
          </a:p>
          <a:p>
            <a:pPr>
              <a:spcBef>
                <a:spcPts val="1200"/>
              </a:spcBef>
              <a:defRPr sz="2500" b="1">
                <a:solidFill>
                  <a:srgbClr val="04196A"/>
                </a:solidFill>
              </a:defRPr>
            </a:pPr>
            <a:endParaRPr i="1"/>
          </a:p>
        </p:txBody>
      </p:sp>
      <p:sp>
        <p:nvSpPr>
          <p:cNvPr id="1058" name="*99% VCR Benchmark"/>
          <p:cNvSpPr txBox="1"/>
          <p:nvPr/>
        </p:nvSpPr>
        <p:spPr>
          <a:xfrm>
            <a:off x="11482278" y="7528283"/>
            <a:ext cx="1688280"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400">
                <a:solidFill>
                  <a:srgbClr val="FFFFFF"/>
                </a:solidFill>
              </a:defRPr>
            </a:lvl1pPr>
          </a:lstStyle>
          <a:p>
            <a:r>
              <a:t>*99% VCR Benchmark</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
        <p:nvSpPr>
          <p:cNvPr id="1061"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Content: CultureMap Promoted Articles</a:t>
            </a:r>
          </a:p>
        </p:txBody>
      </p:sp>
      <p:pic>
        <p:nvPicPr>
          <p:cNvPr id="1062" name="Image" descr="Image"/>
          <p:cNvPicPr>
            <a:picLocks noChangeAspect="1"/>
          </p:cNvPicPr>
          <p:nvPr/>
        </p:nvPicPr>
        <p:blipFill>
          <a:blip r:embed="rId2"/>
          <a:srcRect t="1117" b="33904"/>
          <a:stretch>
            <a:fillRect/>
          </a:stretch>
        </p:blipFill>
        <p:spPr>
          <a:xfrm>
            <a:off x="8875644" y="1586110"/>
            <a:ext cx="4560631" cy="5057257"/>
          </a:xfrm>
          <a:prstGeom prst="rect">
            <a:avLst/>
          </a:prstGeom>
          <a:ln w="12700">
            <a:miter lim="400000"/>
          </a:ln>
        </p:spPr>
      </p:pic>
      <p:sp>
        <p:nvSpPr>
          <p:cNvPr id="1063"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64" name="DETAILS: Custom article with cross-platform promotion through CM’s Travel category, Daily Digest newsletter, plus CM’s Facebook and Twitter…"/>
          <p:cNvSpPr txBox="1"/>
          <p:nvPr/>
        </p:nvSpPr>
        <p:spPr>
          <a:xfrm>
            <a:off x="683683" y="1565754"/>
            <a:ext cx="7256337" cy="5749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Custom article with cross-platform promotion through CM’s Travel category, Daily Digest newsletter, plus CM’s Facebook and Twitter</a:t>
            </a:r>
          </a:p>
          <a:p>
            <a:pPr>
              <a:spcBef>
                <a:spcPts val="1200"/>
              </a:spcBef>
              <a:defRPr sz="2500"/>
            </a:pPr>
            <a:endParaRPr/>
          </a:p>
          <a:p>
            <a:pPr>
              <a:spcBef>
                <a:spcPts val="1200"/>
              </a:spcBef>
              <a:defRPr sz="2500"/>
            </a:pPr>
            <a:r>
              <a:rPr b="1">
                <a:solidFill>
                  <a:srgbClr val="04196A"/>
                </a:solidFill>
              </a:rPr>
              <a:t>COST: </a:t>
            </a:r>
          </a:p>
          <a:p>
            <a:pPr>
              <a:defRPr sz="2500"/>
            </a:pPr>
            <a:r>
              <a:t>$7,250 per article</a:t>
            </a:r>
          </a:p>
          <a:p>
            <a:pPr>
              <a:defRPr sz="2500"/>
            </a:pPr>
            <a:endParaRPr/>
          </a:p>
          <a:p>
            <a:pPr>
              <a:defRPr sz="2500"/>
            </a:pPr>
            <a:r>
              <a:t>Articles will run across all five CultureMap markets (Austin, Dallas, Fort Worth, Houston, and San Antonio)</a:t>
            </a:r>
          </a:p>
          <a:p>
            <a:pPr>
              <a:defRPr sz="2500"/>
            </a:pPr>
            <a:endParaRPr/>
          </a:p>
          <a:p>
            <a:pPr>
              <a:defRPr sz="2500"/>
            </a:pPr>
            <a:r>
              <a:t>Article repromotion: PENDING</a:t>
            </a:r>
          </a:p>
          <a:p>
            <a:pPr>
              <a:spcBef>
                <a:spcPts val="1200"/>
              </a:spcBef>
              <a:defRPr sz="2500" b="1">
                <a:solidFill>
                  <a:srgbClr val="04196A"/>
                </a:solidFill>
              </a:defRPr>
            </a:pPr>
            <a:endParaRPr i="1"/>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13635507" y="7539510"/>
            <a:ext cx="172545" cy="258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graphicFrame>
        <p:nvGraphicFramePr>
          <p:cNvPr id="761" name="Table 1"/>
          <p:cNvGraphicFramePr/>
          <p:nvPr/>
        </p:nvGraphicFramePr>
        <p:xfrm>
          <a:off x="474474" y="867085"/>
          <a:ext cx="13681449" cy="5839261"/>
        </p:xfrm>
        <a:graphic>
          <a:graphicData uri="http://schemas.openxmlformats.org/drawingml/2006/table">
            <a:tbl>
              <a:tblPr firstRow="1" firstCol="1" bandRow="1">
                <a:tableStyleId>{C7B018BB-80A7-4F77-B60F-C8B233D01FF8}</a:tableStyleId>
              </a:tblPr>
              <a:tblGrid>
                <a:gridCol w="2153929">
                  <a:extLst>
                    <a:ext uri="{9D8B030D-6E8A-4147-A177-3AD203B41FA5}">
                      <a16:colId xmlns:a16="http://schemas.microsoft.com/office/drawing/2014/main" val="20000"/>
                    </a:ext>
                  </a:extLst>
                </a:gridCol>
                <a:gridCol w="7056023">
                  <a:extLst>
                    <a:ext uri="{9D8B030D-6E8A-4147-A177-3AD203B41FA5}">
                      <a16:colId xmlns:a16="http://schemas.microsoft.com/office/drawing/2014/main" val="20001"/>
                    </a:ext>
                  </a:extLst>
                </a:gridCol>
                <a:gridCol w="4471497">
                  <a:extLst>
                    <a:ext uri="{9D8B030D-6E8A-4147-A177-3AD203B41FA5}">
                      <a16:colId xmlns:a16="http://schemas.microsoft.com/office/drawing/2014/main" val="20002"/>
                    </a:ext>
                  </a:extLst>
                </a:gridCol>
              </a:tblGrid>
              <a:tr h="561001">
                <a:tc>
                  <a:txBody>
                    <a:bodyPr/>
                    <a:lstStyle/>
                    <a:p>
                      <a:pPr algn="l" defTabSz="1097236">
                        <a:defRPr sz="1800" b="0">
                          <a:solidFill>
                            <a:srgbClr val="000000"/>
                          </a:solidFill>
                        </a:defRPr>
                      </a:pPr>
                      <a:r>
                        <a:rPr b="1">
                          <a:solidFill>
                            <a:srgbClr val="FFFFFF"/>
                          </a:solidFill>
                          <a:sym typeface="Calibri"/>
                        </a:rPr>
                        <a:t>Category</a:t>
                      </a:r>
                    </a:p>
                  </a:txBody>
                  <a:tcPr marL="0" marR="0" marT="0" marB="0" anchor="ctr" horzOverflow="overflow"/>
                </a:tc>
                <a:tc>
                  <a:txBody>
                    <a:bodyPr/>
                    <a:lstStyle/>
                    <a:p>
                      <a:pPr defTabSz="1097236">
                        <a:defRPr sz="1800" b="0">
                          <a:solidFill>
                            <a:srgbClr val="000000"/>
                          </a:solidFill>
                        </a:defRPr>
                      </a:pPr>
                      <a:r>
                        <a:rPr b="1">
                          <a:solidFill>
                            <a:srgbClr val="FFFFFF"/>
                          </a:solidFill>
                          <a:sym typeface="Calibri"/>
                        </a:rPr>
                        <a:t>Co-Op Offering</a:t>
                      </a:r>
                    </a:p>
                  </a:txBody>
                  <a:tcPr marL="0" marR="0" marT="0" marB="0" anchor="ctr" horzOverflow="overflow"/>
                </a:tc>
                <a:tc>
                  <a:txBody>
                    <a:bodyPr/>
                    <a:lstStyle/>
                    <a:p>
                      <a:pPr defTabSz="1097236">
                        <a:defRPr sz="1800" b="0">
                          <a:solidFill>
                            <a:srgbClr val="000000"/>
                          </a:solidFill>
                        </a:defRPr>
                      </a:pPr>
                      <a:r>
                        <a:rPr b="1">
                          <a:solidFill>
                            <a:srgbClr val="FFFFFF"/>
                          </a:solidFill>
                          <a:sym typeface="Calibri"/>
                        </a:rPr>
                        <a:t>FY24 Pricing</a:t>
                      </a:r>
                    </a:p>
                  </a:txBody>
                  <a:tcPr marL="0" marR="0" marT="0" marB="0" anchor="ctr" horzOverflow="overflow"/>
                </a:tc>
                <a:extLst>
                  <a:ext uri="{0D108BD9-81ED-4DB2-BD59-A6C34878D82A}">
                    <a16:rowId xmlns:a16="http://schemas.microsoft.com/office/drawing/2014/main" val="10000"/>
                  </a:ext>
                </a:extLst>
              </a:tr>
              <a:tr h="282936">
                <a:tc>
                  <a:txBody>
                    <a:bodyPr/>
                    <a:lstStyle/>
                    <a:p>
                      <a:pPr algn="l" defTabSz="1097236">
                        <a:defRPr sz="1800" b="0">
                          <a:solidFill>
                            <a:srgbClr val="000000"/>
                          </a:solidFill>
                        </a:defRPr>
                      </a:pPr>
                      <a:r>
                        <a:rPr b="1">
                          <a:solidFill>
                            <a:srgbClr val="FFFFFF"/>
                          </a:solidFill>
                          <a:sym typeface="Calibri"/>
                        </a:rPr>
                        <a:t>Research</a:t>
                      </a:r>
                    </a:p>
                  </a:txBody>
                  <a:tcPr marL="0" marR="0" marT="0" marB="0" anchor="ctr" horzOverflow="overflow"/>
                </a:tc>
                <a:tc>
                  <a:txBody>
                    <a:bodyPr/>
                    <a:lstStyle/>
                    <a:p>
                      <a:pPr defTabSz="1097236">
                        <a:defRPr sz="1800"/>
                      </a:pPr>
                      <a:r>
                        <a:rPr>
                          <a:sym typeface="Calibri"/>
                        </a:rPr>
                        <a:t>Arrivalist Visitation Dashboard</a:t>
                      </a:r>
                    </a:p>
                  </a:txBody>
                  <a:tcPr marL="0" marR="0" marT="0" marB="0" anchor="ctr" horzOverflow="overflow"/>
                </a:tc>
                <a:tc>
                  <a:txBody>
                    <a:bodyPr/>
                    <a:lstStyle/>
                    <a:p>
                      <a:pPr defTabSz="1097236">
                        <a:defRPr sz="1800"/>
                      </a:pPr>
                      <a:r>
                        <a:rPr>
                          <a:sym typeface="Calibri"/>
                        </a:rPr>
                        <a:t>$5,000 (for 12 months of access)</a:t>
                      </a:r>
                    </a:p>
                  </a:txBody>
                  <a:tcPr marL="0" marR="0" marT="0" marB="0" anchor="ctr" horzOverflow="overflow"/>
                </a:tc>
                <a:extLst>
                  <a:ext uri="{0D108BD9-81ED-4DB2-BD59-A6C34878D82A}">
                    <a16:rowId xmlns:a16="http://schemas.microsoft.com/office/drawing/2014/main" val="10001"/>
                  </a:ext>
                </a:extLst>
              </a:tr>
              <a:tr h="990522">
                <a:tc rowSpan="3">
                  <a:txBody>
                    <a:bodyPr/>
                    <a:lstStyle/>
                    <a:p>
                      <a:pPr algn="l" defTabSz="1097236">
                        <a:defRPr sz="1800" b="0">
                          <a:solidFill>
                            <a:srgbClr val="000000"/>
                          </a:solidFill>
                        </a:defRPr>
                      </a:pPr>
                      <a:r>
                        <a:rPr b="1">
                          <a:solidFill>
                            <a:srgbClr val="FFFFFF"/>
                          </a:solidFill>
                          <a:sym typeface="Calibri"/>
                        </a:rPr>
                        <a:t>Social</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2" action="ppaction://hlinksldjump"/>
                        </a:rPr>
                        <a:t>Pinterest</a:t>
                      </a:r>
                      <a:r>
                        <a:t> Featured Board</a:t>
                      </a:r>
                    </a:p>
                    <a:p>
                      <a:pPr defTabSz="1097236">
                        <a:defRPr sz="1800">
                          <a:sym typeface="Calibri"/>
                        </a:defRPr>
                      </a:pPr>
                      <a:r>
                        <a:t>Or</a:t>
                      </a:r>
                    </a:p>
                    <a:p>
                      <a:pPr defTabSz="1097236">
                        <a:defRPr sz="1800">
                          <a:sym typeface="Calibri"/>
                        </a:defRPr>
                      </a:pPr>
                      <a:r>
                        <a:t>Add 10 pins to existing Featured Board from a prior year</a:t>
                      </a:r>
                    </a:p>
                  </a:txBody>
                  <a:tcPr marL="0" marR="0" marT="0" marB="0" anchor="ctr" horzOverflow="overflow"/>
                </a:tc>
                <a:tc>
                  <a:txBody>
                    <a:bodyPr/>
                    <a:lstStyle/>
                    <a:p>
                      <a:pPr defTabSz="1097236">
                        <a:defRPr sz="1800"/>
                      </a:pPr>
                      <a:r>
                        <a:rPr>
                          <a:sym typeface="Calibri"/>
                        </a:rPr>
                        <a:t>$1,000 per board
Updating: $100 per batch of 10 pins</a:t>
                      </a:r>
                    </a:p>
                  </a:txBody>
                  <a:tcPr marL="0" marR="0" marT="0" marB="0" anchor="ctr" horzOverflow="overflow"/>
                </a:tc>
                <a:extLst>
                  <a:ext uri="{0D108BD9-81ED-4DB2-BD59-A6C34878D82A}">
                    <a16:rowId xmlns:a16="http://schemas.microsoft.com/office/drawing/2014/main" val="10002"/>
                  </a:ext>
                </a:extLst>
              </a:tr>
              <a:tr h="282936">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3" action="ppaction://hlinksldjump"/>
                        </a:rPr>
                        <a:t>Programmatic Social Stories</a:t>
                      </a:r>
                    </a:p>
                  </a:txBody>
                  <a:tcPr marL="0" marR="0" marT="0" marB="0" anchor="ctr" horzOverflow="overflow"/>
                </a:tc>
                <a:tc>
                  <a:txBody>
                    <a:bodyPr/>
                    <a:lstStyle/>
                    <a:p>
                      <a:pPr defTabSz="1097236">
                        <a:defRPr sz="1800"/>
                      </a:pPr>
                      <a:r>
                        <a:rPr>
                          <a:sym typeface="Calibri"/>
                        </a:rPr>
                        <a:t>Minimum $500 per month*</a:t>
                      </a:r>
                    </a:p>
                  </a:txBody>
                  <a:tcPr marL="0" marR="0" marT="0" marB="0" anchor="ctr" horzOverflow="overflow"/>
                </a:tc>
                <a:extLst>
                  <a:ext uri="{0D108BD9-81ED-4DB2-BD59-A6C34878D82A}">
                    <a16:rowId xmlns:a16="http://schemas.microsoft.com/office/drawing/2014/main" val="10003"/>
                  </a:ext>
                </a:extLst>
              </a:tr>
              <a:tr h="282936">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4" action="ppaction://hlinksldjump"/>
                        </a:rPr>
                        <a:t>AARP Facebook Ads</a:t>
                      </a:r>
                    </a:p>
                  </a:txBody>
                  <a:tcPr marL="0" marR="0" marT="0" marB="0" anchor="ctr" horzOverflow="overflow"/>
                </a:tc>
                <a:tc>
                  <a:txBody>
                    <a:bodyPr/>
                    <a:lstStyle/>
                    <a:p>
                      <a:pPr defTabSz="1097236">
                        <a:defRPr sz="1800"/>
                      </a:pPr>
                      <a:r>
                        <a:rPr>
                          <a:sym typeface="Calibri"/>
                        </a:rPr>
                        <a:t>Two monthly tiers: $5K or $15K</a:t>
                      </a:r>
                    </a:p>
                  </a:txBody>
                  <a:tcPr marL="0" marR="0" marT="0" marB="0" anchor="ctr" horzOverflow="overflow"/>
                </a:tc>
                <a:extLst>
                  <a:ext uri="{0D108BD9-81ED-4DB2-BD59-A6C34878D82A}">
                    <a16:rowId xmlns:a16="http://schemas.microsoft.com/office/drawing/2014/main" val="10004"/>
                  </a:ext>
                </a:extLst>
              </a:tr>
              <a:tr h="282936">
                <a:tc rowSpan="4">
                  <a:txBody>
                    <a:bodyPr/>
                    <a:lstStyle/>
                    <a:p>
                      <a:pPr algn="l" defTabSz="1097236">
                        <a:defRPr sz="1800" b="0">
                          <a:solidFill>
                            <a:srgbClr val="000000"/>
                          </a:solidFill>
                        </a:defRPr>
                      </a:pPr>
                      <a:r>
                        <a:rPr b="1">
                          <a:solidFill>
                            <a:srgbClr val="FFFFFF"/>
                          </a:solidFill>
                          <a:sym typeface="Calibri"/>
                        </a:rPr>
                        <a:t>Digital</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5" action="ppaction://hlinksldjump"/>
                        </a:rPr>
                        <a:t>Texas Data Warehouse</a:t>
                      </a:r>
                    </a:p>
                  </a:txBody>
                  <a:tcPr marL="0" marR="0" marT="0" marB="0" anchor="ctr" horzOverflow="overflow"/>
                </a:tc>
                <a:tc>
                  <a:txBody>
                    <a:bodyPr/>
                    <a:lstStyle/>
                    <a:p>
                      <a:pPr defTabSz="1097236">
                        <a:defRPr sz="1800"/>
                      </a:pPr>
                      <a:r>
                        <a:rPr>
                          <a:sym typeface="Calibri"/>
                        </a:rPr>
                        <a:t>Minimum $500 per month*</a:t>
                      </a:r>
                    </a:p>
                  </a:txBody>
                  <a:tcPr marL="0" marR="0" marT="0" marB="0" anchor="ctr" horzOverflow="overflow"/>
                </a:tc>
                <a:extLst>
                  <a:ext uri="{0D108BD9-81ED-4DB2-BD59-A6C34878D82A}">
                    <a16:rowId xmlns:a16="http://schemas.microsoft.com/office/drawing/2014/main" val="10005"/>
                  </a:ext>
                </a:extLst>
              </a:tr>
              <a:tr h="282936">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6" action="ppaction://hlinksldjump"/>
                        </a:rPr>
                        <a:t>Mobile Speed Targeting</a:t>
                      </a:r>
                    </a:p>
                  </a:txBody>
                  <a:tcPr marL="0" marR="0" marT="0" marB="0" anchor="ctr" horzOverflow="overflow"/>
                </a:tc>
                <a:tc>
                  <a:txBody>
                    <a:bodyPr/>
                    <a:lstStyle/>
                    <a:p>
                      <a:pPr defTabSz="1097236">
                        <a:defRPr sz="1800"/>
                      </a:pPr>
                      <a:r>
                        <a:rPr>
                          <a:sym typeface="Calibri"/>
                        </a:rPr>
                        <a:t>Minimum $500 per month*</a:t>
                      </a:r>
                    </a:p>
                  </a:txBody>
                  <a:tcPr marL="0" marR="0" marT="0" marB="0" anchor="ctr" horzOverflow="overflow"/>
                </a:tc>
                <a:extLst>
                  <a:ext uri="{0D108BD9-81ED-4DB2-BD59-A6C34878D82A}">
                    <a16:rowId xmlns:a16="http://schemas.microsoft.com/office/drawing/2014/main" val="10006"/>
                  </a:ext>
                </a:extLst>
              </a:tr>
              <a:tr h="282936">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7" action="ppaction://hlinksldjump"/>
                        </a:rPr>
                        <a:t>Mobile Cost per Click (CPC) Ads</a:t>
                      </a:r>
                    </a:p>
                  </a:txBody>
                  <a:tcPr marL="0" marR="0" marT="0" marB="0" anchor="ctr" horzOverflow="overflow"/>
                </a:tc>
                <a:tc>
                  <a:txBody>
                    <a:bodyPr/>
                    <a:lstStyle/>
                    <a:p>
                      <a:pPr defTabSz="1097236">
                        <a:defRPr sz="1800"/>
                      </a:pPr>
                      <a:r>
                        <a:rPr>
                          <a:sym typeface="Calibri"/>
                        </a:rPr>
                        <a:t>Minimum $500 per month*</a:t>
                      </a:r>
                    </a:p>
                  </a:txBody>
                  <a:tcPr marL="0" marR="0" marT="0" marB="0" anchor="ctr" horzOverflow="overflow"/>
                </a:tc>
                <a:extLst>
                  <a:ext uri="{0D108BD9-81ED-4DB2-BD59-A6C34878D82A}">
                    <a16:rowId xmlns:a16="http://schemas.microsoft.com/office/drawing/2014/main" val="10007"/>
                  </a:ext>
                </a:extLst>
              </a:tr>
              <a:tr h="25434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8" action="ppaction://hlinksldjump"/>
                        </a:rPr>
                        <a:t>AARP Digital Ads</a:t>
                      </a:r>
                    </a:p>
                  </a:txBody>
                  <a:tcPr marL="0" marR="0" marT="0" marB="0" anchor="ctr" horzOverflow="overflow"/>
                </a:tc>
                <a:tc>
                  <a:txBody>
                    <a:bodyPr/>
                    <a:lstStyle/>
                    <a:p>
                      <a:pPr defTabSz="1097236">
                        <a:defRPr sz="1800"/>
                      </a:pPr>
                      <a:r>
                        <a:rPr>
                          <a:sym typeface="Calibri"/>
                        </a:rPr>
                        <a:t>Three tiers: $3.5K, $5K, $10K</a:t>
                      </a:r>
                    </a:p>
                  </a:txBody>
                  <a:tcPr marL="0" marR="0" marT="0" marB="0" anchor="ctr" horzOverflow="overflow"/>
                </a:tc>
                <a:extLst>
                  <a:ext uri="{0D108BD9-81ED-4DB2-BD59-A6C34878D82A}">
                    <a16:rowId xmlns:a16="http://schemas.microsoft.com/office/drawing/2014/main" val="10008"/>
                  </a:ext>
                </a:extLst>
              </a:tr>
              <a:tr h="282936">
                <a:tc>
                  <a:txBody>
                    <a:bodyPr/>
                    <a:lstStyle/>
                    <a:p>
                      <a:pPr algn="l" defTabSz="1097236">
                        <a:defRPr sz="1800" b="0">
                          <a:solidFill>
                            <a:srgbClr val="000000"/>
                          </a:solidFill>
                        </a:defRPr>
                      </a:pPr>
                      <a:r>
                        <a:rPr b="1">
                          <a:solidFill>
                            <a:srgbClr val="FFFFFF"/>
                          </a:solidFill>
                          <a:sym typeface="Calibri"/>
                        </a:rPr>
                        <a:t>Audio</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9" action="ppaction://hlinksldjump"/>
                        </a:rPr>
                        <a:t>Pandora</a:t>
                      </a:r>
                      <a:r>
                        <a:t> Streaming Audio Products</a:t>
                      </a:r>
                    </a:p>
                  </a:txBody>
                  <a:tcPr marL="0" marR="0" marT="0" marB="0" anchor="ctr" horzOverflow="overflow"/>
                </a:tc>
                <a:tc>
                  <a:txBody>
                    <a:bodyPr/>
                    <a:lstStyle/>
                    <a:p>
                      <a:pPr defTabSz="1097236">
                        <a:defRPr sz="1800"/>
                      </a:pPr>
                      <a:r>
                        <a:rPr>
                          <a:sym typeface="Calibri"/>
                        </a:rPr>
                        <a:t>$1,000 per product</a:t>
                      </a:r>
                    </a:p>
                  </a:txBody>
                  <a:tcPr marL="0" marR="0" marT="0" marB="0" anchor="ctr" horzOverflow="overflow"/>
                </a:tc>
                <a:extLst>
                  <a:ext uri="{0D108BD9-81ED-4DB2-BD59-A6C34878D82A}">
                    <a16:rowId xmlns:a16="http://schemas.microsoft.com/office/drawing/2014/main" val="10009"/>
                  </a:ext>
                </a:extLst>
              </a:tr>
              <a:tr h="282936">
                <a:tc rowSpan="2">
                  <a:txBody>
                    <a:bodyPr/>
                    <a:lstStyle/>
                    <a:p>
                      <a:pPr algn="l" defTabSz="1097236">
                        <a:defRPr sz="1800" b="0">
                          <a:solidFill>
                            <a:srgbClr val="000000"/>
                          </a:solidFill>
                        </a:defRPr>
                      </a:pPr>
                      <a:r>
                        <a:rPr b="1">
                          <a:solidFill>
                            <a:srgbClr val="FFFFFF"/>
                          </a:solidFill>
                          <a:sym typeface="Calibri"/>
                        </a:rPr>
                        <a:t>Video</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10" action="ppaction://hlinksldjump"/>
                        </a:rPr>
                        <a:t>Online Video (OLV)</a:t>
                      </a:r>
                    </a:p>
                  </a:txBody>
                  <a:tcPr marL="0" marR="0" marT="0" marB="0" anchor="ctr" horzOverflow="overflow"/>
                </a:tc>
                <a:tc>
                  <a:txBody>
                    <a:bodyPr/>
                    <a:lstStyle/>
                    <a:p>
                      <a:pPr defTabSz="1097236">
                        <a:defRPr sz="1800"/>
                      </a:pPr>
                      <a:r>
                        <a:rPr>
                          <a:sym typeface="Calibri"/>
                        </a:rPr>
                        <a:t>Minimum $2,000 per month* </a:t>
                      </a:r>
                    </a:p>
                  </a:txBody>
                  <a:tcPr marL="0" marR="0" marT="0" marB="0" anchor="ctr" horzOverflow="overflow"/>
                </a:tc>
                <a:extLst>
                  <a:ext uri="{0D108BD9-81ED-4DB2-BD59-A6C34878D82A}">
                    <a16:rowId xmlns:a16="http://schemas.microsoft.com/office/drawing/2014/main" val="10010"/>
                  </a:ext>
                </a:extLst>
              </a:tr>
              <a:tr h="375366">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11" action="ppaction://hlinksldjump"/>
                        </a:rPr>
                        <a:t>Connected TV (CTV)</a:t>
                      </a:r>
                    </a:p>
                  </a:txBody>
                  <a:tcPr marL="0" marR="0" marT="0" marB="0" anchor="ctr" horzOverflow="overflow"/>
                </a:tc>
                <a:tc>
                  <a:txBody>
                    <a:bodyPr/>
                    <a:lstStyle/>
                    <a:p>
                      <a:pPr defTabSz="1097236">
                        <a:defRPr sz="1800"/>
                      </a:pPr>
                      <a:r>
                        <a:rPr>
                          <a:sym typeface="Calibri"/>
                        </a:rPr>
                        <a:t>Three monthly tiers: $1K, $2.5K, $5K </a:t>
                      </a:r>
                    </a:p>
                  </a:txBody>
                  <a:tcPr marL="0" marR="0" marT="0" marB="0" anchor="ctr" horzOverflow="overflow"/>
                </a:tc>
                <a:extLst>
                  <a:ext uri="{0D108BD9-81ED-4DB2-BD59-A6C34878D82A}">
                    <a16:rowId xmlns:a16="http://schemas.microsoft.com/office/drawing/2014/main" val="10011"/>
                  </a:ext>
                </a:extLst>
              </a:tr>
              <a:tr h="282936">
                <a:tc rowSpan="2">
                  <a:txBody>
                    <a:bodyPr/>
                    <a:lstStyle/>
                    <a:p>
                      <a:pPr algn="l" defTabSz="1097236">
                        <a:defRPr sz="1800" b="0">
                          <a:solidFill>
                            <a:srgbClr val="000000"/>
                          </a:solidFill>
                        </a:defRPr>
                      </a:pPr>
                      <a:r>
                        <a:rPr b="1">
                          <a:solidFill>
                            <a:srgbClr val="FFFFFF"/>
                          </a:solidFill>
                          <a:sym typeface="Calibri"/>
                        </a:rPr>
                        <a:t>Content</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12" action="ppaction://hlinksldjump"/>
                        </a:rPr>
                        <a:t>CultureMap Custom Article</a:t>
                      </a:r>
                    </a:p>
                  </a:txBody>
                  <a:tcPr marL="0" marR="0" marT="0" marB="0" anchor="ctr" horzOverflow="overflow"/>
                </a:tc>
                <a:tc>
                  <a:txBody>
                    <a:bodyPr/>
                    <a:lstStyle/>
                    <a:p>
                      <a:pPr defTabSz="1097236">
                        <a:defRPr sz="1800"/>
                      </a:pPr>
                      <a:r>
                        <a:rPr>
                          <a:sym typeface="Calibri"/>
                        </a:rPr>
                        <a:t>$7,250</a:t>
                      </a:r>
                    </a:p>
                  </a:txBody>
                  <a:tcPr marL="0" marR="0" marT="0" marB="0" anchor="ctr" horzOverflow="overflow"/>
                </a:tc>
                <a:extLst>
                  <a:ext uri="{0D108BD9-81ED-4DB2-BD59-A6C34878D82A}">
                    <a16:rowId xmlns:a16="http://schemas.microsoft.com/office/drawing/2014/main" val="10012"/>
                  </a:ext>
                </a:extLst>
              </a:tr>
              <a:tr h="282936">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13" action="ppaction://hlinksldjump"/>
                        </a:rPr>
                        <a:t>Expedia Custom Landing Page</a:t>
                      </a:r>
                    </a:p>
                  </a:txBody>
                  <a:tcPr marL="0" marR="0" marT="0" marB="0" anchor="ctr" horzOverflow="overflow"/>
                </a:tc>
                <a:tc>
                  <a:txBody>
                    <a:bodyPr/>
                    <a:lstStyle/>
                    <a:p>
                      <a:pPr defTabSz="1097236">
                        <a:defRPr sz="1800"/>
                      </a:pPr>
                      <a:r>
                        <a:rPr>
                          <a:sym typeface="Calibri"/>
                        </a:rPr>
                        <a:t>Two monthly tiers: $3K or $8K</a:t>
                      </a:r>
                    </a:p>
                  </a:txBody>
                  <a:tcPr marL="0" marR="0" marT="0" marB="0" anchor="ctr" horzOverflow="overflow"/>
                </a:tc>
                <a:extLst>
                  <a:ext uri="{0D108BD9-81ED-4DB2-BD59-A6C34878D82A}">
                    <a16:rowId xmlns:a16="http://schemas.microsoft.com/office/drawing/2014/main" val="10013"/>
                  </a:ext>
                </a:extLst>
              </a:tr>
              <a:tr h="319527">
                <a:tc>
                  <a:txBody>
                    <a:bodyPr/>
                    <a:lstStyle/>
                    <a:p>
                      <a:pPr algn="l" defTabSz="1097236">
                        <a:defRPr sz="1800" b="0">
                          <a:solidFill>
                            <a:srgbClr val="000000"/>
                          </a:solidFill>
                        </a:defRPr>
                      </a:pPr>
                      <a:r>
                        <a:rPr b="1">
                          <a:solidFill>
                            <a:srgbClr val="FFFFFF"/>
                          </a:solidFill>
                          <a:sym typeface="Calibri"/>
                        </a:rPr>
                        <a:t>Email</a:t>
                      </a:r>
                    </a:p>
                  </a:txBody>
                  <a:tcPr marL="0" marR="0" marT="0" marB="0" anchor="ctr" horzOverflow="overflow"/>
                </a:tc>
                <a:tc>
                  <a:txBody>
                    <a:bodyPr/>
                    <a:lstStyle/>
                    <a:p>
                      <a:pPr defTabSz="1097236">
                        <a:defRPr sz="1800">
                          <a:sym typeface="Calibri"/>
                        </a:defRPr>
                      </a:pPr>
                      <a:r>
                        <a:t>Featured Placement in </a:t>
                      </a:r>
                      <a:r>
                        <a:rPr u="sng">
                          <a:solidFill>
                            <a:srgbClr val="0563C1"/>
                          </a:solidFill>
                          <a:uFill>
                            <a:solidFill>
                              <a:srgbClr val="0563C1"/>
                            </a:solidFill>
                          </a:uFill>
                          <a:hlinkClick r:id="rId14" action="ppaction://hlinksldjump"/>
                        </a:rPr>
                        <a:t>Travel Texas monthly newsletter</a:t>
                      </a:r>
                    </a:p>
                  </a:txBody>
                  <a:tcPr marL="0" marR="0" marT="0" marB="0" anchor="ctr" horzOverflow="overflow"/>
                </a:tc>
                <a:tc>
                  <a:txBody>
                    <a:bodyPr/>
                    <a:lstStyle/>
                    <a:p>
                      <a:pPr defTabSz="1097236">
                        <a:defRPr sz="1800"/>
                      </a:pPr>
                      <a:r>
                        <a:rPr>
                          <a:sym typeface="Calibri"/>
                        </a:rPr>
                        <a:t>$500 per placement</a:t>
                      </a:r>
                    </a:p>
                  </a:txBody>
                  <a:tcPr marL="0" marR="0" marT="0" marB="0" anchor="ctr" horzOverflow="overflow"/>
                </a:tc>
                <a:extLst>
                  <a:ext uri="{0D108BD9-81ED-4DB2-BD59-A6C34878D82A}">
                    <a16:rowId xmlns:a16="http://schemas.microsoft.com/office/drawing/2014/main" val="10014"/>
                  </a:ext>
                </a:extLst>
              </a:tr>
              <a:tr h="489165">
                <a:tc>
                  <a:txBody>
                    <a:bodyPr/>
                    <a:lstStyle/>
                    <a:p>
                      <a:pPr algn="l" defTabSz="1097236">
                        <a:defRPr sz="1800" b="0">
                          <a:solidFill>
                            <a:srgbClr val="000000"/>
                          </a:solidFill>
                        </a:defRPr>
                      </a:pPr>
                      <a:r>
                        <a:rPr b="1">
                          <a:solidFill>
                            <a:srgbClr val="FFFFFF"/>
                          </a:solidFill>
                          <a:sym typeface="Calibri"/>
                        </a:rPr>
                        <a:t>Trip Builder</a:t>
                      </a:r>
                    </a:p>
                  </a:txBody>
                  <a:tcPr marL="0" marR="0" marT="0" marB="0" anchor="ctr" horzOverflow="overflow"/>
                </a:tc>
                <a:tc>
                  <a:txBody>
                    <a:bodyPr/>
                    <a:lstStyle/>
                    <a:p>
                      <a:pPr defTabSz="1097236">
                        <a:defRPr sz="1800">
                          <a:sym typeface="Calibri"/>
                        </a:defRPr>
                      </a:pPr>
                      <a:r>
                        <a:t>NEW: </a:t>
                      </a:r>
                      <a:r>
                        <a:rPr u="sng">
                          <a:solidFill>
                            <a:srgbClr val="0563C1"/>
                          </a:solidFill>
                          <a:uFill>
                            <a:solidFill>
                              <a:srgbClr val="0563C1"/>
                            </a:solidFill>
                          </a:uFill>
                          <a:hlinkClick r:id="rId15" action="ppaction://hlinksldjump"/>
                        </a:rPr>
                        <a:t>Travel Texas Trip Builder Inclusion</a:t>
                      </a:r>
                    </a:p>
                  </a:txBody>
                  <a:tcPr marL="0" marR="0" marT="0" marB="0" anchor="ctr" horzOverflow="overflow"/>
                </a:tc>
                <a:tc>
                  <a:txBody>
                    <a:bodyPr/>
                    <a:lstStyle/>
                    <a:p>
                      <a:pPr defTabSz="1097236">
                        <a:defRPr sz="1800"/>
                      </a:pPr>
                      <a:r>
                        <a:rPr>
                          <a:sym typeface="Calibri"/>
                        </a:rPr>
                        <a:t>$500 (for a 5 month flight)</a:t>
                      </a:r>
                    </a:p>
                  </a:txBody>
                  <a:tcPr marL="0" marR="0" marT="0" marB="0" anchor="ctr" horzOverflow="overflow"/>
                </a:tc>
                <a:extLst>
                  <a:ext uri="{0D108BD9-81ED-4DB2-BD59-A6C34878D82A}">
                    <a16:rowId xmlns:a16="http://schemas.microsoft.com/office/drawing/2014/main" val="10015"/>
                  </a:ext>
                </a:extLst>
              </a:tr>
            </a:tbl>
          </a:graphicData>
        </a:graphic>
      </p:graphicFrame>
      <p:sp>
        <p:nvSpPr>
          <p:cNvPr id="762" name="Content Placeholder 2"/>
          <p:cNvSpPr txBox="1"/>
          <p:nvPr/>
        </p:nvSpPr>
        <p:spPr>
          <a:xfrm>
            <a:off x="467298" y="193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Menu of FY24 offerings</a:t>
            </a:r>
          </a:p>
        </p:txBody>
      </p:sp>
      <p:sp>
        <p:nvSpPr>
          <p:cNvPr id="763" name="*Partners can choose to spend more per month. No minimum number of months required."/>
          <p:cNvSpPr txBox="1"/>
          <p:nvPr/>
        </p:nvSpPr>
        <p:spPr>
          <a:xfrm>
            <a:off x="7093655" y="7536555"/>
            <a:ext cx="616070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FFFFFF"/>
                </a:solidFill>
                <a:latin typeface="Arial"/>
                <a:ea typeface="Arial"/>
                <a:cs typeface="Arial"/>
                <a:sym typeface="Arial"/>
              </a:defRPr>
            </a:lvl1pPr>
          </a:lstStyle>
          <a:p>
            <a:r>
              <a:t>*Partners can choose to spend more per month. No minimum number of months required.</a:t>
            </a:r>
          </a:p>
        </p:txBody>
      </p:sp>
      <p:sp>
        <p:nvSpPr>
          <p:cNvPr id="764" name="Partners will be responsible for supplying all necessary creative to spec. All partner creative will click out to your specified landing page."/>
          <p:cNvSpPr txBox="1"/>
          <p:nvPr/>
        </p:nvSpPr>
        <p:spPr>
          <a:xfrm>
            <a:off x="467095" y="7123689"/>
            <a:ext cx="13303974" cy="400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821531">
              <a:defRPr sz="1500" b="1"/>
            </a:lvl1pPr>
          </a:lstStyle>
          <a:p>
            <a:r>
              <a:t>Partners will be responsible for supplying all necessary creative to spec. All partner creative will click out to your specified landing page.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
        <p:nvSpPr>
          <p:cNvPr id="1067"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Content: CultureMap Promoted Articles</a:t>
            </a:r>
          </a:p>
        </p:txBody>
      </p:sp>
      <p:pic>
        <p:nvPicPr>
          <p:cNvPr id="1068" name="Image" descr="Image"/>
          <p:cNvPicPr>
            <a:picLocks noChangeAspect="1"/>
          </p:cNvPicPr>
          <p:nvPr/>
        </p:nvPicPr>
        <p:blipFill>
          <a:blip r:embed="rId2"/>
          <a:srcRect t="1117" b="33904"/>
          <a:stretch>
            <a:fillRect/>
          </a:stretch>
        </p:blipFill>
        <p:spPr>
          <a:xfrm>
            <a:off x="9231244" y="1586110"/>
            <a:ext cx="4560631" cy="5057257"/>
          </a:xfrm>
          <a:prstGeom prst="rect">
            <a:avLst/>
          </a:prstGeom>
          <a:ln w="12700">
            <a:miter lim="400000"/>
          </a:ln>
        </p:spPr>
      </p:pic>
      <p:sp>
        <p:nvSpPr>
          <p:cNvPr id="1069"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70" name="CREATIVE REQUIREMENTS:…"/>
          <p:cNvSpPr txBox="1"/>
          <p:nvPr/>
        </p:nvSpPr>
        <p:spPr>
          <a:xfrm>
            <a:off x="721783" y="1311754"/>
            <a:ext cx="8455461" cy="6117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CREATIVE REQUIREMENTS: </a:t>
            </a:r>
          </a:p>
          <a:p>
            <a:pPr>
              <a:spcBef>
                <a:spcPts val="1200"/>
              </a:spcBef>
              <a:defRPr sz="2500"/>
            </a:pPr>
            <a:r>
              <a:t>Completed Content Brief </a:t>
            </a:r>
          </a:p>
          <a:p>
            <a:pPr>
              <a:spcBef>
                <a:spcPts val="1200"/>
              </a:spcBef>
              <a:defRPr sz="2500"/>
            </a:pPr>
            <a:r>
              <a:t>At least 1 high-res horizontal image </a:t>
            </a:r>
          </a:p>
          <a:p>
            <a:pPr>
              <a:spcBef>
                <a:spcPts val="1200"/>
              </a:spcBef>
              <a:defRPr sz="2500"/>
            </a:pPr>
            <a:r>
              <a:t>Click through URL </a:t>
            </a:r>
          </a:p>
          <a:p>
            <a:pPr>
              <a:spcBef>
                <a:spcPts val="1200"/>
              </a:spcBef>
              <a:defRPr sz="2500"/>
            </a:pPr>
            <a:endParaRPr/>
          </a:p>
          <a:p>
            <a:pPr>
              <a:spcBef>
                <a:spcPts val="1200"/>
              </a:spcBef>
              <a:defRPr sz="2500"/>
            </a:pPr>
            <a:r>
              <a:rPr b="1">
                <a:solidFill>
                  <a:srgbClr val="04196A"/>
                </a:solidFill>
              </a:rPr>
              <a:t>CREATIVE (OPTIONAL): </a:t>
            </a:r>
          </a:p>
          <a:p>
            <a:pPr>
              <a:spcBef>
                <a:spcPts val="1200"/>
              </a:spcBef>
              <a:defRPr sz="2500"/>
            </a:pPr>
            <a:r>
              <a:t>Banner ad sizes: 728x90, 300x600, 300x250, 320x100 (All must be provided to surround your article)</a:t>
            </a:r>
          </a:p>
          <a:p>
            <a:pPr>
              <a:spcBef>
                <a:spcPts val="1200"/>
              </a:spcBef>
              <a:defRPr sz="2500"/>
            </a:pPr>
            <a:endParaRPr/>
          </a:p>
          <a:p>
            <a:pPr>
              <a:spcBef>
                <a:spcPts val="1200"/>
              </a:spcBef>
              <a:defRPr sz="2500"/>
            </a:pPr>
            <a:r>
              <a:rPr b="1">
                <a:solidFill>
                  <a:srgbClr val="04196A"/>
                </a:solidFill>
              </a:rPr>
              <a:t>LAUNCH LEAD TIME: </a:t>
            </a:r>
            <a:r>
              <a:t>Creative Brief due 8 weeks prior to start Creative materials due 4 weeks prior to start date </a:t>
            </a:r>
            <a:endParaRPr i="1"/>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
        <p:nvSpPr>
          <p:cNvPr id="1073"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Content: Expedia Regional Landing Pages</a:t>
            </a:r>
          </a:p>
        </p:txBody>
      </p:sp>
      <p:pic>
        <p:nvPicPr>
          <p:cNvPr id="1074" name="Image" descr="Image"/>
          <p:cNvPicPr>
            <a:picLocks noChangeAspect="1"/>
          </p:cNvPicPr>
          <p:nvPr/>
        </p:nvPicPr>
        <p:blipFill>
          <a:blip r:embed="rId2"/>
          <a:stretch>
            <a:fillRect/>
          </a:stretch>
        </p:blipFill>
        <p:spPr>
          <a:xfrm>
            <a:off x="8093146" y="1664311"/>
            <a:ext cx="6157965" cy="4900978"/>
          </a:xfrm>
          <a:prstGeom prst="rect">
            <a:avLst/>
          </a:prstGeom>
          <a:ln w="12700">
            <a:miter lim="400000"/>
          </a:ln>
        </p:spPr>
      </p:pic>
      <p:sp>
        <p:nvSpPr>
          <p:cNvPr id="1075"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76" name="DETAILS: Targeted media drives to campaign landing page created by Expedia based on the 7 regions of Texas…"/>
          <p:cNvSpPr txBox="1"/>
          <p:nvPr/>
        </p:nvSpPr>
        <p:spPr>
          <a:xfrm>
            <a:off x="670983" y="1532366"/>
            <a:ext cx="7854116" cy="5660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500"/>
            </a:pPr>
            <a:r>
              <a:rPr b="1">
                <a:solidFill>
                  <a:srgbClr val="04196A"/>
                </a:solidFill>
              </a:rPr>
              <a:t>DETAILS: </a:t>
            </a:r>
            <a:r>
              <a:t>Targeted media drives to campaign landing page created by Expedia based on the 7 regions of Texas </a:t>
            </a:r>
          </a:p>
          <a:p>
            <a:pPr>
              <a:defRPr sz="2500"/>
            </a:pPr>
            <a:r>
              <a:rPr sz="1500" i="1">
                <a:solidFill>
                  <a:srgbClr val="535353"/>
                </a:solidFill>
              </a:rPr>
              <a:t>(Hill Country, Piney Woods, Prairies &amp; Lakes, Big Bend Country, Gulf Coast, South Texas Plains, Panhandle Plains)</a:t>
            </a:r>
          </a:p>
          <a:p>
            <a:pPr>
              <a:spcBef>
                <a:spcPts val="1200"/>
              </a:spcBef>
              <a:defRPr sz="2500"/>
            </a:pPr>
            <a:r>
              <a:t>Regional landing page can drive back to DMO website or directly to an Expedia booking page</a:t>
            </a:r>
          </a:p>
          <a:p>
            <a:pPr>
              <a:spcBef>
                <a:spcPts val="1200"/>
              </a:spcBef>
              <a:defRPr sz="2500"/>
            </a:pPr>
            <a:endParaRPr/>
          </a:p>
          <a:p>
            <a:pPr>
              <a:spcBef>
                <a:spcPts val="1200"/>
              </a:spcBef>
              <a:defRPr sz="2500"/>
            </a:pPr>
            <a:r>
              <a:rPr b="1">
                <a:solidFill>
                  <a:srgbClr val="04196A"/>
                </a:solidFill>
              </a:rPr>
              <a:t>COST: </a:t>
            </a:r>
          </a:p>
          <a:p>
            <a:pPr>
              <a:defRPr sz="2500" b="1"/>
            </a:pPr>
            <a:r>
              <a:rPr i="1">
                <a:solidFill>
                  <a:srgbClr val="535353"/>
                </a:solidFill>
              </a:rPr>
              <a:t>Presenting Tier: </a:t>
            </a:r>
            <a:r>
              <a:t>$8K/month or $40K over the 5 months</a:t>
            </a:r>
          </a:p>
          <a:p>
            <a:pPr>
              <a:defRPr sz="2500"/>
            </a:pPr>
            <a:r>
              <a:t>(2 per region, 14 total)</a:t>
            </a:r>
          </a:p>
          <a:p>
            <a:pPr>
              <a:defRPr sz="2500"/>
            </a:pPr>
            <a:endParaRPr/>
          </a:p>
          <a:p>
            <a:pPr>
              <a:defRPr sz="2500" b="1"/>
            </a:pPr>
            <a:r>
              <a:rPr i="1">
                <a:solidFill>
                  <a:srgbClr val="535353"/>
                </a:solidFill>
              </a:rPr>
              <a:t>Featured Tier:</a:t>
            </a:r>
            <a:r>
              <a:t> $3K/month or $15K over the 5 months</a:t>
            </a:r>
          </a:p>
          <a:p>
            <a:pPr>
              <a:defRPr sz="2500"/>
            </a:pPr>
            <a:r>
              <a:t>(8 per region, 56 total)</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
        <p:nvSpPr>
          <p:cNvPr id="1079"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Content: Expedia Regional Landing Pages</a:t>
            </a:r>
          </a:p>
        </p:txBody>
      </p:sp>
      <p:pic>
        <p:nvPicPr>
          <p:cNvPr id="1080" name="Image" descr="Image"/>
          <p:cNvPicPr>
            <a:picLocks noChangeAspect="1"/>
          </p:cNvPicPr>
          <p:nvPr/>
        </p:nvPicPr>
        <p:blipFill>
          <a:blip r:embed="rId2"/>
          <a:stretch>
            <a:fillRect/>
          </a:stretch>
        </p:blipFill>
        <p:spPr>
          <a:xfrm>
            <a:off x="7902646" y="1664311"/>
            <a:ext cx="6157965" cy="4900978"/>
          </a:xfrm>
          <a:prstGeom prst="rect">
            <a:avLst/>
          </a:prstGeom>
          <a:ln w="12700">
            <a:miter lim="400000"/>
          </a:ln>
        </p:spPr>
      </p:pic>
      <p:sp>
        <p:nvSpPr>
          <p:cNvPr id="1081"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82" name="CREATIVE REQUIREMENTS:…"/>
          <p:cNvSpPr txBox="1"/>
          <p:nvPr/>
        </p:nvSpPr>
        <p:spPr>
          <a:xfrm>
            <a:off x="709083" y="1360916"/>
            <a:ext cx="6980882" cy="6498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300"/>
            </a:pPr>
            <a:r>
              <a:rPr b="1">
                <a:solidFill>
                  <a:srgbClr val="04196A"/>
                </a:solidFill>
              </a:rPr>
              <a:t>CREATIVE REQUIREMENTS: </a:t>
            </a:r>
          </a:p>
          <a:p>
            <a:pPr>
              <a:spcBef>
                <a:spcPts val="1200"/>
              </a:spcBef>
              <a:defRPr sz="2300"/>
            </a:pPr>
            <a:r>
              <a:t>1 high-res Hero Image that best represents your destination or attraction </a:t>
            </a:r>
          </a:p>
          <a:p>
            <a:pPr>
              <a:spcBef>
                <a:spcPts val="1200"/>
              </a:spcBef>
              <a:defRPr sz="2300"/>
            </a:pPr>
            <a:r>
              <a:rPr i="1">
                <a:solidFill>
                  <a:srgbClr val="535353"/>
                </a:solidFill>
              </a:rPr>
              <a:t>Description Text:</a:t>
            </a:r>
            <a:r>
              <a:t> 350 characters max including spaces. Use this short blurb to tell us what your attraction/destination is all about! Your copy may be edited down if over the limit. </a:t>
            </a:r>
          </a:p>
          <a:p>
            <a:pPr>
              <a:spcBef>
                <a:spcPts val="1200"/>
              </a:spcBef>
              <a:defRPr sz="2300"/>
            </a:pPr>
            <a:endParaRPr/>
          </a:p>
          <a:p>
            <a:pPr>
              <a:spcBef>
                <a:spcPts val="1200"/>
              </a:spcBef>
              <a:defRPr sz="2300"/>
            </a:pPr>
            <a:r>
              <a:rPr b="1">
                <a:solidFill>
                  <a:srgbClr val="04196A"/>
                </a:solidFill>
              </a:rPr>
              <a:t>LAUNCH LEAD TIME: </a:t>
            </a:r>
            <a:r>
              <a:t>All creative will be due no later than mid-January. Expedia will create ads and the landing page with the image and copy provided. </a:t>
            </a:r>
          </a:p>
          <a:p>
            <a:pPr>
              <a:spcBef>
                <a:spcPts val="1200"/>
              </a:spcBef>
              <a:defRPr sz="2300" i="1">
                <a:solidFill>
                  <a:srgbClr val="535353"/>
                </a:solidFill>
              </a:defRPr>
            </a:pPr>
            <a:br/>
            <a:r>
              <a:rPr b="1" i="0">
                <a:solidFill>
                  <a:srgbClr val="04196A"/>
                </a:solidFill>
              </a:rPr>
              <a:t>AVAILABILITY:</a:t>
            </a:r>
            <a:r>
              <a:rPr b="1">
                <a:solidFill>
                  <a:srgbClr val="04196A"/>
                </a:solidFill>
              </a:rPr>
              <a:t> </a:t>
            </a:r>
            <a:r>
              <a:rPr i="0">
                <a:solidFill>
                  <a:srgbClr val="000000"/>
                </a:solidFill>
              </a:rPr>
              <a:t>70 Spots Available</a:t>
            </a:r>
          </a:p>
          <a:p>
            <a:pPr>
              <a:spcBef>
                <a:spcPts val="1200"/>
              </a:spcBef>
              <a:defRPr sz="2500" b="1">
                <a:solidFill>
                  <a:srgbClr val="04196A"/>
                </a:solidFill>
              </a:defRPr>
            </a:pPr>
            <a:endParaRPr i="1"/>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1085"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Email: Featured within Travel Texas’s monthly newsletter</a:t>
            </a:r>
          </a:p>
        </p:txBody>
      </p:sp>
      <p:grpSp>
        <p:nvGrpSpPr>
          <p:cNvPr id="1088" name="Group"/>
          <p:cNvGrpSpPr/>
          <p:nvPr/>
        </p:nvGrpSpPr>
        <p:grpSpPr>
          <a:xfrm>
            <a:off x="10274991" y="1553054"/>
            <a:ext cx="2389376" cy="5340297"/>
            <a:chOff x="0" y="0"/>
            <a:chExt cx="2389374" cy="5340295"/>
          </a:xfrm>
        </p:grpSpPr>
        <p:pic>
          <p:nvPicPr>
            <p:cNvPr id="1086" name="Screen Shot 2023-07-18 at 9.47.33 AM.png" descr="Screen Shot 2023-07-18 at 9.47.33 AM.png"/>
            <p:cNvPicPr>
              <a:picLocks noChangeAspect="1"/>
            </p:cNvPicPr>
            <p:nvPr/>
          </p:nvPicPr>
          <p:blipFill>
            <a:blip r:embed="rId2"/>
            <a:srcRect l="5008" r="5008"/>
            <a:stretch>
              <a:fillRect/>
            </a:stretch>
          </p:blipFill>
          <p:spPr>
            <a:xfrm>
              <a:off x="0" y="0"/>
              <a:ext cx="2389375" cy="5340296"/>
            </a:xfrm>
            <a:prstGeom prst="rect">
              <a:avLst/>
            </a:prstGeom>
            <a:ln w="12700" cap="flat">
              <a:noFill/>
              <a:miter lim="400000"/>
            </a:ln>
            <a:effectLst/>
          </p:spPr>
        </p:pic>
        <p:sp>
          <p:nvSpPr>
            <p:cNvPr id="1087" name="Rectangle"/>
            <p:cNvSpPr/>
            <p:nvPr/>
          </p:nvSpPr>
          <p:spPr>
            <a:xfrm>
              <a:off x="11206" y="3169096"/>
              <a:ext cx="1182728" cy="2124049"/>
            </a:xfrm>
            <a:prstGeom prst="rect">
              <a:avLst/>
            </a:prstGeom>
            <a:noFill/>
            <a:ln w="38100" cap="flat">
              <a:solidFill>
                <a:schemeClr val="accent1">
                  <a:satOff val="-3547"/>
                  <a:lumOff val="-10352"/>
                </a:schemeClr>
              </a:solidFill>
              <a:prstDash val="sysDot"/>
              <a:miter lim="400000"/>
            </a:ln>
            <a:effectLst/>
          </p:spPr>
          <p:txBody>
            <a:bodyPr wrap="square" lIns="71437" tIns="71437" rIns="71437" bIns="71437" numCol="1" anchor="ctr">
              <a:noAutofit/>
            </a:bodyPr>
            <a:lstStyle/>
            <a:p>
              <a:pPr algn="ctr" defTabSz="821531">
                <a:defRPr sz="3000">
                  <a:solidFill>
                    <a:srgbClr val="FFFFFF"/>
                  </a:solidFill>
                  <a:latin typeface="Helvetica Neue Medium"/>
                  <a:ea typeface="Helvetica Neue Medium"/>
                  <a:cs typeface="Helvetica Neue Medium"/>
                  <a:sym typeface="Helvetica Neue Medium"/>
                </a:defRPr>
              </a:pPr>
              <a:endParaRPr/>
            </a:p>
          </p:txBody>
        </p:sp>
      </p:grpSp>
      <p:sp>
        <p:nvSpPr>
          <p:cNvPr id="1089"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090" name="DETAILS: Featured placement in monthly newsletter that goes out to over 850K opt-in subscribers…"/>
          <p:cNvSpPr txBox="1"/>
          <p:nvPr/>
        </p:nvSpPr>
        <p:spPr>
          <a:xfrm>
            <a:off x="683683" y="1875266"/>
            <a:ext cx="8785255" cy="4479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500"/>
            </a:pPr>
            <a:r>
              <a:rPr b="1">
                <a:solidFill>
                  <a:srgbClr val="04196A"/>
                </a:solidFill>
              </a:rPr>
              <a:t>DETAILS: </a:t>
            </a:r>
            <a:r>
              <a:t>Featured placement in monthly newsletter that goes out to over 850K opt-in subscribers</a:t>
            </a:r>
          </a:p>
          <a:p>
            <a:pPr>
              <a:spcBef>
                <a:spcPts val="1200"/>
              </a:spcBef>
              <a:defRPr sz="2500"/>
            </a:pPr>
            <a:endParaRPr/>
          </a:p>
          <a:p>
            <a:pPr>
              <a:spcBef>
                <a:spcPts val="1200"/>
              </a:spcBef>
              <a:defRPr sz="2500"/>
            </a:pPr>
            <a:r>
              <a:rPr b="1">
                <a:solidFill>
                  <a:srgbClr val="04196A"/>
                </a:solidFill>
              </a:rPr>
              <a:t>COST: </a:t>
            </a:r>
            <a:r>
              <a:t>$500 per email</a:t>
            </a:r>
          </a:p>
          <a:p>
            <a:pPr>
              <a:spcBef>
                <a:spcPts val="1200"/>
              </a:spcBef>
              <a:defRPr sz="2500" i="1">
                <a:solidFill>
                  <a:srgbClr val="535353"/>
                </a:solidFill>
              </a:defRPr>
            </a:pPr>
            <a:br/>
            <a:r>
              <a:rPr b="1" i="0">
                <a:solidFill>
                  <a:srgbClr val="04196A"/>
                </a:solidFill>
              </a:rPr>
              <a:t>AVAILABILITY:</a:t>
            </a:r>
            <a:r>
              <a:rPr b="1">
                <a:solidFill>
                  <a:srgbClr val="04196A"/>
                </a:solidFill>
              </a:rPr>
              <a:t> </a:t>
            </a:r>
            <a:r>
              <a:rPr i="0">
                <a:solidFill>
                  <a:srgbClr val="000000"/>
                </a:solidFill>
              </a:rPr>
              <a:t>16 Spots total</a:t>
            </a:r>
          </a:p>
          <a:p>
            <a:pPr>
              <a:spcBef>
                <a:spcPts val="1200"/>
              </a:spcBef>
              <a:defRPr sz="2500" i="1">
                <a:solidFill>
                  <a:srgbClr val="535353"/>
                </a:solidFill>
              </a:defRPr>
            </a:pPr>
            <a:r>
              <a:t>Limited to 1 placement per partner </a:t>
            </a:r>
          </a:p>
          <a:p>
            <a:pPr>
              <a:spcBef>
                <a:spcPts val="1200"/>
              </a:spcBef>
              <a:defRPr sz="2500" b="1">
                <a:solidFill>
                  <a:srgbClr val="04196A"/>
                </a:solidFill>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1093" name="Content Placeholder 2"/>
          <p:cNvSpPr txBox="1">
            <a:spLocks noGrp="1"/>
          </p:cNvSpPr>
          <p:nvPr>
            <p:ph type="body" idx="21"/>
          </p:nvPr>
        </p:nvSpPr>
        <p:spPr>
          <a:prstGeom prst="rect">
            <a:avLst/>
          </a:prstGeom>
        </p:spPr>
        <p:txBody>
          <a:bodyPr/>
          <a:lstStyle/>
          <a:p>
            <a:r>
              <a:t>Email: 16 total spots available</a:t>
            </a:r>
          </a:p>
        </p:txBody>
      </p:sp>
      <p:graphicFrame>
        <p:nvGraphicFramePr>
          <p:cNvPr id="1094" name="Table 1"/>
          <p:cNvGraphicFramePr/>
          <p:nvPr/>
        </p:nvGraphicFramePr>
        <p:xfrm>
          <a:off x="4956174" y="1697938"/>
          <a:ext cx="9233230" cy="4238110"/>
        </p:xfrm>
        <a:graphic>
          <a:graphicData uri="http://schemas.openxmlformats.org/drawingml/2006/table">
            <a:tbl>
              <a:tblPr firstRow="1" firstCol="1">
                <a:tableStyleId>{33BA23B1-9221-436E-865A-0063620EA4FD}</a:tableStyleId>
              </a:tblPr>
              <a:tblGrid>
                <a:gridCol w="1721462">
                  <a:extLst>
                    <a:ext uri="{9D8B030D-6E8A-4147-A177-3AD203B41FA5}">
                      <a16:colId xmlns:a16="http://schemas.microsoft.com/office/drawing/2014/main" val="20000"/>
                    </a:ext>
                  </a:extLst>
                </a:gridCol>
                <a:gridCol w="3755884">
                  <a:extLst>
                    <a:ext uri="{9D8B030D-6E8A-4147-A177-3AD203B41FA5}">
                      <a16:colId xmlns:a16="http://schemas.microsoft.com/office/drawing/2014/main" val="20001"/>
                    </a:ext>
                  </a:extLst>
                </a:gridCol>
                <a:gridCol w="3755884">
                  <a:extLst>
                    <a:ext uri="{9D8B030D-6E8A-4147-A177-3AD203B41FA5}">
                      <a16:colId xmlns:a16="http://schemas.microsoft.com/office/drawing/2014/main" val="20002"/>
                    </a:ext>
                  </a:extLst>
                </a:gridCol>
              </a:tblGrid>
              <a:tr h="416485">
                <a:tc>
                  <a:txBody>
                    <a:bodyPr/>
                    <a:lstStyle/>
                    <a:p>
                      <a:pPr defTabSz="914400">
                        <a:defRPr sz="1800" b="0">
                          <a:solidFill>
                            <a:srgbClr val="000000"/>
                          </a:solidFill>
                        </a:defRPr>
                      </a:pPr>
                      <a:r>
                        <a:rPr sz="1500">
                          <a:solidFill>
                            <a:srgbClr val="FFFFFF"/>
                          </a:solidFill>
                          <a:latin typeface="United Sans Reg Bold"/>
                          <a:ea typeface="United Sans Reg Bold"/>
                          <a:cs typeface="United Sans Reg Bold"/>
                          <a:sym typeface="United Sans Reg Bold"/>
                        </a:rPr>
                        <a:t>Month</a:t>
                      </a:r>
                    </a:p>
                  </a:txBody>
                  <a:tcPr marL="50800" marR="50800" marT="50800" marB="508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3D6091"/>
                    </a:solidFill>
                  </a:tcPr>
                </a:tc>
                <a:tc>
                  <a:txBody>
                    <a:bodyPr/>
                    <a:lstStyle/>
                    <a:p>
                      <a:pPr defTabSz="914400">
                        <a:defRPr sz="1800" b="0">
                          <a:solidFill>
                            <a:srgbClr val="000000"/>
                          </a:solidFill>
                        </a:defRPr>
                      </a:pPr>
                      <a:r>
                        <a:rPr sz="1500">
                          <a:solidFill>
                            <a:srgbClr val="FFFFFF"/>
                          </a:solidFill>
                          <a:latin typeface="United Sans Reg Bold"/>
                          <a:ea typeface="United Sans Reg Bold"/>
                          <a:cs typeface="United Sans Reg Bold"/>
                          <a:sym typeface="United Sans Reg Bold"/>
                        </a:rPr>
                        <a:t>Co-Op Theme #1</a:t>
                      </a:r>
                    </a:p>
                  </a:txBody>
                  <a:tcPr marL="50800" marR="50800" marT="50800" marB="508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3D6091"/>
                    </a:solidFill>
                  </a:tcPr>
                </a:tc>
                <a:tc>
                  <a:txBody>
                    <a:bodyPr/>
                    <a:lstStyle/>
                    <a:p>
                      <a:pPr defTabSz="914400">
                        <a:defRPr sz="1800" b="0">
                          <a:solidFill>
                            <a:srgbClr val="000000"/>
                          </a:solidFill>
                        </a:defRPr>
                      </a:pPr>
                      <a:r>
                        <a:rPr sz="1500">
                          <a:solidFill>
                            <a:srgbClr val="FFFFFF"/>
                          </a:solidFill>
                          <a:latin typeface="United Sans Reg Bold"/>
                          <a:ea typeface="United Sans Reg Bold"/>
                          <a:cs typeface="United Sans Reg Bold"/>
                          <a:sym typeface="United Sans Reg Bold"/>
                        </a:rPr>
                        <a:t>Co-Op Theme #2</a:t>
                      </a:r>
                    </a:p>
                  </a:txBody>
                  <a:tcPr marL="50800" marR="50800" marT="50800" marB="508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3D6091"/>
                    </a:solidFill>
                  </a:tcPr>
                </a:tc>
                <a:extLst>
                  <a:ext uri="{0D108BD9-81ED-4DB2-BD59-A6C34878D82A}">
                    <a16:rowId xmlns:a16="http://schemas.microsoft.com/office/drawing/2014/main" val="10000"/>
                  </a:ext>
                </a:extLst>
              </a:tr>
              <a:tr h="416485">
                <a:tc>
                  <a:txBody>
                    <a:bodyPr/>
                    <a:lstStyle/>
                    <a:p>
                      <a:pPr algn="l" defTabSz="457200">
                        <a:lnSpc>
                          <a:spcPts val="3500"/>
                        </a:lnSpc>
                        <a:defRPr sz="1800" b="0">
                          <a:solidFill>
                            <a:srgbClr val="000000"/>
                          </a:solidFill>
                        </a:defRPr>
                      </a:pPr>
                      <a:r>
                        <a:rPr sz="1400">
                          <a:latin typeface="Arial"/>
                          <a:ea typeface="Arial"/>
                          <a:cs typeface="Arial"/>
                        </a:rPr>
                        <a:t>February 2023</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gridSpan="2">
                  <a:txBody>
                    <a:bodyPr/>
                    <a:lstStyle/>
                    <a:p>
                      <a:pPr defTabSz="457200">
                        <a:lnSpc>
                          <a:spcPts val="3500"/>
                        </a:lnSpc>
                        <a:defRPr sz="1800"/>
                      </a:pPr>
                      <a:r>
                        <a:rPr sz="1400">
                          <a:latin typeface="Arial"/>
                          <a:ea typeface="Arial"/>
                          <a:cs typeface="Arial"/>
                        </a:rPr>
                        <a:t>Texas' Perfect February Getaways</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hMerge="1">
                  <a:txBody>
                    <a:bodyPr/>
                    <a:lstStyle/>
                    <a:p>
                      <a:endParaRPr lang="en-US"/>
                    </a:p>
                  </a:txBody>
                  <a:tcPr/>
                </a:tc>
                <a:extLst>
                  <a:ext uri="{0D108BD9-81ED-4DB2-BD59-A6C34878D82A}">
                    <a16:rowId xmlns:a16="http://schemas.microsoft.com/office/drawing/2014/main" val="10001"/>
                  </a:ext>
                </a:extLst>
              </a:tr>
              <a:tr h="416485">
                <a:tc>
                  <a:txBody>
                    <a:bodyPr/>
                    <a:lstStyle/>
                    <a:p>
                      <a:pPr algn="l" defTabSz="457200">
                        <a:lnSpc>
                          <a:spcPts val="3500"/>
                        </a:lnSpc>
                        <a:defRPr sz="1800" b="0">
                          <a:solidFill>
                            <a:srgbClr val="000000"/>
                          </a:solidFill>
                        </a:defRPr>
                      </a:pPr>
                      <a:r>
                        <a:rPr sz="1400">
                          <a:latin typeface="Arial"/>
                          <a:ea typeface="Arial"/>
                          <a:cs typeface="Arial"/>
                        </a:rPr>
                        <a:t>March 2023</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gridSpan="2">
                  <a:txBody>
                    <a:bodyPr/>
                    <a:lstStyle/>
                    <a:p>
                      <a:pPr defTabSz="457200">
                        <a:lnSpc>
                          <a:spcPts val="3500"/>
                        </a:lnSpc>
                        <a:defRPr sz="1800"/>
                      </a:pPr>
                      <a:r>
                        <a:rPr sz="1400">
                          <a:latin typeface="Arial"/>
                          <a:ea typeface="Arial"/>
                          <a:cs typeface="Arial"/>
                        </a:rPr>
                        <a:t>Saddle Up for a Texan Rodeo Adventure!</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hMerge="1">
                  <a:txBody>
                    <a:bodyPr/>
                    <a:lstStyle/>
                    <a:p>
                      <a:endParaRPr lang="en-US"/>
                    </a:p>
                  </a:txBody>
                  <a:tcPr/>
                </a:tc>
                <a:extLst>
                  <a:ext uri="{0D108BD9-81ED-4DB2-BD59-A6C34878D82A}">
                    <a16:rowId xmlns:a16="http://schemas.microsoft.com/office/drawing/2014/main" val="10002"/>
                  </a:ext>
                </a:extLst>
              </a:tr>
              <a:tr h="416485">
                <a:tc>
                  <a:txBody>
                    <a:bodyPr/>
                    <a:lstStyle/>
                    <a:p>
                      <a:pPr algn="l" defTabSz="457200">
                        <a:lnSpc>
                          <a:spcPts val="3500"/>
                        </a:lnSpc>
                        <a:defRPr sz="1800" b="0">
                          <a:solidFill>
                            <a:srgbClr val="000000"/>
                          </a:solidFill>
                        </a:defRPr>
                      </a:pPr>
                      <a:r>
                        <a:rPr sz="1400">
                          <a:latin typeface="Arial"/>
                          <a:ea typeface="Arial"/>
                          <a:cs typeface="Arial"/>
                        </a:rPr>
                        <a:t>April 2023</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gridSpan="2">
                  <a:txBody>
                    <a:bodyPr/>
                    <a:lstStyle/>
                    <a:p>
                      <a:pPr defTabSz="457200">
                        <a:lnSpc>
                          <a:spcPts val="3500"/>
                        </a:lnSpc>
                        <a:defRPr sz="1800"/>
                      </a:pPr>
                      <a:r>
                        <a:rPr sz="1400">
                          <a:latin typeface="Arial"/>
                          <a:ea typeface="Arial"/>
                          <a:cs typeface="Arial"/>
                        </a:rPr>
                        <a:t>Spring Time Adventure: Exploring Texas State Parks</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hMerge="1">
                  <a:txBody>
                    <a:bodyPr/>
                    <a:lstStyle/>
                    <a:p>
                      <a:endParaRPr lang="en-US"/>
                    </a:p>
                  </a:txBody>
                  <a:tcPr/>
                </a:tc>
                <a:extLst>
                  <a:ext uri="{0D108BD9-81ED-4DB2-BD59-A6C34878D82A}">
                    <a16:rowId xmlns:a16="http://schemas.microsoft.com/office/drawing/2014/main" val="10003"/>
                  </a:ext>
                </a:extLst>
              </a:tr>
              <a:tr h="416485">
                <a:tc>
                  <a:txBody>
                    <a:bodyPr/>
                    <a:lstStyle/>
                    <a:p>
                      <a:pPr algn="l" defTabSz="457200">
                        <a:lnSpc>
                          <a:spcPts val="3500"/>
                        </a:lnSpc>
                        <a:defRPr sz="1800" b="0">
                          <a:solidFill>
                            <a:srgbClr val="000000"/>
                          </a:solidFill>
                        </a:defRPr>
                      </a:pPr>
                      <a:r>
                        <a:rPr sz="1400">
                          <a:latin typeface="Arial"/>
                          <a:ea typeface="Arial"/>
                          <a:cs typeface="Arial"/>
                        </a:rPr>
                        <a:t>May 2023</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gridSpan="2">
                  <a:txBody>
                    <a:bodyPr/>
                    <a:lstStyle/>
                    <a:p>
                      <a:pPr defTabSz="457200">
                        <a:lnSpc>
                          <a:spcPts val="3500"/>
                        </a:lnSpc>
                        <a:defRPr sz="1800"/>
                      </a:pPr>
                      <a:r>
                        <a:rPr sz="1400">
                          <a:latin typeface="Arial"/>
                          <a:ea typeface="Arial"/>
                          <a:cs typeface="Arial"/>
                        </a:rPr>
                        <a:t>Not available (100% Travel Texas messaging)</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D6D5D5"/>
                    </a:solidFill>
                  </a:tcPr>
                </a:tc>
                <a:tc hMerge="1">
                  <a:txBody>
                    <a:bodyPr/>
                    <a:lstStyle/>
                    <a:p>
                      <a:endParaRPr lang="en-US"/>
                    </a:p>
                  </a:txBody>
                  <a:tcPr/>
                </a:tc>
                <a:extLst>
                  <a:ext uri="{0D108BD9-81ED-4DB2-BD59-A6C34878D82A}">
                    <a16:rowId xmlns:a16="http://schemas.microsoft.com/office/drawing/2014/main" val="10004"/>
                  </a:ext>
                </a:extLst>
              </a:tr>
              <a:tr h="416485">
                <a:tc>
                  <a:txBody>
                    <a:bodyPr/>
                    <a:lstStyle/>
                    <a:p>
                      <a:pPr algn="l" defTabSz="457200">
                        <a:lnSpc>
                          <a:spcPts val="3500"/>
                        </a:lnSpc>
                        <a:defRPr sz="1800" b="0">
                          <a:solidFill>
                            <a:srgbClr val="000000"/>
                          </a:solidFill>
                        </a:defRPr>
                      </a:pPr>
                      <a:r>
                        <a:rPr sz="1400">
                          <a:latin typeface="Arial"/>
                          <a:ea typeface="Arial"/>
                          <a:cs typeface="Arial"/>
                        </a:rPr>
                        <a:t>June 2023</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gridSpan="2">
                  <a:txBody>
                    <a:bodyPr/>
                    <a:lstStyle/>
                    <a:p>
                      <a:pPr defTabSz="457200">
                        <a:lnSpc>
                          <a:spcPts val="3500"/>
                        </a:lnSpc>
                        <a:defRPr sz="1800"/>
                      </a:pPr>
                      <a:r>
                        <a:rPr sz="1400">
                          <a:latin typeface="Arial"/>
                          <a:ea typeface="Arial"/>
                          <a:cs typeface="Arial"/>
                        </a:rPr>
                        <a:t>Family Adventures in the Lone Star State</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hMerge="1">
                  <a:txBody>
                    <a:bodyPr/>
                    <a:lstStyle/>
                    <a:p>
                      <a:endParaRPr lang="en-US"/>
                    </a:p>
                  </a:txBody>
                  <a:tcPr/>
                </a:tc>
                <a:extLst>
                  <a:ext uri="{0D108BD9-81ED-4DB2-BD59-A6C34878D82A}">
                    <a16:rowId xmlns:a16="http://schemas.microsoft.com/office/drawing/2014/main" val="10005"/>
                  </a:ext>
                </a:extLst>
              </a:tr>
              <a:tr h="416485">
                <a:tc>
                  <a:txBody>
                    <a:bodyPr/>
                    <a:lstStyle/>
                    <a:p>
                      <a:pPr algn="l" defTabSz="457200">
                        <a:lnSpc>
                          <a:spcPts val="3500"/>
                        </a:lnSpc>
                        <a:defRPr sz="1800" b="0">
                          <a:solidFill>
                            <a:srgbClr val="000000"/>
                          </a:solidFill>
                        </a:defRPr>
                      </a:pPr>
                      <a:r>
                        <a:rPr sz="1400">
                          <a:latin typeface="Arial"/>
                          <a:ea typeface="Arial"/>
                          <a:cs typeface="Arial"/>
                        </a:rPr>
                        <a:t>July 2023</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gridSpan="2">
                  <a:txBody>
                    <a:bodyPr/>
                    <a:lstStyle/>
                    <a:p>
                      <a:pPr defTabSz="457200">
                        <a:lnSpc>
                          <a:spcPts val="3500"/>
                        </a:lnSpc>
                        <a:defRPr sz="1800"/>
                      </a:pPr>
                      <a:r>
                        <a:rPr sz="1400">
                          <a:latin typeface="Arial"/>
                          <a:ea typeface="Arial"/>
                          <a:cs typeface="Arial"/>
                        </a:rPr>
                        <a:t>Stars, Stripes &amp; Sandy Shores: Celebrate on Texas Beaches</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hMerge="1">
                  <a:txBody>
                    <a:bodyPr/>
                    <a:lstStyle/>
                    <a:p>
                      <a:endParaRPr lang="en-US"/>
                    </a:p>
                  </a:txBody>
                  <a:tcPr/>
                </a:tc>
                <a:extLst>
                  <a:ext uri="{0D108BD9-81ED-4DB2-BD59-A6C34878D82A}">
                    <a16:rowId xmlns:a16="http://schemas.microsoft.com/office/drawing/2014/main" val="10006"/>
                  </a:ext>
                </a:extLst>
              </a:tr>
              <a:tr h="416485">
                <a:tc>
                  <a:txBody>
                    <a:bodyPr/>
                    <a:lstStyle/>
                    <a:p>
                      <a:pPr algn="l" defTabSz="457200">
                        <a:lnSpc>
                          <a:spcPts val="3500"/>
                        </a:lnSpc>
                        <a:defRPr sz="1800" b="0">
                          <a:solidFill>
                            <a:srgbClr val="000000"/>
                          </a:solidFill>
                        </a:defRPr>
                      </a:pPr>
                      <a:r>
                        <a:rPr sz="1400">
                          <a:latin typeface="Arial"/>
                          <a:ea typeface="Arial"/>
                          <a:cs typeface="Arial"/>
                        </a:rPr>
                        <a:t>August 2023</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gridSpan="2">
                  <a:txBody>
                    <a:bodyPr/>
                    <a:lstStyle/>
                    <a:p>
                      <a:pPr defTabSz="457200">
                        <a:lnSpc>
                          <a:spcPts val="3500"/>
                        </a:lnSpc>
                        <a:defRPr sz="1800"/>
                      </a:pPr>
                      <a:r>
                        <a:rPr sz="1400">
                          <a:latin typeface="Arial"/>
                          <a:ea typeface="Arial"/>
                          <a:cs typeface="Arial"/>
                        </a:rPr>
                        <a:t>Unique Places to Stay Across the State</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hMerge="1">
                  <a:txBody>
                    <a:bodyPr/>
                    <a:lstStyle/>
                    <a:p>
                      <a:endParaRPr lang="en-US"/>
                    </a:p>
                  </a:txBody>
                  <a:tcPr/>
                </a:tc>
                <a:extLst>
                  <a:ext uri="{0D108BD9-81ED-4DB2-BD59-A6C34878D82A}">
                    <a16:rowId xmlns:a16="http://schemas.microsoft.com/office/drawing/2014/main" val="10007"/>
                  </a:ext>
                </a:extLst>
              </a:tr>
              <a:tr h="416485">
                <a:tc>
                  <a:txBody>
                    <a:bodyPr/>
                    <a:lstStyle/>
                    <a:p>
                      <a:pPr algn="l" defTabSz="457200">
                        <a:lnSpc>
                          <a:spcPts val="3500"/>
                        </a:lnSpc>
                        <a:defRPr sz="1800" b="0">
                          <a:solidFill>
                            <a:srgbClr val="000000"/>
                          </a:solidFill>
                        </a:defRPr>
                      </a:pPr>
                      <a:r>
                        <a:rPr sz="1400">
                          <a:latin typeface="Arial"/>
                          <a:ea typeface="Arial"/>
                          <a:cs typeface="Arial"/>
                        </a:rPr>
                        <a:t>September 2023</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gridSpan="2">
                  <a:txBody>
                    <a:bodyPr/>
                    <a:lstStyle/>
                    <a:p>
                      <a:pPr defTabSz="457200">
                        <a:lnSpc>
                          <a:spcPts val="3500"/>
                        </a:lnSpc>
                        <a:defRPr sz="1800"/>
                      </a:pPr>
                      <a:r>
                        <a:rPr sz="1400">
                          <a:latin typeface="Arial"/>
                          <a:ea typeface="Arial"/>
                          <a:cs typeface="Arial"/>
                        </a:rPr>
                        <a:t>Sports Galore in Texas!</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hMerge="1">
                  <a:txBody>
                    <a:bodyPr/>
                    <a:lstStyle/>
                    <a:p>
                      <a:endParaRPr lang="en-US"/>
                    </a:p>
                  </a:txBody>
                  <a:tcPr/>
                </a:tc>
                <a:extLst>
                  <a:ext uri="{0D108BD9-81ED-4DB2-BD59-A6C34878D82A}">
                    <a16:rowId xmlns:a16="http://schemas.microsoft.com/office/drawing/2014/main" val="10008"/>
                  </a:ext>
                </a:extLst>
              </a:tr>
              <a:tr h="416485">
                <a:tc>
                  <a:txBody>
                    <a:bodyPr/>
                    <a:lstStyle/>
                    <a:p>
                      <a:pPr algn="l" defTabSz="457200">
                        <a:lnSpc>
                          <a:spcPts val="3500"/>
                        </a:lnSpc>
                        <a:defRPr sz="1800" b="0">
                          <a:solidFill>
                            <a:srgbClr val="000000"/>
                          </a:solidFill>
                        </a:defRPr>
                      </a:pPr>
                      <a:r>
                        <a:rPr sz="1400">
                          <a:latin typeface="Arial"/>
                          <a:ea typeface="Arial"/>
                          <a:cs typeface="Arial"/>
                        </a:rPr>
                        <a:t>October 2023</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gridSpan="2">
                  <a:txBody>
                    <a:bodyPr/>
                    <a:lstStyle/>
                    <a:p>
                      <a:pPr defTabSz="457200">
                        <a:lnSpc>
                          <a:spcPts val="3500"/>
                        </a:lnSpc>
                        <a:defRPr sz="1800"/>
                      </a:pPr>
                      <a:r>
                        <a:rPr sz="1400">
                          <a:latin typeface="Arial"/>
                          <a:ea typeface="Arial"/>
                          <a:cs typeface="Arial"/>
                        </a:rPr>
                        <a:t> Haunted Texas and Ghostly Adventures</a:t>
                      </a:r>
                    </a:p>
                  </a:txBody>
                  <a:tcPr marL="38100" marR="38100" marT="25400" marB="25400" anchor="ctr" horzOverflow="overflow">
                    <a:lnL w="12700">
                      <a:solidFill>
                        <a:srgbClr val="919191"/>
                      </a:solidFill>
                      <a:miter lim="400000"/>
                    </a:lnL>
                    <a:lnR w="12700">
                      <a:solidFill>
                        <a:srgbClr val="919191"/>
                      </a:solidFill>
                      <a:miter lim="400000"/>
                    </a:lnR>
                    <a:lnT w="12700">
                      <a:solidFill>
                        <a:srgbClr val="919191"/>
                      </a:solidFill>
                      <a:miter lim="400000"/>
                    </a:lnT>
                    <a:lnB w="12700">
                      <a:solidFill>
                        <a:srgbClr val="919191"/>
                      </a:solidFill>
                      <a:miter lim="400000"/>
                    </a:lnB>
                    <a:solidFill>
                      <a:srgbClr val="FFFFFF"/>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095" name="Sign ups are time-stamped and will be first come, first serve…"/>
          <p:cNvSpPr txBox="1"/>
          <p:nvPr/>
        </p:nvSpPr>
        <p:spPr>
          <a:xfrm>
            <a:off x="619269" y="1682232"/>
            <a:ext cx="4100065" cy="3386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t>Sign ups are time-stamped and will be first come, first serve</a:t>
            </a:r>
          </a:p>
          <a:p>
            <a:pPr>
              <a:spcBef>
                <a:spcPts val="1200"/>
              </a:spcBef>
              <a:defRPr sz="2500"/>
            </a:pPr>
            <a:endParaRPr/>
          </a:p>
          <a:p>
            <a:pPr>
              <a:spcBef>
                <a:spcPts val="1200"/>
              </a:spcBef>
              <a:defRPr sz="2500"/>
            </a:pPr>
            <a:r>
              <a:t>Placements are limited</a:t>
            </a:r>
          </a:p>
          <a:p>
            <a:pPr>
              <a:spcBef>
                <a:spcPts val="1200"/>
              </a:spcBef>
              <a:defRPr sz="2500"/>
            </a:pPr>
            <a:endParaRPr/>
          </a:p>
          <a:p>
            <a:pPr>
              <a:spcBef>
                <a:spcPts val="1200"/>
              </a:spcBef>
              <a:defRPr sz="2500"/>
            </a:pPr>
            <a:r>
              <a:t>Partners to select 1 month and 1 backup month at sign up</a:t>
            </a:r>
          </a:p>
        </p:txBody>
      </p:sp>
      <p:sp>
        <p:nvSpPr>
          <p:cNvPr id="1096" name="MAIN MENU">
            <a:hlinkClick r:id="rId2"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1099" name="Content Placeholder 2"/>
          <p:cNvSpPr txBox="1"/>
          <p:nvPr/>
        </p:nvSpPr>
        <p:spPr>
          <a:xfrm>
            <a:off x="663416" y="574805"/>
            <a:ext cx="13303568" cy="1142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defTabSz="309625">
              <a:tabLst>
                <a:tab pos="11518900" algn="r"/>
              </a:tabLst>
              <a:defRPr sz="3709">
                <a:solidFill>
                  <a:srgbClr val="06196A"/>
                </a:solidFill>
                <a:latin typeface="+mn-lt"/>
                <a:ea typeface="+mn-ea"/>
                <a:cs typeface="+mn-cs"/>
                <a:sym typeface="United Sans Reg Heavy"/>
              </a:defRPr>
            </a:lvl1pPr>
          </a:lstStyle>
          <a:p>
            <a:r>
              <a:rPr dirty="0"/>
              <a:t>Email: Featured within Travel Texas’s monthly newsletter</a:t>
            </a:r>
            <a:endParaRPr lang="en-US" dirty="0"/>
          </a:p>
          <a:p>
            <a:pPr algn="ctr"/>
            <a:r>
              <a:rPr lang="en-US" sz="3200" dirty="0"/>
              <a:t>Available FY25</a:t>
            </a:r>
            <a:endParaRPr sz="3200" dirty="0"/>
          </a:p>
        </p:txBody>
      </p:sp>
      <p:grpSp>
        <p:nvGrpSpPr>
          <p:cNvPr id="1102" name="Group"/>
          <p:cNvGrpSpPr/>
          <p:nvPr/>
        </p:nvGrpSpPr>
        <p:grpSpPr>
          <a:xfrm>
            <a:off x="10274991" y="1553054"/>
            <a:ext cx="2389376" cy="5340297"/>
            <a:chOff x="0" y="0"/>
            <a:chExt cx="2389374" cy="5340295"/>
          </a:xfrm>
        </p:grpSpPr>
        <p:pic>
          <p:nvPicPr>
            <p:cNvPr id="1100" name="Screen Shot 2023-07-18 at 9.47.33 AM.png" descr="Screen Shot 2023-07-18 at 9.47.33 AM.png"/>
            <p:cNvPicPr>
              <a:picLocks noChangeAspect="1"/>
            </p:cNvPicPr>
            <p:nvPr/>
          </p:nvPicPr>
          <p:blipFill>
            <a:blip r:embed="rId2"/>
            <a:srcRect l="5008" r="5008"/>
            <a:stretch>
              <a:fillRect/>
            </a:stretch>
          </p:blipFill>
          <p:spPr>
            <a:xfrm>
              <a:off x="0" y="0"/>
              <a:ext cx="2389375" cy="5340296"/>
            </a:xfrm>
            <a:prstGeom prst="rect">
              <a:avLst/>
            </a:prstGeom>
            <a:ln w="12700" cap="flat">
              <a:noFill/>
              <a:miter lim="400000"/>
            </a:ln>
            <a:effectLst/>
          </p:spPr>
        </p:pic>
        <p:sp>
          <p:nvSpPr>
            <p:cNvPr id="1101" name="Rectangle"/>
            <p:cNvSpPr/>
            <p:nvPr/>
          </p:nvSpPr>
          <p:spPr>
            <a:xfrm>
              <a:off x="11206" y="3169096"/>
              <a:ext cx="1182728" cy="2124049"/>
            </a:xfrm>
            <a:prstGeom prst="rect">
              <a:avLst/>
            </a:prstGeom>
            <a:noFill/>
            <a:ln w="38100" cap="flat">
              <a:solidFill>
                <a:schemeClr val="accent1">
                  <a:satOff val="-3547"/>
                  <a:lumOff val="-10352"/>
                </a:schemeClr>
              </a:solidFill>
              <a:prstDash val="sysDot"/>
              <a:miter lim="400000"/>
            </a:ln>
            <a:effectLst/>
          </p:spPr>
          <p:txBody>
            <a:bodyPr wrap="square" lIns="71437" tIns="71437" rIns="71437" bIns="71437" numCol="1" anchor="ctr">
              <a:noAutofit/>
            </a:bodyPr>
            <a:lstStyle/>
            <a:p>
              <a:pPr algn="ctr" defTabSz="821531">
                <a:defRPr sz="3000">
                  <a:solidFill>
                    <a:srgbClr val="FFFFFF"/>
                  </a:solidFill>
                  <a:latin typeface="Helvetica Neue Medium"/>
                  <a:ea typeface="Helvetica Neue Medium"/>
                  <a:cs typeface="Helvetica Neue Medium"/>
                  <a:sym typeface="Helvetica Neue Medium"/>
                </a:defRPr>
              </a:pPr>
              <a:endParaRPr/>
            </a:p>
          </p:txBody>
        </p:sp>
      </p:grpSp>
      <p:sp>
        <p:nvSpPr>
          <p:cNvPr id="1103"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104" name="CREATIVE REQUIREMENTS:…"/>
          <p:cNvSpPr txBox="1"/>
          <p:nvPr/>
        </p:nvSpPr>
        <p:spPr>
          <a:xfrm>
            <a:off x="683683" y="1875266"/>
            <a:ext cx="8785255" cy="6269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CREATIVE REQUIREMENTS: </a:t>
            </a:r>
          </a:p>
          <a:p>
            <a:pPr>
              <a:spcBef>
                <a:spcPts val="1200"/>
              </a:spcBef>
              <a:defRPr sz="2500"/>
            </a:pPr>
            <a:r>
              <a:t>Image Headline </a:t>
            </a:r>
          </a:p>
          <a:p>
            <a:pPr>
              <a:spcBef>
                <a:spcPts val="1200"/>
              </a:spcBef>
              <a:defRPr sz="2500"/>
            </a:pPr>
            <a:r>
              <a:t>Body Copy </a:t>
            </a:r>
          </a:p>
          <a:p>
            <a:pPr>
              <a:spcBef>
                <a:spcPts val="1200"/>
              </a:spcBef>
              <a:defRPr sz="2500"/>
            </a:pPr>
            <a:r>
              <a:t>CTA </a:t>
            </a:r>
          </a:p>
          <a:p>
            <a:pPr>
              <a:spcBef>
                <a:spcPts val="1200"/>
              </a:spcBef>
              <a:defRPr sz="2500"/>
            </a:pPr>
            <a:r>
              <a:t>Click through URL </a:t>
            </a:r>
          </a:p>
          <a:p>
            <a:pPr>
              <a:spcBef>
                <a:spcPts val="1200"/>
              </a:spcBef>
              <a:defRPr sz="2500"/>
            </a:pPr>
            <a:r>
              <a:t>Signed image release </a:t>
            </a:r>
          </a:p>
          <a:p>
            <a:pPr>
              <a:spcBef>
                <a:spcPts val="1200"/>
              </a:spcBef>
              <a:defRPr sz="2500"/>
            </a:pPr>
            <a:endParaRPr/>
          </a:p>
          <a:p>
            <a:pPr>
              <a:spcBef>
                <a:spcPts val="1200"/>
              </a:spcBef>
              <a:defRPr sz="2500"/>
            </a:pPr>
            <a:r>
              <a:rPr b="1">
                <a:solidFill>
                  <a:srgbClr val="04196A"/>
                </a:solidFill>
              </a:rPr>
              <a:t>LAUNCH LEAD TIME: </a:t>
            </a:r>
            <a:r>
              <a:t>Creative materials due 4 weeks prior to email send date </a:t>
            </a:r>
            <a:endParaRPr i="1"/>
          </a:p>
          <a:p>
            <a:pPr>
              <a:spcBef>
                <a:spcPts val="1200"/>
              </a:spcBef>
              <a:defRPr sz="2500" i="1">
                <a:solidFill>
                  <a:srgbClr val="535353"/>
                </a:solidFill>
              </a:defRPr>
            </a:pPr>
            <a:endParaRPr i="1"/>
          </a:p>
          <a:p>
            <a:pPr>
              <a:spcBef>
                <a:spcPts val="1200"/>
              </a:spcBef>
              <a:defRPr sz="2500" b="1">
                <a:solidFill>
                  <a:srgbClr val="04196A"/>
                </a:solidFill>
              </a:defRPr>
            </a:pPr>
            <a:endParaRPr i="1"/>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 name="Screen Shot 2024-02-02 at 2.09.38 PM.png" descr="Screen Shot 2024-02-02 at 2.09.38 PM.png"/>
          <p:cNvPicPr>
            <a:picLocks noChangeAspect="1"/>
          </p:cNvPicPr>
          <p:nvPr/>
        </p:nvPicPr>
        <p:blipFill>
          <a:blip r:embed="rId2"/>
          <a:srcRect t="50188" b="4753"/>
          <a:stretch>
            <a:fillRect/>
          </a:stretch>
        </p:blipFill>
        <p:spPr>
          <a:xfrm>
            <a:off x="3915748" y="3948329"/>
            <a:ext cx="3631907" cy="998817"/>
          </a:xfrm>
          <a:prstGeom prst="rect">
            <a:avLst/>
          </a:prstGeom>
          <a:ln w="12700">
            <a:miter lim="400000"/>
          </a:ln>
        </p:spPr>
      </p:pic>
      <p:sp>
        <p:nvSpPr>
          <p:cNvPr id="11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108" name="Content Placeholder 2"/>
          <p:cNvSpPr txBox="1"/>
          <p:nvPr/>
        </p:nvSpPr>
        <p:spPr>
          <a:xfrm>
            <a:off x="663416" y="574805"/>
            <a:ext cx="13303568" cy="1130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rPr dirty="0"/>
              <a:t>Trip Builder Co-Op Inclusion</a:t>
            </a:r>
            <a:endParaRPr lang="en-US" dirty="0"/>
          </a:p>
        </p:txBody>
      </p:sp>
      <p:sp>
        <p:nvSpPr>
          <p:cNvPr id="1109"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110" name="CREATIVE REQUIREMENTS:…"/>
          <p:cNvSpPr txBox="1"/>
          <p:nvPr/>
        </p:nvSpPr>
        <p:spPr>
          <a:xfrm>
            <a:off x="696383" y="1311754"/>
            <a:ext cx="6976114" cy="6803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300"/>
            </a:pPr>
            <a:r>
              <a:rPr b="1" dirty="0">
                <a:solidFill>
                  <a:srgbClr val="04196A"/>
                </a:solidFill>
              </a:rPr>
              <a:t>CREATIVE REQUIREMENTS: </a:t>
            </a:r>
          </a:p>
          <a:p>
            <a:pPr>
              <a:spcBef>
                <a:spcPts val="1200"/>
              </a:spcBef>
              <a:defRPr sz="2200"/>
            </a:pPr>
            <a:r>
              <a:rPr dirty="0"/>
              <a:t>1 high-res Hero Image that best represents your destination or attraction </a:t>
            </a:r>
          </a:p>
          <a:p>
            <a:pPr>
              <a:spcBef>
                <a:spcPts val="1200"/>
              </a:spcBef>
              <a:defRPr sz="2200"/>
            </a:pPr>
            <a:r>
              <a:rPr dirty="0"/>
              <a:t>Preferred Click-through URL </a:t>
            </a:r>
            <a:r>
              <a:rPr i="1" dirty="0"/>
              <a:t>(UTM tracking link recommended)</a:t>
            </a:r>
          </a:p>
          <a:p>
            <a:pPr>
              <a:spcBef>
                <a:spcPts val="1200"/>
              </a:spcBef>
              <a:defRPr sz="2200"/>
            </a:pPr>
            <a:r>
              <a:rPr dirty="0"/>
              <a:t>Category Selection (choose 1):</a:t>
            </a:r>
          </a:p>
          <a:p>
            <a:pPr>
              <a:spcBef>
                <a:spcPts val="1200"/>
              </a:spcBef>
              <a:defRPr sz="2300"/>
            </a:pPr>
            <a:endParaRPr dirty="0"/>
          </a:p>
          <a:p>
            <a:pPr>
              <a:spcBef>
                <a:spcPts val="1200"/>
              </a:spcBef>
              <a:defRPr sz="2300"/>
            </a:pPr>
            <a:endParaRPr dirty="0"/>
          </a:p>
          <a:p>
            <a:pPr>
              <a:spcBef>
                <a:spcPts val="1200"/>
              </a:spcBef>
              <a:defRPr sz="2200"/>
            </a:pPr>
            <a:r>
              <a:rPr b="1" dirty="0">
                <a:solidFill>
                  <a:srgbClr val="04196A"/>
                </a:solidFill>
              </a:rPr>
              <a:t>LAUNCH LEAD TIME: </a:t>
            </a:r>
            <a:r>
              <a:rPr dirty="0"/>
              <a:t>All images &amp; category selections will be due no later than March 5th. Proof Advertising will create the copy and card mock-up with the image provided. </a:t>
            </a:r>
          </a:p>
          <a:p>
            <a:pPr>
              <a:spcBef>
                <a:spcPts val="1200"/>
              </a:spcBef>
              <a:defRPr sz="2200" i="1">
                <a:solidFill>
                  <a:srgbClr val="535353"/>
                </a:solidFill>
              </a:defRPr>
            </a:pPr>
            <a:br>
              <a:rPr dirty="0"/>
            </a:br>
            <a:r>
              <a:rPr b="1" i="0" dirty="0">
                <a:solidFill>
                  <a:srgbClr val="04196A"/>
                </a:solidFill>
              </a:rPr>
              <a:t>AVAILABILITY:</a:t>
            </a:r>
            <a:r>
              <a:rPr b="1" dirty="0">
                <a:solidFill>
                  <a:srgbClr val="04196A"/>
                </a:solidFill>
              </a:rPr>
              <a:t> </a:t>
            </a:r>
            <a:r>
              <a:rPr i="0" dirty="0">
                <a:solidFill>
                  <a:srgbClr val="000000"/>
                </a:solidFill>
              </a:rPr>
              <a:t>30 Spots Available</a:t>
            </a:r>
          </a:p>
          <a:p>
            <a:pPr>
              <a:spcBef>
                <a:spcPts val="1200"/>
              </a:spcBef>
              <a:defRPr sz="2500" b="1">
                <a:solidFill>
                  <a:srgbClr val="04196A"/>
                </a:solidFill>
              </a:defRPr>
            </a:pPr>
            <a:endParaRPr i="1" dirty="0"/>
          </a:p>
        </p:txBody>
      </p:sp>
      <p:pic>
        <p:nvPicPr>
          <p:cNvPr id="1111" name="Family Beach Fun (Description).png" descr="Family Beach Fun (Description).png"/>
          <p:cNvPicPr>
            <a:picLocks noChangeAspect="1"/>
          </p:cNvPicPr>
          <p:nvPr/>
        </p:nvPicPr>
        <p:blipFill>
          <a:blip r:embed="rId4"/>
          <a:stretch>
            <a:fillRect/>
          </a:stretch>
        </p:blipFill>
        <p:spPr>
          <a:xfrm>
            <a:off x="11124398" y="2048702"/>
            <a:ext cx="3234047" cy="4554247"/>
          </a:xfrm>
          <a:prstGeom prst="rect">
            <a:avLst/>
          </a:prstGeom>
          <a:ln w="12700">
            <a:miter lim="400000"/>
          </a:ln>
        </p:spPr>
      </p:pic>
      <p:pic>
        <p:nvPicPr>
          <p:cNvPr id="1112" name="Family Beach Fun (Image).png" descr="Family Beach Fun (Image).png"/>
          <p:cNvPicPr>
            <a:picLocks noChangeAspect="1"/>
          </p:cNvPicPr>
          <p:nvPr/>
        </p:nvPicPr>
        <p:blipFill>
          <a:blip r:embed="rId5"/>
          <a:stretch>
            <a:fillRect/>
          </a:stretch>
        </p:blipFill>
        <p:spPr>
          <a:xfrm>
            <a:off x="7933751" y="2048703"/>
            <a:ext cx="3190647" cy="4554247"/>
          </a:xfrm>
          <a:prstGeom prst="rect">
            <a:avLst/>
          </a:prstGeom>
          <a:ln w="12700">
            <a:miter lim="400000"/>
          </a:ln>
        </p:spPr>
      </p:pic>
      <p:pic>
        <p:nvPicPr>
          <p:cNvPr id="1113" name="Screen Shot 2024-02-02 at 2.09.38 PM.png" descr="Screen Shot 2024-02-02 at 2.09.38 PM.png"/>
          <p:cNvPicPr>
            <a:picLocks noChangeAspect="1"/>
          </p:cNvPicPr>
          <p:nvPr/>
        </p:nvPicPr>
        <p:blipFill>
          <a:blip r:embed="rId2"/>
          <a:srcRect t="4943" b="49646"/>
          <a:stretch>
            <a:fillRect/>
          </a:stretch>
        </p:blipFill>
        <p:spPr>
          <a:xfrm>
            <a:off x="452548" y="3922929"/>
            <a:ext cx="3603937" cy="998851"/>
          </a:xfrm>
          <a:prstGeom prst="rect">
            <a:avLst/>
          </a:prstGeom>
          <a:ln w="12700">
            <a:miter lim="400000"/>
          </a:ln>
        </p:spPr>
      </p:pic>
      <p:sp>
        <p:nvSpPr>
          <p:cNvPr id="1114" name="*only available to DMO’s"/>
          <p:cNvSpPr txBox="1"/>
          <p:nvPr/>
        </p:nvSpPr>
        <p:spPr>
          <a:xfrm>
            <a:off x="10882432" y="7518386"/>
            <a:ext cx="2264729" cy="3005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tabLst>
                <a:tab pos="21729700" algn="r"/>
              </a:tabLst>
              <a:defRPr sz="1600" b="1" i="1">
                <a:solidFill>
                  <a:srgbClr val="FFFFFF"/>
                </a:solidFill>
              </a:defRPr>
            </a:lvl1pPr>
          </a:lstStyle>
          <a:p>
            <a:r>
              <a:t> *only available to DMO’s</a:t>
            </a:r>
          </a:p>
        </p:txBody>
      </p:sp>
      <p:sp>
        <p:nvSpPr>
          <p:cNvPr id="2" name="TextBox 1">
            <a:extLst>
              <a:ext uri="{FF2B5EF4-FFF2-40B4-BE49-F238E27FC236}">
                <a16:creationId xmlns:a16="http://schemas.microsoft.com/office/drawing/2014/main" id="{F806A5BC-8892-CC58-7BEB-3D2745345887}"/>
              </a:ext>
            </a:extLst>
          </p:cNvPr>
          <p:cNvSpPr txBox="1"/>
          <p:nvPr/>
        </p:nvSpPr>
        <p:spPr>
          <a:xfrm>
            <a:off x="8402595" y="1140018"/>
            <a:ext cx="518347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1097236"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j-lt"/>
                <a:ea typeface="+mj-ea"/>
                <a:cs typeface="+mj-cs"/>
                <a:sym typeface="Calibri"/>
              </a:rPr>
              <a:t>Available FY25</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graphicFrame>
        <p:nvGraphicFramePr>
          <p:cNvPr id="1117" name="Table 1"/>
          <p:cNvGraphicFramePr/>
          <p:nvPr/>
        </p:nvGraphicFramePr>
        <p:xfrm>
          <a:off x="317580" y="854385"/>
          <a:ext cx="13995236" cy="5904205"/>
        </p:xfrm>
        <a:graphic>
          <a:graphicData uri="http://schemas.openxmlformats.org/drawingml/2006/table">
            <a:tbl>
              <a:tblPr firstRow="1" firstCol="1" bandRow="1">
                <a:tableStyleId>{C7B018BB-80A7-4F77-B60F-C8B233D01FF8}</a:tableStyleId>
              </a:tblPr>
              <a:tblGrid>
                <a:gridCol w="1632302">
                  <a:extLst>
                    <a:ext uri="{9D8B030D-6E8A-4147-A177-3AD203B41FA5}">
                      <a16:colId xmlns:a16="http://schemas.microsoft.com/office/drawing/2014/main" val="20000"/>
                    </a:ext>
                  </a:extLst>
                </a:gridCol>
                <a:gridCol w="5347234">
                  <a:extLst>
                    <a:ext uri="{9D8B030D-6E8A-4147-A177-3AD203B41FA5}">
                      <a16:colId xmlns:a16="http://schemas.microsoft.com/office/drawing/2014/main" val="20001"/>
                    </a:ext>
                  </a:extLst>
                </a:gridCol>
                <a:gridCol w="1080137">
                  <a:extLst>
                    <a:ext uri="{9D8B030D-6E8A-4147-A177-3AD203B41FA5}">
                      <a16:colId xmlns:a16="http://schemas.microsoft.com/office/drawing/2014/main" val="20002"/>
                    </a:ext>
                  </a:extLst>
                </a:gridCol>
                <a:gridCol w="3388614">
                  <a:extLst>
                    <a:ext uri="{9D8B030D-6E8A-4147-A177-3AD203B41FA5}">
                      <a16:colId xmlns:a16="http://schemas.microsoft.com/office/drawing/2014/main" val="20003"/>
                    </a:ext>
                  </a:extLst>
                </a:gridCol>
                <a:gridCol w="2546949">
                  <a:extLst>
                    <a:ext uri="{9D8B030D-6E8A-4147-A177-3AD203B41FA5}">
                      <a16:colId xmlns:a16="http://schemas.microsoft.com/office/drawing/2014/main" val="20004"/>
                    </a:ext>
                  </a:extLst>
                </a:gridCol>
              </a:tblGrid>
              <a:tr h="559147">
                <a:tc>
                  <a:txBody>
                    <a:bodyPr/>
                    <a:lstStyle/>
                    <a:p>
                      <a:pPr algn="l" defTabSz="1097236">
                        <a:defRPr sz="1800" b="0">
                          <a:solidFill>
                            <a:srgbClr val="000000"/>
                          </a:solidFill>
                        </a:defRPr>
                      </a:pPr>
                      <a:r>
                        <a:rPr b="1">
                          <a:solidFill>
                            <a:srgbClr val="FFFFFF"/>
                          </a:solidFill>
                          <a:sym typeface="Calibri"/>
                        </a:rPr>
                        <a:t>Category</a:t>
                      </a:r>
                    </a:p>
                  </a:txBody>
                  <a:tcPr marL="0" marR="0" marT="0" marB="0" anchor="ctr" horzOverflow="overflow"/>
                </a:tc>
                <a:tc>
                  <a:txBody>
                    <a:bodyPr/>
                    <a:lstStyle/>
                    <a:p>
                      <a:pPr algn="l" defTabSz="1097236">
                        <a:defRPr sz="1800" b="0">
                          <a:solidFill>
                            <a:srgbClr val="000000"/>
                          </a:solidFill>
                        </a:defRPr>
                      </a:pPr>
                      <a:r>
                        <a:rPr b="1">
                          <a:solidFill>
                            <a:srgbClr val="FFFFFF"/>
                          </a:solidFill>
                          <a:sym typeface="Calibri"/>
                        </a:rPr>
                        <a:t>Co-Op Offering</a:t>
                      </a:r>
                    </a:p>
                  </a:txBody>
                  <a:tcPr marL="0" marR="0" marT="0" marB="0" anchor="ctr" horzOverflow="overflow"/>
                </a:tc>
                <a:tc>
                  <a:txBody>
                    <a:bodyPr/>
                    <a:lstStyle/>
                    <a:p>
                      <a:pPr algn="l" defTabSz="1097236">
                        <a:defRPr sz="1800" b="0">
                          <a:solidFill>
                            <a:srgbClr val="000000"/>
                          </a:solidFill>
                        </a:defRPr>
                      </a:pPr>
                      <a:r>
                        <a:rPr b="1">
                          <a:solidFill>
                            <a:srgbClr val="FFFFFF"/>
                          </a:solidFill>
                          <a:sym typeface="Calibri"/>
                        </a:rPr>
                        <a:t>Spots Available</a:t>
                      </a:r>
                    </a:p>
                  </a:txBody>
                  <a:tcPr marL="0" marR="0" marT="0" marB="0" anchor="ctr" horzOverflow="overflow"/>
                </a:tc>
                <a:tc>
                  <a:txBody>
                    <a:bodyPr/>
                    <a:lstStyle/>
                    <a:p>
                      <a:pPr algn="l" defTabSz="1097236">
                        <a:defRPr sz="1800" b="0">
                          <a:solidFill>
                            <a:srgbClr val="000000"/>
                          </a:solidFill>
                        </a:defRPr>
                      </a:pPr>
                      <a:r>
                        <a:rPr b="1">
                          <a:solidFill>
                            <a:srgbClr val="FFFFFF"/>
                          </a:solidFill>
                          <a:sym typeface="Calibri"/>
                        </a:rPr>
                        <a:t>FY24 Pricing</a:t>
                      </a:r>
                    </a:p>
                  </a:txBody>
                  <a:tcPr marL="0" marR="0" marT="0" marB="0" anchor="ctr" horzOverflow="overflow"/>
                </a:tc>
                <a:tc>
                  <a:txBody>
                    <a:bodyPr/>
                    <a:lstStyle/>
                    <a:p>
                      <a:pPr algn="l" defTabSz="1097236">
                        <a:defRPr sz="1800" b="0">
                          <a:solidFill>
                            <a:srgbClr val="000000"/>
                          </a:solidFill>
                        </a:defRPr>
                      </a:pPr>
                      <a:r>
                        <a:rPr b="1">
                          <a:solidFill>
                            <a:srgbClr val="FFFFFF"/>
                          </a:solidFill>
                          <a:sym typeface="Calibri"/>
                        </a:rPr>
                        <a:t>Timing Available</a:t>
                      </a:r>
                    </a:p>
                  </a:txBody>
                  <a:tcPr marL="0" marR="0" marT="0" marB="0" anchor="ctr" horzOverflow="overflow"/>
                </a:tc>
                <a:extLst>
                  <a:ext uri="{0D108BD9-81ED-4DB2-BD59-A6C34878D82A}">
                    <a16:rowId xmlns:a16="http://schemas.microsoft.com/office/drawing/2014/main" val="10000"/>
                  </a:ext>
                </a:extLst>
              </a:tr>
              <a:tr h="273057">
                <a:tc>
                  <a:txBody>
                    <a:bodyPr/>
                    <a:lstStyle/>
                    <a:p>
                      <a:pPr algn="l" defTabSz="1097236">
                        <a:defRPr sz="1800" b="0">
                          <a:solidFill>
                            <a:srgbClr val="000000"/>
                          </a:solidFill>
                        </a:defRPr>
                      </a:pPr>
                      <a:r>
                        <a:rPr b="1">
                          <a:solidFill>
                            <a:srgbClr val="FFFFFF"/>
                          </a:solidFill>
                          <a:sym typeface="Calibri"/>
                        </a:rPr>
                        <a:t>Research</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2" action="ppaction://hlinksldjump"/>
                        </a:rPr>
                        <a:t>Arrivalist Visitation Dashboard</a:t>
                      </a:r>
                    </a:p>
                  </a:txBody>
                  <a:tcPr marL="0" marR="0" marT="0" marB="0" anchor="ctr" horzOverflow="overflow"/>
                </a:tc>
                <a:tc rowSpan="12">
                  <a:txBody>
                    <a:bodyPr/>
                    <a:lstStyle/>
                    <a:p>
                      <a:pPr defTabSz="1097236">
                        <a:defRPr sz="1800"/>
                      </a:pPr>
                      <a:r>
                        <a:rPr>
                          <a:sym typeface="Calibri"/>
                        </a:rPr>
                        <a:t>Unlimited</a:t>
                      </a:r>
                    </a:p>
                  </a:txBody>
                  <a:tcPr marL="0" marR="0" marT="0" marB="0" anchor="ctr" horzOverflow="overflow"/>
                </a:tc>
                <a:tc>
                  <a:txBody>
                    <a:bodyPr/>
                    <a:lstStyle/>
                    <a:p>
                      <a:pPr defTabSz="1097236">
                        <a:defRPr sz="1800"/>
                      </a:pPr>
                      <a:r>
                        <a:rPr>
                          <a:sym typeface="Calibri"/>
                        </a:rPr>
                        <a:t>$5,000 (for 12 months of access)</a:t>
                      </a:r>
                    </a:p>
                  </a:txBody>
                  <a:tcPr marL="0" marR="0" marT="0" marB="0" anchor="ctr" horzOverflow="overflow"/>
                </a:tc>
                <a:tc>
                  <a:txBody>
                    <a:bodyPr/>
                    <a:lstStyle/>
                    <a:p>
                      <a:pPr defTabSz="1097236">
                        <a:defRPr sz="1800"/>
                      </a:pPr>
                      <a:r>
                        <a:rPr>
                          <a:sym typeface="Calibri"/>
                        </a:rPr>
                        <a:t>Annual</a:t>
                      </a:r>
                    </a:p>
                  </a:txBody>
                  <a:tcPr marL="0" marR="0" marT="0" marB="0" anchor="ctr" horzOverflow="overflow"/>
                </a:tc>
                <a:extLst>
                  <a:ext uri="{0D108BD9-81ED-4DB2-BD59-A6C34878D82A}">
                    <a16:rowId xmlns:a16="http://schemas.microsoft.com/office/drawing/2014/main" val="10001"/>
                  </a:ext>
                </a:extLst>
              </a:tr>
              <a:tr h="955938">
                <a:tc rowSpan="3">
                  <a:txBody>
                    <a:bodyPr/>
                    <a:lstStyle/>
                    <a:p>
                      <a:pPr algn="l" defTabSz="1097236">
                        <a:defRPr sz="1800" b="0">
                          <a:solidFill>
                            <a:srgbClr val="000000"/>
                          </a:solidFill>
                        </a:defRPr>
                      </a:pPr>
                      <a:r>
                        <a:rPr b="1">
                          <a:solidFill>
                            <a:srgbClr val="FFFFFF"/>
                          </a:solidFill>
                          <a:sym typeface="Calibri"/>
                        </a:rPr>
                        <a:t>Social</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3" action="ppaction://hlinksldjump"/>
                        </a:rPr>
                        <a:t>Pinterest</a:t>
                      </a:r>
                      <a:r>
                        <a:t> Featured Board</a:t>
                      </a:r>
                    </a:p>
                    <a:p>
                      <a:pPr defTabSz="1097236">
                        <a:defRPr sz="1800">
                          <a:sym typeface="Calibri"/>
                        </a:defRPr>
                      </a:pPr>
                      <a:r>
                        <a:t>Or</a:t>
                      </a:r>
                    </a:p>
                    <a:p>
                      <a:pPr defTabSz="1097236">
                        <a:defRPr sz="1800">
                          <a:sym typeface="Calibri"/>
                        </a:defRPr>
                      </a:pPr>
                      <a:r>
                        <a:t>Add 10 pins to existing Featured Board from a prior year</a:t>
                      </a:r>
                    </a:p>
                  </a:txBody>
                  <a:tcPr marL="0" marR="0" marT="0" marB="0" anchor="ctr" horzOverflow="overflow"/>
                </a:tc>
                <a:tc vMerge="1">
                  <a:txBody>
                    <a:bodyPr/>
                    <a:lstStyle/>
                    <a:p>
                      <a:endParaRPr lang="en-US"/>
                    </a:p>
                  </a:txBody>
                  <a:tcPr/>
                </a:tc>
                <a:tc>
                  <a:txBody>
                    <a:bodyPr/>
                    <a:lstStyle/>
                    <a:p>
                      <a:pPr defTabSz="1097236">
                        <a:defRPr sz="1800"/>
                      </a:pPr>
                      <a:r>
                        <a:rPr>
                          <a:sym typeface="Calibri"/>
                        </a:rPr>
                        <a:t>$1,000 per board
Updating: $100 per batch of 10 pins</a:t>
                      </a:r>
                    </a:p>
                  </a:txBody>
                  <a:tcPr marL="0" marR="0" marT="0" marB="0" anchor="ctr" horzOverflow="overflow"/>
                </a:tc>
                <a:tc rowSpan="11">
                  <a:txBody>
                    <a:bodyPr/>
                    <a:lstStyle/>
                    <a:p>
                      <a:pPr defTabSz="1097236">
                        <a:defRPr sz="1800"/>
                      </a:pPr>
                      <a:r>
                        <a:rPr>
                          <a:sym typeface="Calibri"/>
                        </a:rPr>
                        <a:t>Dec 2023 - Aug 2024</a:t>
                      </a:r>
                    </a:p>
                  </a:txBody>
                  <a:tcPr marL="0" marR="0" marT="0" marB="0" anchor="ctr" horzOverflow="overflow"/>
                </a:tc>
                <a:extLst>
                  <a:ext uri="{0D108BD9-81ED-4DB2-BD59-A6C34878D82A}">
                    <a16:rowId xmlns:a16="http://schemas.microsoft.com/office/drawing/2014/main" val="10002"/>
                  </a:ext>
                </a:extLst>
              </a:tr>
              <a:tr h="27305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4" action="ppaction://hlinksldjump"/>
                        </a:rPr>
                        <a:t>Programmatic Social Stories</a:t>
                      </a:r>
                    </a:p>
                  </a:txBody>
                  <a:tcPr marL="0" marR="0" marT="0" marB="0" anchor="ctr" horzOverflow="overflow"/>
                </a:tc>
                <a:tc vMerge="1">
                  <a:txBody>
                    <a:bodyPr/>
                    <a:lstStyle/>
                    <a:p>
                      <a:endParaRPr lang="en-US"/>
                    </a:p>
                  </a:txBody>
                  <a:tcPr/>
                </a:tc>
                <a:tc>
                  <a:txBody>
                    <a:bodyPr/>
                    <a:lstStyle/>
                    <a:p>
                      <a:pPr defTabSz="1097236">
                        <a:defRPr sz="1800"/>
                      </a:pPr>
                      <a:r>
                        <a:rPr>
                          <a:sym typeface="Calibri"/>
                        </a:rPr>
                        <a:t>Minimum $500 per month*</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03"/>
                  </a:ext>
                </a:extLst>
              </a:tr>
              <a:tr h="27305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5" action="ppaction://hlinksldjump"/>
                        </a:rPr>
                        <a:t>AARP Facebook Ads</a:t>
                      </a:r>
                    </a:p>
                  </a:txBody>
                  <a:tcPr marL="0" marR="0" marT="0" marB="0" anchor="ctr" horzOverflow="overflow"/>
                </a:tc>
                <a:tc vMerge="1">
                  <a:txBody>
                    <a:bodyPr/>
                    <a:lstStyle/>
                    <a:p>
                      <a:endParaRPr lang="en-US"/>
                    </a:p>
                  </a:txBody>
                  <a:tcPr/>
                </a:tc>
                <a:tc>
                  <a:txBody>
                    <a:bodyPr/>
                    <a:lstStyle/>
                    <a:p>
                      <a:pPr defTabSz="1097236">
                        <a:defRPr sz="1800"/>
                      </a:pPr>
                      <a:r>
                        <a:rPr>
                          <a:sym typeface="Calibri"/>
                        </a:rPr>
                        <a:t>Two monthly tiers: $5K or $15K</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04"/>
                  </a:ext>
                </a:extLst>
              </a:tr>
              <a:tr h="273057">
                <a:tc rowSpan="4">
                  <a:txBody>
                    <a:bodyPr/>
                    <a:lstStyle/>
                    <a:p>
                      <a:pPr algn="l" defTabSz="1097236">
                        <a:defRPr sz="1800" b="0">
                          <a:solidFill>
                            <a:srgbClr val="000000"/>
                          </a:solidFill>
                        </a:defRPr>
                      </a:pPr>
                      <a:r>
                        <a:rPr b="1">
                          <a:solidFill>
                            <a:srgbClr val="FFFFFF"/>
                          </a:solidFill>
                          <a:sym typeface="Calibri"/>
                        </a:rPr>
                        <a:t>Digital</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6" action="ppaction://hlinksldjump"/>
                        </a:rPr>
                        <a:t>Texas Data Warehouse</a:t>
                      </a:r>
                    </a:p>
                  </a:txBody>
                  <a:tcPr marL="0" marR="0" marT="0" marB="0" anchor="ctr" horzOverflow="overflow"/>
                </a:tc>
                <a:tc vMerge="1">
                  <a:txBody>
                    <a:bodyPr/>
                    <a:lstStyle/>
                    <a:p>
                      <a:endParaRPr lang="en-US"/>
                    </a:p>
                  </a:txBody>
                  <a:tcPr/>
                </a:tc>
                <a:tc>
                  <a:txBody>
                    <a:bodyPr/>
                    <a:lstStyle/>
                    <a:p>
                      <a:pPr defTabSz="1097236">
                        <a:defRPr sz="1800"/>
                      </a:pPr>
                      <a:r>
                        <a:rPr>
                          <a:sym typeface="Calibri"/>
                        </a:rPr>
                        <a:t>Minimum $500 per month*</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05"/>
                  </a:ext>
                </a:extLst>
              </a:tr>
              <a:tr h="27305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7" action="ppaction://hlinksldjump"/>
                        </a:rPr>
                        <a:t>Mobile Speed Targeting</a:t>
                      </a:r>
                    </a:p>
                  </a:txBody>
                  <a:tcPr marL="0" marR="0" marT="0" marB="0" anchor="ctr" horzOverflow="overflow"/>
                </a:tc>
                <a:tc vMerge="1">
                  <a:txBody>
                    <a:bodyPr/>
                    <a:lstStyle/>
                    <a:p>
                      <a:endParaRPr lang="en-US"/>
                    </a:p>
                  </a:txBody>
                  <a:tcPr/>
                </a:tc>
                <a:tc>
                  <a:txBody>
                    <a:bodyPr/>
                    <a:lstStyle/>
                    <a:p>
                      <a:pPr defTabSz="1097236">
                        <a:defRPr sz="1800"/>
                      </a:pPr>
                      <a:r>
                        <a:rPr>
                          <a:sym typeface="Calibri"/>
                        </a:rPr>
                        <a:t>Minimum $500 per month*</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06"/>
                  </a:ext>
                </a:extLst>
              </a:tr>
              <a:tr h="27305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8" action="ppaction://hlinksldjump"/>
                        </a:rPr>
                        <a:t>Mobile Cost per Click (CPC) Ads</a:t>
                      </a:r>
                    </a:p>
                  </a:txBody>
                  <a:tcPr marL="0" marR="0" marT="0" marB="0" anchor="ctr" horzOverflow="overflow"/>
                </a:tc>
                <a:tc vMerge="1">
                  <a:txBody>
                    <a:bodyPr/>
                    <a:lstStyle/>
                    <a:p>
                      <a:endParaRPr lang="en-US"/>
                    </a:p>
                  </a:txBody>
                  <a:tcPr/>
                </a:tc>
                <a:tc>
                  <a:txBody>
                    <a:bodyPr/>
                    <a:lstStyle/>
                    <a:p>
                      <a:pPr defTabSz="1097236">
                        <a:defRPr sz="1800"/>
                      </a:pPr>
                      <a:r>
                        <a:rPr>
                          <a:sym typeface="Calibri"/>
                        </a:rPr>
                        <a:t>Minimum $500 per month*</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07"/>
                  </a:ext>
                </a:extLst>
              </a:tr>
              <a:tr h="27305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9" action="ppaction://hlinksldjump"/>
                        </a:rPr>
                        <a:t>AARP Digital Ads</a:t>
                      </a:r>
                    </a:p>
                  </a:txBody>
                  <a:tcPr marL="0" marR="0" marT="0" marB="0" anchor="ctr" horzOverflow="overflow"/>
                </a:tc>
                <a:tc vMerge="1">
                  <a:txBody>
                    <a:bodyPr/>
                    <a:lstStyle/>
                    <a:p>
                      <a:endParaRPr lang="en-US"/>
                    </a:p>
                  </a:txBody>
                  <a:tcPr/>
                </a:tc>
                <a:tc>
                  <a:txBody>
                    <a:bodyPr/>
                    <a:lstStyle/>
                    <a:p>
                      <a:pPr defTabSz="1097236">
                        <a:defRPr sz="1800"/>
                      </a:pPr>
                      <a:r>
                        <a:rPr>
                          <a:sym typeface="Calibri"/>
                        </a:rPr>
                        <a:t>Three tiers: $3.5K, $5K, $10K</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08"/>
                  </a:ext>
                </a:extLst>
              </a:tr>
              <a:tr h="273057">
                <a:tc>
                  <a:txBody>
                    <a:bodyPr/>
                    <a:lstStyle/>
                    <a:p>
                      <a:pPr algn="l" defTabSz="1097236">
                        <a:defRPr sz="1800" b="0">
                          <a:solidFill>
                            <a:srgbClr val="000000"/>
                          </a:solidFill>
                        </a:defRPr>
                      </a:pPr>
                      <a:r>
                        <a:rPr b="1">
                          <a:solidFill>
                            <a:srgbClr val="FFFFFF"/>
                          </a:solidFill>
                          <a:sym typeface="Calibri"/>
                        </a:rPr>
                        <a:t>Audio</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10" action="ppaction://hlinksldjump"/>
                        </a:rPr>
                        <a:t>Pandora</a:t>
                      </a:r>
                      <a:r>
                        <a:t> Streaming Audio Products</a:t>
                      </a:r>
                    </a:p>
                  </a:txBody>
                  <a:tcPr marL="0" marR="0" marT="0" marB="0" anchor="ctr" horzOverflow="overflow"/>
                </a:tc>
                <a:tc vMerge="1">
                  <a:txBody>
                    <a:bodyPr/>
                    <a:lstStyle/>
                    <a:p>
                      <a:endParaRPr lang="en-US"/>
                    </a:p>
                  </a:txBody>
                  <a:tcPr/>
                </a:tc>
                <a:tc>
                  <a:txBody>
                    <a:bodyPr/>
                    <a:lstStyle/>
                    <a:p>
                      <a:pPr defTabSz="1097236">
                        <a:defRPr sz="1800"/>
                      </a:pPr>
                      <a:r>
                        <a:rPr>
                          <a:sym typeface="Calibri"/>
                        </a:rPr>
                        <a:t>$1,000 per product</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09"/>
                  </a:ext>
                </a:extLst>
              </a:tr>
              <a:tr h="273057">
                <a:tc rowSpan="2">
                  <a:txBody>
                    <a:bodyPr/>
                    <a:lstStyle/>
                    <a:p>
                      <a:pPr algn="l" defTabSz="1097236">
                        <a:defRPr sz="1800" b="0">
                          <a:solidFill>
                            <a:srgbClr val="000000"/>
                          </a:solidFill>
                        </a:defRPr>
                      </a:pPr>
                      <a:r>
                        <a:rPr b="1">
                          <a:solidFill>
                            <a:srgbClr val="FFFFFF"/>
                          </a:solidFill>
                          <a:sym typeface="Calibri"/>
                        </a:rPr>
                        <a:t>Video</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11" action="ppaction://hlinksldjump"/>
                        </a:rPr>
                        <a:t>Online Video (OLV)</a:t>
                      </a:r>
                    </a:p>
                  </a:txBody>
                  <a:tcPr marL="0" marR="0" marT="0" marB="0" anchor="ctr" horzOverflow="overflow"/>
                </a:tc>
                <a:tc vMerge="1">
                  <a:txBody>
                    <a:bodyPr/>
                    <a:lstStyle/>
                    <a:p>
                      <a:endParaRPr lang="en-US"/>
                    </a:p>
                  </a:txBody>
                  <a:tcPr/>
                </a:tc>
                <a:tc>
                  <a:txBody>
                    <a:bodyPr/>
                    <a:lstStyle/>
                    <a:p>
                      <a:pPr defTabSz="1097236">
                        <a:defRPr sz="1800"/>
                      </a:pPr>
                      <a:r>
                        <a:rPr>
                          <a:sym typeface="Calibri"/>
                        </a:rPr>
                        <a:t>Minimum $2,000 per month* </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10"/>
                  </a:ext>
                </a:extLst>
              </a:tr>
              <a:tr h="54644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12" action="ppaction://hlinksldjump"/>
                        </a:rPr>
                        <a:t>Connected TV (CTV)</a:t>
                      </a:r>
                    </a:p>
                  </a:txBody>
                  <a:tcPr marL="0" marR="0" marT="0" marB="0" anchor="ctr" horzOverflow="overflow"/>
                </a:tc>
                <a:tc vMerge="1">
                  <a:txBody>
                    <a:bodyPr/>
                    <a:lstStyle/>
                    <a:p>
                      <a:endParaRPr lang="en-US"/>
                    </a:p>
                  </a:txBody>
                  <a:tcPr/>
                </a:tc>
                <a:tc>
                  <a:txBody>
                    <a:bodyPr/>
                    <a:lstStyle/>
                    <a:p>
                      <a:pPr defTabSz="1097236">
                        <a:defRPr sz="1800"/>
                      </a:pPr>
                      <a:r>
                        <a:rPr>
                          <a:sym typeface="Calibri"/>
                        </a:rPr>
                        <a:t>Three monthly tiers: $1K, $2.5K, $5K </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11"/>
                  </a:ext>
                </a:extLst>
              </a:tr>
              <a:tr h="273057">
                <a:tc rowSpan="2">
                  <a:txBody>
                    <a:bodyPr/>
                    <a:lstStyle/>
                    <a:p>
                      <a:pPr algn="l" defTabSz="1097236">
                        <a:defRPr sz="1800" b="0">
                          <a:solidFill>
                            <a:srgbClr val="000000"/>
                          </a:solidFill>
                        </a:defRPr>
                      </a:pPr>
                      <a:r>
                        <a:rPr b="1">
                          <a:solidFill>
                            <a:srgbClr val="FFFFFF"/>
                          </a:solidFill>
                          <a:sym typeface="Calibri"/>
                        </a:rPr>
                        <a:t>Content</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13" action="ppaction://hlinksldjump"/>
                        </a:rPr>
                        <a:t>CultureMap Custom Article</a:t>
                      </a:r>
                    </a:p>
                  </a:txBody>
                  <a:tcPr marL="0" marR="0" marT="0" marB="0" anchor="ctr" horzOverflow="overflow"/>
                </a:tc>
                <a:tc vMerge="1">
                  <a:txBody>
                    <a:bodyPr/>
                    <a:lstStyle/>
                    <a:p>
                      <a:endParaRPr lang="en-US"/>
                    </a:p>
                  </a:txBody>
                  <a:tcPr/>
                </a:tc>
                <a:tc>
                  <a:txBody>
                    <a:bodyPr/>
                    <a:lstStyle/>
                    <a:p>
                      <a:pPr defTabSz="1097236">
                        <a:defRPr sz="1800"/>
                      </a:pPr>
                      <a:r>
                        <a:rPr>
                          <a:sym typeface="Calibri"/>
                        </a:rPr>
                        <a:t>$7,250</a:t>
                      </a:r>
                    </a:p>
                  </a:txBody>
                  <a:tcPr marL="0" marR="0" marT="0" marB="0" anchor="ctr" horzOverflow="overflow"/>
                </a:tc>
                <a:tc vMerge="1">
                  <a:txBody>
                    <a:bodyPr/>
                    <a:lstStyle/>
                    <a:p>
                      <a:endParaRPr lang="en-US"/>
                    </a:p>
                  </a:txBody>
                  <a:tcPr/>
                </a:tc>
                <a:extLst>
                  <a:ext uri="{0D108BD9-81ED-4DB2-BD59-A6C34878D82A}">
                    <a16:rowId xmlns:a16="http://schemas.microsoft.com/office/drawing/2014/main" val="10012"/>
                  </a:ext>
                </a:extLst>
              </a:tr>
              <a:tr h="27305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14" action="ppaction://hlinksldjump"/>
                        </a:rPr>
                        <a:t>Expedia Custom Landing Page</a:t>
                      </a:r>
                    </a:p>
                  </a:txBody>
                  <a:tcPr marL="0" marR="0" marT="0" marB="0" anchor="ctr" horzOverflow="overflow"/>
                </a:tc>
                <a:tc>
                  <a:txBody>
                    <a:bodyPr/>
                    <a:lstStyle/>
                    <a:p>
                      <a:pPr defTabSz="1097236">
                        <a:defRPr sz="1800"/>
                      </a:pPr>
                      <a:r>
                        <a:rPr>
                          <a:sym typeface="Calibri"/>
                        </a:rPr>
                        <a:t>70</a:t>
                      </a:r>
                    </a:p>
                  </a:txBody>
                  <a:tcPr marL="0" marR="0" marT="0" marB="0" anchor="ctr" horzOverflow="overflow"/>
                </a:tc>
                <a:tc>
                  <a:txBody>
                    <a:bodyPr/>
                    <a:lstStyle/>
                    <a:p>
                      <a:pPr defTabSz="1097236">
                        <a:defRPr sz="1800"/>
                      </a:pPr>
                      <a:r>
                        <a:rPr>
                          <a:sym typeface="Calibri"/>
                        </a:rPr>
                        <a:t>Two monthly tiers: $3K or $8K</a:t>
                      </a:r>
                    </a:p>
                  </a:txBody>
                  <a:tcPr marL="0" marR="0" marT="0" marB="0" anchor="ctr" horzOverflow="overflow"/>
                </a:tc>
                <a:tc>
                  <a:txBody>
                    <a:bodyPr/>
                    <a:lstStyle/>
                    <a:p>
                      <a:pPr defTabSz="1097236">
                        <a:defRPr sz="1800"/>
                      </a:pPr>
                      <a:r>
                        <a:rPr>
                          <a:sym typeface="Calibri"/>
                        </a:rPr>
                        <a:t>March - July 2024</a:t>
                      </a:r>
                    </a:p>
                  </a:txBody>
                  <a:tcPr marL="0" marR="0" marT="0" marB="0" anchor="ctr" horzOverflow="overflow"/>
                </a:tc>
                <a:extLst>
                  <a:ext uri="{0D108BD9-81ED-4DB2-BD59-A6C34878D82A}">
                    <a16:rowId xmlns:a16="http://schemas.microsoft.com/office/drawing/2014/main" val="10013"/>
                  </a:ext>
                </a:extLst>
              </a:tr>
              <a:tr h="546447">
                <a:tc>
                  <a:txBody>
                    <a:bodyPr/>
                    <a:lstStyle/>
                    <a:p>
                      <a:pPr algn="l" defTabSz="1097236">
                        <a:defRPr sz="1800" b="0">
                          <a:solidFill>
                            <a:srgbClr val="000000"/>
                          </a:solidFill>
                        </a:defRPr>
                      </a:pPr>
                      <a:r>
                        <a:rPr b="1">
                          <a:solidFill>
                            <a:srgbClr val="FFFFFF"/>
                          </a:solidFill>
                          <a:sym typeface="Calibri"/>
                        </a:rPr>
                        <a:t>Email</a:t>
                      </a:r>
                    </a:p>
                  </a:txBody>
                  <a:tcPr marL="0" marR="0" marT="0" marB="0" anchor="ctr" horzOverflow="overflow"/>
                </a:tc>
                <a:tc>
                  <a:txBody>
                    <a:bodyPr/>
                    <a:lstStyle/>
                    <a:p>
                      <a:pPr defTabSz="1097236">
                        <a:defRPr sz="1800">
                          <a:sym typeface="Calibri"/>
                        </a:defRPr>
                      </a:pPr>
                      <a:r>
                        <a:t>Featured Placement in </a:t>
                      </a:r>
                      <a:r>
                        <a:rPr u="sng">
                          <a:solidFill>
                            <a:srgbClr val="0563C1"/>
                          </a:solidFill>
                          <a:uFill>
                            <a:solidFill>
                              <a:srgbClr val="0563C1"/>
                            </a:solidFill>
                          </a:uFill>
                          <a:hlinkClick r:id="rId15" action="ppaction://hlinksldjump"/>
                        </a:rPr>
                        <a:t>Travel Texas monthly newsletter</a:t>
                      </a:r>
                    </a:p>
                  </a:txBody>
                  <a:tcPr marL="0" marR="0" marT="0" marB="0" anchor="ctr" horzOverflow="overflow"/>
                </a:tc>
                <a:tc>
                  <a:txBody>
                    <a:bodyPr/>
                    <a:lstStyle/>
                    <a:p>
                      <a:pPr defTabSz="1097236">
                        <a:defRPr sz="1800"/>
                      </a:pPr>
                      <a:r>
                        <a:rPr>
                          <a:sym typeface="Calibri"/>
                        </a:rPr>
                        <a:t>16</a:t>
                      </a:r>
                    </a:p>
                  </a:txBody>
                  <a:tcPr marL="0" marR="0" marT="0" marB="0" anchor="ctr" horzOverflow="overflow"/>
                </a:tc>
                <a:tc>
                  <a:txBody>
                    <a:bodyPr/>
                    <a:lstStyle/>
                    <a:p>
                      <a:pPr defTabSz="1097236">
                        <a:defRPr sz="1800"/>
                      </a:pPr>
                      <a:r>
                        <a:rPr>
                          <a:sym typeface="Calibri"/>
                        </a:rPr>
                        <a:t>$500 per placement</a:t>
                      </a:r>
                    </a:p>
                  </a:txBody>
                  <a:tcPr marL="0" marR="0" marT="0" marB="0" anchor="ctr" horzOverflow="overflow"/>
                </a:tc>
                <a:tc>
                  <a:txBody>
                    <a:bodyPr/>
                    <a:lstStyle/>
                    <a:p>
                      <a:pPr defTabSz="1097236">
                        <a:defRPr sz="1800"/>
                      </a:pPr>
                      <a:r>
                        <a:rPr>
                          <a:sym typeface="Calibri"/>
                        </a:rPr>
                        <a:t>Feb - Sept 2024
except the month of May</a:t>
                      </a:r>
                    </a:p>
                  </a:txBody>
                  <a:tcPr marL="0" marR="0" marT="0" marB="0" anchor="ctr" horzOverflow="overflow"/>
                </a:tc>
                <a:extLst>
                  <a:ext uri="{0D108BD9-81ED-4DB2-BD59-A6C34878D82A}">
                    <a16:rowId xmlns:a16="http://schemas.microsoft.com/office/drawing/2014/main" val="10014"/>
                  </a:ext>
                </a:extLst>
              </a:tr>
              <a:tr h="273057">
                <a:tc>
                  <a:txBody>
                    <a:bodyPr/>
                    <a:lstStyle/>
                    <a:p>
                      <a:pPr algn="l" defTabSz="1097236">
                        <a:defRPr sz="1800" b="0">
                          <a:solidFill>
                            <a:srgbClr val="000000"/>
                          </a:solidFill>
                        </a:defRPr>
                      </a:pPr>
                      <a:r>
                        <a:rPr b="1">
                          <a:solidFill>
                            <a:srgbClr val="FFFFFF"/>
                          </a:solidFill>
                          <a:sym typeface="Calibri"/>
                        </a:rPr>
                        <a:t>Trip Builder</a:t>
                      </a:r>
                    </a:p>
                  </a:txBody>
                  <a:tcPr marL="0" marR="0" marT="0" marB="0" anchor="ctr" horzOverflow="overflow"/>
                </a:tc>
                <a:tc>
                  <a:txBody>
                    <a:bodyPr/>
                    <a:lstStyle/>
                    <a:p>
                      <a:pPr defTabSz="1097236">
                        <a:defRPr sz="1800"/>
                      </a:pPr>
                      <a:r>
                        <a:rPr>
                          <a:sym typeface="Calibri"/>
                        </a:rPr>
                        <a:t>NEW: Travel Texas Trip Builder Inclusion	</a:t>
                      </a:r>
                    </a:p>
                  </a:txBody>
                  <a:tcPr marL="0" marR="0" marT="0" marB="0" anchor="ctr" horzOverflow="overflow"/>
                </a:tc>
                <a:tc>
                  <a:txBody>
                    <a:bodyPr/>
                    <a:lstStyle/>
                    <a:p>
                      <a:pPr defTabSz="1097236">
                        <a:defRPr sz="1800"/>
                      </a:pPr>
                      <a:r>
                        <a:rPr>
                          <a:sym typeface="Calibri"/>
                        </a:rPr>
                        <a:t>30</a:t>
                      </a:r>
                    </a:p>
                  </a:txBody>
                  <a:tcPr marL="0" marR="0" marT="0" marB="0" anchor="ctr" horzOverflow="overflow"/>
                </a:tc>
                <a:tc>
                  <a:txBody>
                    <a:bodyPr/>
                    <a:lstStyle/>
                    <a:p>
                      <a:pPr defTabSz="1097236">
                        <a:defRPr sz="1800"/>
                      </a:pPr>
                      <a:r>
                        <a:rPr>
                          <a:sym typeface="Calibri"/>
                        </a:rPr>
                        <a:t>$500 (for a 5 month flight)</a:t>
                      </a:r>
                    </a:p>
                  </a:txBody>
                  <a:tcPr marL="0" marR="0" marT="0" marB="0" anchor="ctr" horzOverflow="overflow"/>
                </a:tc>
                <a:tc>
                  <a:txBody>
                    <a:bodyPr/>
                    <a:lstStyle/>
                    <a:p>
                      <a:pPr defTabSz="1097236">
                        <a:defRPr sz="1800"/>
                      </a:pPr>
                      <a:r>
                        <a:rPr>
                          <a:sym typeface="Calibri"/>
                        </a:rPr>
                        <a:t>April - August 2024</a:t>
                      </a:r>
                    </a:p>
                  </a:txBody>
                  <a:tcPr marL="0" marR="0" marT="0" marB="0" anchor="ctr" horzOverflow="overflow"/>
                </a:tc>
                <a:extLst>
                  <a:ext uri="{0D108BD9-81ED-4DB2-BD59-A6C34878D82A}">
                    <a16:rowId xmlns:a16="http://schemas.microsoft.com/office/drawing/2014/main" val="10015"/>
                  </a:ext>
                </a:extLst>
              </a:tr>
            </a:tbl>
          </a:graphicData>
        </a:graphic>
      </p:graphicFrame>
      <p:sp>
        <p:nvSpPr>
          <p:cNvPr id="1118" name="Content Placeholder 2"/>
          <p:cNvSpPr txBox="1"/>
          <p:nvPr/>
        </p:nvSpPr>
        <p:spPr>
          <a:xfrm>
            <a:off x="307816" y="1557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Recap of FY24 offerings</a:t>
            </a:r>
          </a:p>
        </p:txBody>
      </p:sp>
      <p:sp>
        <p:nvSpPr>
          <p:cNvPr id="1119" name="*Partners can choose to spend more per month. No minimum number of months required."/>
          <p:cNvSpPr txBox="1"/>
          <p:nvPr/>
        </p:nvSpPr>
        <p:spPr>
          <a:xfrm>
            <a:off x="7093655" y="7536555"/>
            <a:ext cx="616070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FFFFFF"/>
                </a:solidFill>
                <a:latin typeface="Arial"/>
                <a:ea typeface="Arial"/>
                <a:cs typeface="Arial"/>
                <a:sym typeface="Arial"/>
              </a:defRPr>
            </a:lvl1pPr>
          </a:lstStyle>
          <a:p>
            <a:r>
              <a:t>*Partners can choose to spend more per month. No minimum number of months required.</a:t>
            </a:r>
          </a:p>
        </p:txBody>
      </p:sp>
      <p:sp>
        <p:nvSpPr>
          <p:cNvPr id="1120" name="Partners will be responsible for supplying all necessary creative to spec. All partner creative will click out to your specified landing page."/>
          <p:cNvSpPr txBox="1"/>
          <p:nvPr/>
        </p:nvSpPr>
        <p:spPr>
          <a:xfrm>
            <a:off x="820108" y="6741480"/>
            <a:ext cx="13303973" cy="400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821531">
              <a:defRPr sz="1500" b="1">
                <a:latin typeface="Arial"/>
                <a:ea typeface="Arial"/>
                <a:cs typeface="Arial"/>
                <a:sym typeface="Arial"/>
              </a:defRPr>
            </a:lvl1pPr>
          </a:lstStyle>
          <a:p>
            <a:r>
              <a:t>Partners will be responsible for supplying all necessary creative to spec. All partner creative will click out to your specified landing page.</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graphicFrame>
        <p:nvGraphicFramePr>
          <p:cNvPr id="1123" name="Table 1"/>
          <p:cNvGraphicFramePr/>
          <p:nvPr/>
        </p:nvGraphicFramePr>
        <p:xfrm>
          <a:off x="474474" y="1006785"/>
          <a:ext cx="13899269" cy="5740618"/>
        </p:xfrm>
        <a:graphic>
          <a:graphicData uri="http://schemas.openxmlformats.org/drawingml/2006/table">
            <a:tbl>
              <a:tblPr firstRow="1" firstCol="1" bandRow="1">
                <a:tableStyleId>{C7B018BB-80A7-4F77-B60F-C8B233D01FF8}</a:tableStyleId>
              </a:tblPr>
              <a:tblGrid>
                <a:gridCol w="1954940">
                  <a:extLst>
                    <a:ext uri="{9D8B030D-6E8A-4147-A177-3AD203B41FA5}">
                      <a16:colId xmlns:a16="http://schemas.microsoft.com/office/drawing/2014/main" val="20000"/>
                    </a:ext>
                  </a:extLst>
                </a:gridCol>
                <a:gridCol w="6404158">
                  <a:extLst>
                    <a:ext uri="{9D8B030D-6E8A-4147-A177-3AD203B41FA5}">
                      <a16:colId xmlns:a16="http://schemas.microsoft.com/office/drawing/2014/main" val="20001"/>
                    </a:ext>
                  </a:extLst>
                </a:gridCol>
                <a:gridCol w="1293635">
                  <a:extLst>
                    <a:ext uri="{9D8B030D-6E8A-4147-A177-3AD203B41FA5}">
                      <a16:colId xmlns:a16="http://schemas.microsoft.com/office/drawing/2014/main" val="20002"/>
                    </a:ext>
                  </a:extLst>
                </a:gridCol>
                <a:gridCol w="4246536">
                  <a:extLst>
                    <a:ext uri="{9D8B030D-6E8A-4147-A177-3AD203B41FA5}">
                      <a16:colId xmlns:a16="http://schemas.microsoft.com/office/drawing/2014/main" val="20003"/>
                    </a:ext>
                  </a:extLst>
                </a:gridCol>
              </a:tblGrid>
              <a:tr h="559147">
                <a:tc>
                  <a:txBody>
                    <a:bodyPr/>
                    <a:lstStyle/>
                    <a:p>
                      <a:pPr defTabSz="1097236">
                        <a:defRPr sz="1800" b="0">
                          <a:solidFill>
                            <a:srgbClr val="000000"/>
                          </a:solidFill>
                        </a:defRPr>
                      </a:pPr>
                      <a:r>
                        <a:rPr b="1">
                          <a:solidFill>
                            <a:srgbClr val="FFFFFF"/>
                          </a:solidFill>
                          <a:sym typeface="Calibri"/>
                        </a:rPr>
                        <a:t>Category</a:t>
                      </a:r>
                    </a:p>
                  </a:txBody>
                  <a:tcPr marL="0" marR="0" marT="0" marB="0" anchor="ctr" horzOverflow="overflow"/>
                </a:tc>
                <a:tc>
                  <a:txBody>
                    <a:bodyPr/>
                    <a:lstStyle/>
                    <a:p>
                      <a:pPr defTabSz="1097236">
                        <a:defRPr sz="1800" b="0">
                          <a:solidFill>
                            <a:srgbClr val="000000"/>
                          </a:solidFill>
                        </a:defRPr>
                      </a:pPr>
                      <a:r>
                        <a:rPr b="1">
                          <a:solidFill>
                            <a:srgbClr val="FFFFFF"/>
                          </a:solidFill>
                          <a:sym typeface="Calibri"/>
                        </a:rPr>
                        <a:t>Co-Op Offering</a:t>
                      </a:r>
                    </a:p>
                  </a:txBody>
                  <a:tcPr marL="0" marR="0" marT="0" marB="0" anchor="ctr" horzOverflow="overflow"/>
                </a:tc>
                <a:tc>
                  <a:txBody>
                    <a:bodyPr/>
                    <a:lstStyle/>
                    <a:p>
                      <a:pPr defTabSz="1097236">
                        <a:defRPr sz="1800" b="0">
                          <a:solidFill>
                            <a:srgbClr val="000000"/>
                          </a:solidFill>
                        </a:defRPr>
                      </a:pPr>
                      <a:r>
                        <a:rPr b="1">
                          <a:solidFill>
                            <a:srgbClr val="FFFFFF"/>
                          </a:solidFill>
                          <a:sym typeface="Calibri"/>
                        </a:rPr>
                        <a:t>Spots Available</a:t>
                      </a:r>
                    </a:p>
                  </a:txBody>
                  <a:tcPr marL="0" marR="0" marT="0" marB="0" anchor="ctr" horzOverflow="overflow"/>
                </a:tc>
                <a:tc>
                  <a:txBody>
                    <a:bodyPr/>
                    <a:lstStyle/>
                    <a:p>
                      <a:pPr defTabSz="1097236">
                        <a:defRPr sz="1800" b="0">
                          <a:solidFill>
                            <a:srgbClr val="000000"/>
                          </a:solidFill>
                        </a:defRPr>
                      </a:pPr>
                      <a:r>
                        <a:rPr b="1">
                          <a:solidFill>
                            <a:srgbClr val="FFFFFF"/>
                          </a:solidFill>
                          <a:sym typeface="Calibri"/>
                        </a:rPr>
                        <a:t>Benchmarks </a:t>
                      </a:r>
                    </a:p>
                  </a:txBody>
                  <a:tcPr marL="0" marR="0" marT="0" marB="0" anchor="ctr" horzOverflow="overflow"/>
                </a:tc>
                <a:extLst>
                  <a:ext uri="{0D108BD9-81ED-4DB2-BD59-A6C34878D82A}">
                    <a16:rowId xmlns:a16="http://schemas.microsoft.com/office/drawing/2014/main" val="10000"/>
                  </a:ext>
                </a:extLst>
              </a:tr>
              <a:tr h="338872">
                <a:tc>
                  <a:txBody>
                    <a:bodyPr/>
                    <a:lstStyle/>
                    <a:p>
                      <a:pPr algn="l" defTabSz="1097236">
                        <a:defRPr sz="1800" b="0">
                          <a:solidFill>
                            <a:srgbClr val="000000"/>
                          </a:solidFill>
                        </a:defRPr>
                      </a:pPr>
                      <a:r>
                        <a:rPr b="1">
                          <a:solidFill>
                            <a:srgbClr val="FFFFFF"/>
                          </a:solidFill>
                          <a:sym typeface="Calibri"/>
                        </a:rPr>
                        <a:t>Research</a:t>
                      </a:r>
                    </a:p>
                  </a:txBody>
                  <a:tcPr marL="0" marR="0" marT="0" marB="0" anchor="ctr" horzOverflow="overflow"/>
                </a:tc>
                <a:tc>
                  <a:txBody>
                    <a:bodyPr/>
                    <a:lstStyle/>
                    <a:p>
                      <a:pPr defTabSz="1097236">
                        <a:defRPr sz="1800"/>
                      </a:pPr>
                      <a:r>
                        <a:rPr>
                          <a:sym typeface="Calibri"/>
                        </a:rPr>
                        <a:t>Arrivalist Visitation Dashboard</a:t>
                      </a:r>
                    </a:p>
                  </a:txBody>
                  <a:tcPr marL="0" marR="0" marT="0" marB="0" anchor="ctr" horzOverflow="overflow"/>
                </a:tc>
                <a:tc rowSpan="12">
                  <a:txBody>
                    <a:bodyPr/>
                    <a:lstStyle/>
                    <a:p>
                      <a:pPr defTabSz="1097236">
                        <a:defRPr sz="1800"/>
                      </a:pPr>
                      <a:r>
                        <a:rPr>
                          <a:sym typeface="Calibri"/>
                        </a:rPr>
                        <a:t>Unlimited</a:t>
                      </a:r>
                    </a:p>
                  </a:txBody>
                  <a:tcPr marL="0" marR="0" marT="0" marB="0" anchor="ctr" horzOverflow="overflow"/>
                </a:tc>
                <a:tc>
                  <a:txBody>
                    <a:bodyPr/>
                    <a:lstStyle/>
                    <a:p>
                      <a:pPr defTabSz="1097236">
                        <a:defRPr sz="1800">
                          <a:sym typeface="Calibri"/>
                        </a:defRPr>
                      </a:pPr>
                      <a:endParaRPr/>
                    </a:p>
                  </a:txBody>
                  <a:tcPr marL="0" marR="0" marT="0" marB="0" anchor="ctr" horzOverflow="overflow"/>
                </a:tc>
                <a:extLst>
                  <a:ext uri="{0D108BD9-81ED-4DB2-BD59-A6C34878D82A}">
                    <a16:rowId xmlns:a16="http://schemas.microsoft.com/office/drawing/2014/main" val="10001"/>
                  </a:ext>
                </a:extLst>
              </a:tr>
              <a:tr h="254347">
                <a:tc rowSpan="3">
                  <a:txBody>
                    <a:bodyPr/>
                    <a:lstStyle/>
                    <a:p>
                      <a:pPr algn="l" defTabSz="1097236">
                        <a:defRPr sz="1800" b="0">
                          <a:solidFill>
                            <a:srgbClr val="000000"/>
                          </a:solidFill>
                        </a:defRPr>
                      </a:pPr>
                      <a:r>
                        <a:rPr b="1">
                          <a:solidFill>
                            <a:srgbClr val="FFFFFF"/>
                          </a:solidFill>
                          <a:sym typeface="Calibri"/>
                        </a:rPr>
                        <a:t>Social</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2" action="ppaction://hlinksldjump"/>
                        </a:rPr>
                        <a:t>Pinterest</a:t>
                      </a:r>
                      <a:r>
                        <a:t> </a:t>
                      </a:r>
                    </a:p>
                  </a:txBody>
                  <a:tcPr marL="0" marR="0" marT="0" marB="0" anchor="ctr" horzOverflow="overflow"/>
                </a:tc>
                <a:tc vMerge="1">
                  <a:txBody>
                    <a:bodyPr/>
                    <a:lstStyle/>
                    <a:p>
                      <a:endParaRPr lang="en-US"/>
                    </a:p>
                  </a:txBody>
                  <a:tcPr/>
                </a:tc>
                <a:tc>
                  <a:txBody>
                    <a:bodyPr/>
                    <a:lstStyle/>
                    <a:p>
                      <a:pPr defTabSz="1097236">
                        <a:defRPr sz="1800"/>
                      </a:pPr>
                      <a:r>
                        <a:rPr>
                          <a:sym typeface="Calibri"/>
                        </a:rPr>
                        <a:t>Boards average 20k+ followers </a:t>
                      </a:r>
                    </a:p>
                  </a:txBody>
                  <a:tcPr marL="0" marR="0" marT="0" marB="0" anchor="ctr" horzOverflow="overflow"/>
                </a:tc>
                <a:extLst>
                  <a:ext uri="{0D108BD9-81ED-4DB2-BD59-A6C34878D82A}">
                    <a16:rowId xmlns:a16="http://schemas.microsoft.com/office/drawing/2014/main" val="10002"/>
                  </a:ext>
                </a:extLst>
              </a:tr>
              <a:tr h="25434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3" action="ppaction://hlinksldjump"/>
                        </a:rPr>
                        <a:t>Programmatic Social Stories</a:t>
                      </a:r>
                    </a:p>
                  </a:txBody>
                  <a:tcPr marL="0" marR="0" marT="0" marB="0" anchor="ctr" horzOverflow="overflow"/>
                </a:tc>
                <a:tc vMerge="1">
                  <a:txBody>
                    <a:bodyPr/>
                    <a:lstStyle/>
                    <a:p>
                      <a:endParaRPr lang="en-US"/>
                    </a:p>
                  </a:txBody>
                  <a:tcPr/>
                </a:tc>
                <a:tc>
                  <a:txBody>
                    <a:bodyPr/>
                    <a:lstStyle/>
                    <a:p>
                      <a:pPr defTabSz="1097236">
                        <a:defRPr sz="1800"/>
                      </a:pPr>
                      <a:r>
                        <a:rPr>
                          <a:sym typeface="Calibri"/>
                        </a:rPr>
                        <a:t>.80% CTR</a:t>
                      </a:r>
                    </a:p>
                  </a:txBody>
                  <a:tcPr marL="0" marR="0" marT="0" marB="0" anchor="ctr" horzOverflow="overflow"/>
                </a:tc>
                <a:extLst>
                  <a:ext uri="{0D108BD9-81ED-4DB2-BD59-A6C34878D82A}">
                    <a16:rowId xmlns:a16="http://schemas.microsoft.com/office/drawing/2014/main" val="10003"/>
                  </a:ext>
                </a:extLst>
              </a:tr>
              <a:tr h="25434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4" action="ppaction://hlinksldjump"/>
                        </a:rPr>
                        <a:t>AARP Facebook Ads</a:t>
                      </a:r>
                    </a:p>
                  </a:txBody>
                  <a:tcPr marL="0" marR="0" marT="0" marB="0" anchor="ctr" horzOverflow="overflow"/>
                </a:tc>
                <a:tc vMerge="1">
                  <a:txBody>
                    <a:bodyPr/>
                    <a:lstStyle/>
                    <a:p>
                      <a:endParaRPr lang="en-US"/>
                    </a:p>
                  </a:txBody>
                  <a:tcPr/>
                </a:tc>
                <a:tc>
                  <a:txBody>
                    <a:bodyPr/>
                    <a:lstStyle/>
                    <a:p>
                      <a:pPr defTabSz="1097236">
                        <a:defRPr sz="1800"/>
                      </a:pPr>
                      <a:r>
                        <a:rPr>
                          <a:sym typeface="Calibri"/>
                        </a:rPr>
                        <a:t>1.29% CTR</a:t>
                      </a:r>
                    </a:p>
                  </a:txBody>
                  <a:tcPr marL="0" marR="0" marT="0" marB="0" anchor="ctr" horzOverflow="overflow"/>
                </a:tc>
                <a:extLst>
                  <a:ext uri="{0D108BD9-81ED-4DB2-BD59-A6C34878D82A}">
                    <a16:rowId xmlns:a16="http://schemas.microsoft.com/office/drawing/2014/main" val="10004"/>
                  </a:ext>
                </a:extLst>
              </a:tr>
              <a:tr h="254347">
                <a:tc rowSpan="4">
                  <a:txBody>
                    <a:bodyPr/>
                    <a:lstStyle/>
                    <a:p>
                      <a:pPr algn="l" defTabSz="1097236">
                        <a:defRPr sz="1800" b="0">
                          <a:solidFill>
                            <a:srgbClr val="000000"/>
                          </a:solidFill>
                        </a:defRPr>
                      </a:pPr>
                      <a:r>
                        <a:rPr b="1">
                          <a:solidFill>
                            <a:srgbClr val="FFFFFF"/>
                          </a:solidFill>
                          <a:sym typeface="Calibri"/>
                        </a:rPr>
                        <a:t>Digital</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5" action="ppaction://hlinksldjump"/>
                        </a:rPr>
                        <a:t>Texas Data Warehouse</a:t>
                      </a:r>
                    </a:p>
                  </a:txBody>
                  <a:tcPr marL="0" marR="0" marT="0" marB="0" anchor="ctr" horzOverflow="overflow"/>
                </a:tc>
                <a:tc vMerge="1">
                  <a:txBody>
                    <a:bodyPr/>
                    <a:lstStyle/>
                    <a:p>
                      <a:endParaRPr lang="en-US"/>
                    </a:p>
                  </a:txBody>
                  <a:tcPr/>
                </a:tc>
                <a:tc>
                  <a:txBody>
                    <a:bodyPr/>
                    <a:lstStyle/>
                    <a:p>
                      <a:pPr defTabSz="1097236">
                        <a:defRPr sz="1800"/>
                      </a:pPr>
                      <a:r>
                        <a:rPr>
                          <a:sym typeface="Calibri"/>
                        </a:rPr>
                        <a:t>.40% CTR</a:t>
                      </a:r>
                    </a:p>
                  </a:txBody>
                  <a:tcPr marL="0" marR="0" marT="0" marB="0" anchor="ctr" horzOverflow="overflow"/>
                </a:tc>
                <a:extLst>
                  <a:ext uri="{0D108BD9-81ED-4DB2-BD59-A6C34878D82A}">
                    <a16:rowId xmlns:a16="http://schemas.microsoft.com/office/drawing/2014/main" val="10005"/>
                  </a:ext>
                </a:extLst>
              </a:tr>
              <a:tr h="25434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6" action="ppaction://hlinksldjump"/>
                        </a:rPr>
                        <a:t>Mobile Speed Targeting</a:t>
                      </a:r>
                    </a:p>
                  </a:txBody>
                  <a:tcPr marL="0" marR="0" marT="0" marB="0" anchor="ctr" horzOverflow="overflow"/>
                </a:tc>
                <a:tc vMerge="1">
                  <a:txBody>
                    <a:bodyPr/>
                    <a:lstStyle/>
                    <a:p>
                      <a:endParaRPr lang="en-US"/>
                    </a:p>
                  </a:txBody>
                  <a:tcPr/>
                </a:tc>
                <a:tc>
                  <a:txBody>
                    <a:bodyPr/>
                    <a:lstStyle/>
                    <a:p>
                      <a:pPr defTabSz="1097236">
                        <a:defRPr sz="1800"/>
                      </a:pPr>
                      <a:r>
                        <a:rPr>
                          <a:sym typeface="Calibri"/>
                        </a:rPr>
                        <a:t>.07% CTR </a:t>
                      </a:r>
                    </a:p>
                  </a:txBody>
                  <a:tcPr marL="0" marR="0" marT="0" marB="0" anchor="ctr" horzOverflow="overflow"/>
                </a:tc>
                <a:extLst>
                  <a:ext uri="{0D108BD9-81ED-4DB2-BD59-A6C34878D82A}">
                    <a16:rowId xmlns:a16="http://schemas.microsoft.com/office/drawing/2014/main" val="10006"/>
                  </a:ext>
                </a:extLst>
              </a:tr>
              <a:tr h="25434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7" action="ppaction://hlinksldjump"/>
                        </a:rPr>
                        <a:t>Mobile Cost per Click (CPC) Ads</a:t>
                      </a:r>
                    </a:p>
                  </a:txBody>
                  <a:tcPr marL="0" marR="0" marT="0" marB="0" anchor="ctr" horzOverflow="overflow"/>
                </a:tc>
                <a:tc vMerge="1">
                  <a:txBody>
                    <a:bodyPr/>
                    <a:lstStyle/>
                    <a:p>
                      <a:endParaRPr lang="en-US"/>
                    </a:p>
                  </a:txBody>
                  <a:tcPr/>
                </a:tc>
                <a:tc>
                  <a:txBody>
                    <a:bodyPr/>
                    <a:lstStyle/>
                    <a:p>
                      <a:pPr defTabSz="1097236">
                        <a:defRPr sz="1800"/>
                      </a:pPr>
                      <a:r>
                        <a:rPr>
                          <a:sym typeface="Calibri"/>
                        </a:rPr>
                        <a:t>.30% CTR</a:t>
                      </a:r>
                    </a:p>
                  </a:txBody>
                  <a:tcPr marL="0" marR="0" marT="0" marB="0" anchor="ctr" horzOverflow="overflow"/>
                </a:tc>
                <a:extLst>
                  <a:ext uri="{0D108BD9-81ED-4DB2-BD59-A6C34878D82A}">
                    <a16:rowId xmlns:a16="http://schemas.microsoft.com/office/drawing/2014/main" val="10007"/>
                  </a:ext>
                </a:extLst>
              </a:tr>
              <a:tr h="254347">
                <a:tc vMerge="1">
                  <a:txBody>
                    <a:bodyPr/>
                    <a:lstStyle/>
                    <a:p>
                      <a:endParaRPr lang="en-US"/>
                    </a:p>
                  </a:txBody>
                  <a:tcPr/>
                </a:tc>
                <a:tc>
                  <a:txBody>
                    <a:bodyPr/>
                    <a:lstStyle/>
                    <a:p>
                      <a:pPr defTabSz="1097236">
                        <a:defRPr sz="1800">
                          <a:sym typeface="Calibri"/>
                        </a:defRPr>
                      </a:pPr>
                      <a:r>
                        <a:rPr u="sng">
                          <a:solidFill>
                            <a:srgbClr val="0563C1"/>
                          </a:solidFill>
                          <a:uFill>
                            <a:solidFill>
                              <a:srgbClr val="0563C1"/>
                            </a:solidFill>
                          </a:uFill>
                          <a:hlinkClick r:id="rId8" action="ppaction://hlinksldjump"/>
                        </a:rPr>
                        <a:t>AARP Digital Ads</a:t>
                      </a:r>
                    </a:p>
                  </a:txBody>
                  <a:tcPr marL="0" marR="0" marT="0" marB="0" anchor="ctr" horzOverflow="overflow"/>
                </a:tc>
                <a:tc vMerge="1">
                  <a:txBody>
                    <a:bodyPr/>
                    <a:lstStyle/>
                    <a:p>
                      <a:endParaRPr lang="en-US"/>
                    </a:p>
                  </a:txBody>
                  <a:tcPr/>
                </a:tc>
                <a:tc>
                  <a:txBody>
                    <a:bodyPr/>
                    <a:lstStyle/>
                    <a:p>
                      <a:pPr defTabSz="1097236">
                        <a:defRPr sz="1800"/>
                      </a:pPr>
                      <a:r>
                        <a:rPr>
                          <a:sym typeface="Calibri"/>
                        </a:rPr>
                        <a:t>0.39-0.50% CTR </a:t>
                      </a:r>
                    </a:p>
                  </a:txBody>
                  <a:tcPr marL="0" marR="0" marT="0" marB="0" anchor="ctr" horzOverflow="overflow"/>
                </a:tc>
                <a:extLst>
                  <a:ext uri="{0D108BD9-81ED-4DB2-BD59-A6C34878D82A}">
                    <a16:rowId xmlns:a16="http://schemas.microsoft.com/office/drawing/2014/main" val="10008"/>
                  </a:ext>
                </a:extLst>
              </a:tr>
              <a:tr h="546447">
                <a:tc>
                  <a:txBody>
                    <a:bodyPr/>
                    <a:lstStyle/>
                    <a:p>
                      <a:pPr algn="l" defTabSz="1097236">
                        <a:defRPr sz="1800" b="0">
                          <a:solidFill>
                            <a:srgbClr val="000000"/>
                          </a:solidFill>
                        </a:defRPr>
                      </a:pPr>
                      <a:r>
                        <a:rPr b="1">
                          <a:solidFill>
                            <a:srgbClr val="FFFFFF"/>
                          </a:solidFill>
                          <a:sym typeface="Calibri"/>
                        </a:rPr>
                        <a:t>Audio</a:t>
                      </a:r>
                    </a:p>
                  </a:txBody>
                  <a:tcPr marL="0" marR="0" marT="0" marB="0" anchor="ctr" horzOverflow="overflow"/>
                </a:tc>
                <a:tc>
                  <a:txBody>
                    <a:bodyPr/>
                    <a:lstStyle/>
                    <a:p>
                      <a:pPr defTabSz="1097236">
                        <a:defRPr sz="1800">
                          <a:sym typeface="Calibri"/>
                        </a:defRPr>
                      </a:pPr>
                      <a:r>
                        <a:t>UPDATED: </a:t>
                      </a:r>
                      <a:r>
                        <a:rPr u="sng">
                          <a:solidFill>
                            <a:srgbClr val="0563C1"/>
                          </a:solidFill>
                          <a:uFill>
                            <a:solidFill>
                              <a:srgbClr val="0563C1"/>
                            </a:solidFill>
                          </a:uFill>
                          <a:hlinkClick r:id="rId9" action="ppaction://hlinksldjump"/>
                        </a:rPr>
                        <a:t>Pandora</a:t>
                      </a:r>
                      <a:r>
                        <a:t> Streaming Audio Products</a:t>
                      </a:r>
                    </a:p>
                  </a:txBody>
                  <a:tcPr marL="0" marR="0" marT="0" marB="0" anchor="ctr" horzOverflow="overflow"/>
                </a:tc>
                <a:tc vMerge="1">
                  <a:txBody>
                    <a:bodyPr/>
                    <a:lstStyle/>
                    <a:p>
                      <a:endParaRPr lang="en-US"/>
                    </a:p>
                  </a:txBody>
                  <a:tcPr/>
                </a:tc>
                <a:tc>
                  <a:txBody>
                    <a:bodyPr/>
                    <a:lstStyle/>
                    <a:p>
                      <a:pPr defTabSz="1097236">
                        <a:defRPr sz="1800"/>
                      </a:pPr>
                      <a:r>
                        <a:rPr>
                          <a:sym typeface="Calibri"/>
                        </a:rPr>
                        <a:t>.18% CTR for companion banners
*Audio placements are not clickable</a:t>
                      </a:r>
                    </a:p>
                  </a:txBody>
                  <a:tcPr marL="0" marR="0" marT="0" marB="0" anchor="ctr" horzOverflow="overflow"/>
                </a:tc>
                <a:extLst>
                  <a:ext uri="{0D108BD9-81ED-4DB2-BD59-A6C34878D82A}">
                    <a16:rowId xmlns:a16="http://schemas.microsoft.com/office/drawing/2014/main" val="10009"/>
                  </a:ext>
                </a:extLst>
              </a:tr>
              <a:tr h="546447">
                <a:tc rowSpan="2">
                  <a:txBody>
                    <a:bodyPr/>
                    <a:lstStyle/>
                    <a:p>
                      <a:pPr algn="l" defTabSz="1097236">
                        <a:defRPr sz="1800" b="0">
                          <a:solidFill>
                            <a:srgbClr val="000000"/>
                          </a:solidFill>
                        </a:defRPr>
                      </a:pPr>
                      <a:r>
                        <a:rPr b="1">
                          <a:solidFill>
                            <a:srgbClr val="FFFFFF"/>
                          </a:solidFill>
                          <a:sym typeface="Calibri"/>
                        </a:rPr>
                        <a:t>Video</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10" action="ppaction://hlinksldjump"/>
                        </a:rPr>
                        <a:t>Online Video (OLV)</a:t>
                      </a:r>
                    </a:p>
                  </a:txBody>
                  <a:tcPr marL="0" marR="0" marT="0" marB="0" anchor="ctr" horzOverflow="overflow"/>
                </a:tc>
                <a:tc vMerge="1">
                  <a:txBody>
                    <a:bodyPr/>
                    <a:lstStyle/>
                    <a:p>
                      <a:endParaRPr lang="en-US"/>
                    </a:p>
                  </a:txBody>
                  <a:tcPr/>
                </a:tc>
                <a:tc>
                  <a:txBody>
                    <a:bodyPr/>
                    <a:lstStyle/>
                    <a:p>
                      <a:pPr defTabSz="1097236">
                        <a:defRPr sz="1800"/>
                      </a:pPr>
                      <a:r>
                        <a:rPr>
                          <a:sym typeface="Calibri"/>
                        </a:rPr>
                        <a:t>63% VCR 
1.67% CTR</a:t>
                      </a:r>
                    </a:p>
                  </a:txBody>
                  <a:tcPr marL="0" marR="0" marT="0" marB="0" anchor="ctr" horzOverflow="overflow"/>
                </a:tc>
                <a:extLst>
                  <a:ext uri="{0D108BD9-81ED-4DB2-BD59-A6C34878D82A}">
                    <a16:rowId xmlns:a16="http://schemas.microsoft.com/office/drawing/2014/main" val="10010"/>
                  </a:ext>
                </a:extLst>
              </a:tr>
              <a:tr h="437892">
                <a:tc vMerge="1">
                  <a:txBody>
                    <a:bodyPr/>
                    <a:lstStyle/>
                    <a:p>
                      <a:endParaRPr lang="en-US"/>
                    </a:p>
                  </a:txBody>
                  <a:tcPr/>
                </a:tc>
                <a:tc>
                  <a:txBody>
                    <a:bodyPr/>
                    <a:lstStyle/>
                    <a:p>
                      <a:pPr defTabSz="1097236">
                        <a:defRPr sz="1800">
                          <a:sym typeface="Calibri"/>
                        </a:defRPr>
                      </a:pPr>
                      <a:r>
                        <a:rPr dirty="0"/>
                        <a:t>NEW: </a:t>
                      </a:r>
                      <a:r>
                        <a:rPr u="sng" dirty="0">
                          <a:solidFill>
                            <a:srgbClr val="0563C1"/>
                          </a:solidFill>
                          <a:uFill>
                            <a:solidFill>
                              <a:srgbClr val="0563C1"/>
                            </a:solidFill>
                          </a:uFill>
                          <a:hlinkClick r:id="rId11" action="ppaction://hlinksldjump"/>
                        </a:rPr>
                        <a:t>Connected TV (CTV)</a:t>
                      </a:r>
                    </a:p>
                  </a:txBody>
                  <a:tcPr marL="0" marR="0" marT="0" marB="0" anchor="ctr" horzOverflow="overflow"/>
                </a:tc>
                <a:tc vMerge="1">
                  <a:txBody>
                    <a:bodyPr/>
                    <a:lstStyle/>
                    <a:p>
                      <a:endParaRPr lang="en-US"/>
                    </a:p>
                  </a:txBody>
                  <a:tcPr/>
                </a:tc>
                <a:tc>
                  <a:txBody>
                    <a:bodyPr/>
                    <a:lstStyle/>
                    <a:p>
                      <a:pPr defTabSz="1097236">
                        <a:defRPr sz="1800"/>
                      </a:pPr>
                      <a:r>
                        <a:rPr>
                          <a:sym typeface="Calibri"/>
                        </a:rPr>
                        <a:t>99% VCR</a:t>
                      </a:r>
                    </a:p>
                  </a:txBody>
                  <a:tcPr marL="0" marR="0" marT="0" marB="0" anchor="ctr" horzOverflow="overflow"/>
                </a:tc>
                <a:extLst>
                  <a:ext uri="{0D108BD9-81ED-4DB2-BD59-A6C34878D82A}">
                    <a16:rowId xmlns:a16="http://schemas.microsoft.com/office/drawing/2014/main" val="10011"/>
                  </a:ext>
                </a:extLst>
              </a:tr>
              <a:tr h="254347">
                <a:tc rowSpan="2">
                  <a:txBody>
                    <a:bodyPr/>
                    <a:lstStyle/>
                    <a:p>
                      <a:pPr algn="l" defTabSz="1097236">
                        <a:defRPr sz="1800" b="0">
                          <a:solidFill>
                            <a:srgbClr val="000000"/>
                          </a:solidFill>
                        </a:defRPr>
                      </a:pPr>
                      <a:r>
                        <a:rPr b="1">
                          <a:solidFill>
                            <a:srgbClr val="FFFFFF"/>
                          </a:solidFill>
                          <a:sym typeface="Calibri"/>
                        </a:rPr>
                        <a:t>Content</a:t>
                      </a:r>
                    </a:p>
                  </a:txBody>
                  <a:tcPr marL="0" marR="0" marT="0" marB="0" anchor="ctr" horzOverflow="overflow"/>
                </a:tc>
                <a:tc>
                  <a:txBody>
                    <a:bodyPr/>
                    <a:lstStyle/>
                    <a:p>
                      <a:pPr defTabSz="1097236">
                        <a:defRPr sz="1800">
                          <a:sym typeface="Calibri"/>
                        </a:defRPr>
                      </a:pPr>
                      <a:r>
                        <a:rPr u="sng">
                          <a:solidFill>
                            <a:srgbClr val="0563C1"/>
                          </a:solidFill>
                          <a:uFill>
                            <a:solidFill>
                              <a:srgbClr val="0563C1"/>
                            </a:solidFill>
                          </a:uFill>
                          <a:hlinkClick r:id="rId12" action="ppaction://hlinksldjump"/>
                        </a:rPr>
                        <a:t>CultureMap Custom Article</a:t>
                      </a:r>
                    </a:p>
                  </a:txBody>
                  <a:tcPr marL="0" marR="0" marT="0" marB="0" anchor="ctr" horzOverflow="overflow"/>
                </a:tc>
                <a:tc vMerge="1">
                  <a:txBody>
                    <a:bodyPr/>
                    <a:lstStyle/>
                    <a:p>
                      <a:endParaRPr lang="en-US"/>
                    </a:p>
                  </a:txBody>
                  <a:tcPr/>
                </a:tc>
                <a:tc>
                  <a:txBody>
                    <a:bodyPr/>
                    <a:lstStyle/>
                    <a:p>
                      <a:pPr defTabSz="1097236">
                        <a:defRPr sz="1800">
                          <a:sym typeface="Calibri"/>
                        </a:defRPr>
                      </a:pPr>
                      <a:endParaRPr/>
                    </a:p>
                  </a:txBody>
                  <a:tcPr marL="0" marR="0" marT="0" marB="0" anchor="ctr" horzOverflow="overflow"/>
                </a:tc>
                <a:extLst>
                  <a:ext uri="{0D108BD9-81ED-4DB2-BD59-A6C34878D82A}">
                    <a16:rowId xmlns:a16="http://schemas.microsoft.com/office/drawing/2014/main" val="10012"/>
                  </a:ext>
                </a:extLst>
              </a:tr>
              <a:tr h="254347">
                <a:tc vMerge="1">
                  <a:txBody>
                    <a:bodyPr/>
                    <a:lstStyle/>
                    <a:p>
                      <a:endParaRPr lang="en-US"/>
                    </a:p>
                  </a:txBody>
                  <a:tcPr/>
                </a:tc>
                <a:tc>
                  <a:txBody>
                    <a:bodyPr/>
                    <a:lstStyle/>
                    <a:p>
                      <a:pPr defTabSz="1097236">
                        <a:defRPr sz="1800">
                          <a:sym typeface="Calibri"/>
                        </a:defRPr>
                      </a:pPr>
                      <a:r>
                        <a:t>NEW: </a:t>
                      </a:r>
                      <a:r>
                        <a:rPr u="sng">
                          <a:solidFill>
                            <a:srgbClr val="0563C1"/>
                          </a:solidFill>
                          <a:uFill>
                            <a:solidFill>
                              <a:srgbClr val="0563C1"/>
                            </a:solidFill>
                          </a:uFill>
                          <a:hlinkClick r:id="rId13" action="ppaction://hlinksldjump"/>
                        </a:rPr>
                        <a:t>Expedia Custom Landing Page</a:t>
                      </a:r>
                    </a:p>
                  </a:txBody>
                  <a:tcPr marL="0" marR="0" marT="0" marB="0" anchor="ctr" horzOverflow="overflow"/>
                </a:tc>
                <a:tc>
                  <a:txBody>
                    <a:bodyPr/>
                    <a:lstStyle/>
                    <a:p>
                      <a:pPr defTabSz="1097236">
                        <a:defRPr sz="1800"/>
                      </a:pPr>
                      <a:r>
                        <a:rPr>
                          <a:sym typeface="Calibri"/>
                        </a:rPr>
                        <a:t>70</a:t>
                      </a:r>
                    </a:p>
                  </a:txBody>
                  <a:tcPr marL="0" marR="0" marT="0" marB="0" anchor="ctr" horzOverflow="overflow"/>
                </a:tc>
                <a:tc>
                  <a:txBody>
                    <a:bodyPr/>
                    <a:lstStyle/>
                    <a:p>
                      <a:pPr defTabSz="1097236">
                        <a:defRPr sz="1800">
                          <a:sym typeface="Calibri"/>
                        </a:defRPr>
                      </a:pPr>
                      <a:endParaRPr/>
                    </a:p>
                  </a:txBody>
                  <a:tcPr marL="0" marR="0" marT="0" marB="0" anchor="ctr" horzOverflow="overflow"/>
                </a:tc>
                <a:extLst>
                  <a:ext uri="{0D108BD9-81ED-4DB2-BD59-A6C34878D82A}">
                    <a16:rowId xmlns:a16="http://schemas.microsoft.com/office/drawing/2014/main" val="10013"/>
                  </a:ext>
                </a:extLst>
              </a:tr>
              <a:tr h="838547">
                <a:tc>
                  <a:txBody>
                    <a:bodyPr/>
                    <a:lstStyle/>
                    <a:p>
                      <a:pPr algn="l" defTabSz="1097236">
                        <a:defRPr sz="1800" b="0">
                          <a:solidFill>
                            <a:srgbClr val="000000"/>
                          </a:solidFill>
                        </a:defRPr>
                      </a:pPr>
                      <a:r>
                        <a:rPr b="1">
                          <a:solidFill>
                            <a:srgbClr val="FFFFFF"/>
                          </a:solidFill>
                          <a:sym typeface="Calibri"/>
                        </a:rPr>
                        <a:t>Email</a:t>
                      </a:r>
                    </a:p>
                  </a:txBody>
                  <a:tcPr marL="0" marR="0" marT="0" marB="0" anchor="ctr" horzOverflow="overflow"/>
                </a:tc>
                <a:tc>
                  <a:txBody>
                    <a:bodyPr/>
                    <a:lstStyle/>
                    <a:p>
                      <a:pPr defTabSz="1097236">
                        <a:defRPr sz="1800">
                          <a:sym typeface="Calibri"/>
                        </a:defRPr>
                      </a:pPr>
                      <a:r>
                        <a:t>Featured Placement in </a:t>
                      </a:r>
                      <a:r>
                        <a:rPr u="sng">
                          <a:solidFill>
                            <a:srgbClr val="0563C1"/>
                          </a:solidFill>
                          <a:uFill>
                            <a:solidFill>
                              <a:srgbClr val="0563C1"/>
                            </a:solidFill>
                          </a:uFill>
                          <a:hlinkClick r:id="rId14" action="ppaction://hlinksldjump"/>
                        </a:rPr>
                        <a:t>Travel Texas monthly newsletter</a:t>
                      </a:r>
                    </a:p>
                  </a:txBody>
                  <a:tcPr marL="0" marR="0" marT="0" marB="0" anchor="ctr" horzOverflow="overflow"/>
                </a:tc>
                <a:tc>
                  <a:txBody>
                    <a:bodyPr/>
                    <a:lstStyle/>
                    <a:p>
                      <a:pPr defTabSz="1097236">
                        <a:defRPr sz="1800"/>
                      </a:pPr>
                      <a:r>
                        <a:rPr>
                          <a:sym typeface="Calibri"/>
                        </a:rPr>
                        <a:t>16</a:t>
                      </a:r>
                    </a:p>
                  </a:txBody>
                  <a:tcPr marL="0" marR="0" marT="0" marB="0" anchor="ctr" horzOverflow="overflow"/>
                </a:tc>
                <a:tc>
                  <a:txBody>
                    <a:bodyPr/>
                    <a:lstStyle/>
                    <a:p>
                      <a:pPr defTabSz="1097236">
                        <a:defRPr sz="1800"/>
                      </a:pPr>
                      <a:r>
                        <a:rPr dirty="0">
                          <a:sym typeface="Calibri"/>
                        </a:rPr>
                        <a:t>15.2% Open Rate
 3.72 CTOR</a:t>
                      </a:r>
                    </a:p>
                  </a:txBody>
                  <a:tcPr marL="0" marR="0" marT="0" marB="0" anchor="ctr" horzOverflow="overflow"/>
                </a:tc>
                <a:extLst>
                  <a:ext uri="{0D108BD9-81ED-4DB2-BD59-A6C34878D82A}">
                    <a16:rowId xmlns:a16="http://schemas.microsoft.com/office/drawing/2014/main" val="10014"/>
                  </a:ext>
                </a:extLst>
              </a:tr>
            </a:tbl>
          </a:graphicData>
        </a:graphic>
      </p:graphicFrame>
      <p:sp>
        <p:nvSpPr>
          <p:cNvPr id="1124" name="Content Placeholder 2"/>
          <p:cNvSpPr txBox="1"/>
          <p:nvPr/>
        </p:nvSpPr>
        <p:spPr>
          <a:xfrm>
            <a:off x="663416" y="2700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Benchmarks of FY24 offerings</a:t>
            </a:r>
          </a:p>
        </p:txBody>
      </p:sp>
      <p:sp>
        <p:nvSpPr>
          <p:cNvPr id="1125" name="*Partners can choose to spend more per month. No minimum number of months required."/>
          <p:cNvSpPr txBox="1"/>
          <p:nvPr/>
        </p:nvSpPr>
        <p:spPr>
          <a:xfrm>
            <a:off x="7093655" y="7536555"/>
            <a:ext cx="616070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FFFFFF"/>
                </a:solidFill>
                <a:latin typeface="Arial"/>
                <a:ea typeface="Arial"/>
                <a:cs typeface="Arial"/>
                <a:sym typeface="Arial"/>
              </a:defRPr>
            </a:lvl1pPr>
          </a:lstStyle>
          <a:p>
            <a:r>
              <a:t>*Partners can choose to spend more per month. No minimum number of months required.</a:t>
            </a:r>
          </a:p>
        </p:txBody>
      </p:sp>
      <p:sp>
        <p:nvSpPr>
          <p:cNvPr id="1126" name="Partners will be responsible for supplying all necessary creative to spec. All partner creative will click out to your specified landing page."/>
          <p:cNvSpPr txBox="1"/>
          <p:nvPr/>
        </p:nvSpPr>
        <p:spPr>
          <a:xfrm>
            <a:off x="772121" y="6739806"/>
            <a:ext cx="13303973" cy="400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ctr" defTabSz="821531">
              <a:defRPr sz="1500" b="1">
                <a:latin typeface="Arial"/>
                <a:ea typeface="Arial"/>
                <a:cs typeface="Arial"/>
                <a:sym typeface="Arial"/>
              </a:defRPr>
            </a:lvl1pPr>
          </a:lstStyle>
          <a:p>
            <a:r>
              <a:t>Partners will be responsible for supplying all necessary creative to spec. All partner creative will click out to your specified landing page.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
        <p:nvSpPr>
          <p:cNvPr id="1129"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FY24 Co-Op Timeline</a:t>
            </a:r>
          </a:p>
        </p:txBody>
      </p:sp>
      <p:sp>
        <p:nvSpPr>
          <p:cNvPr id="1130" name="MAIN MENU">
            <a:hlinkClick r:id="rId2"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1131" name="Sign Up…"/>
          <p:cNvSpPr txBox="1"/>
          <p:nvPr/>
        </p:nvSpPr>
        <p:spPr>
          <a:xfrm>
            <a:off x="-211863" y="2049779"/>
            <a:ext cx="4979975" cy="461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200"/>
              </a:spcBef>
              <a:defRPr sz="2800">
                <a:latin typeface="United Sans Rg Md"/>
                <a:ea typeface="United Sans Rg Md"/>
                <a:cs typeface="United Sans Rg Md"/>
                <a:sym typeface="United Sans Reg Medium"/>
              </a:defRPr>
            </a:pPr>
            <a:r>
              <a:rPr>
                <a:solidFill>
                  <a:srgbClr val="04196A"/>
                </a:solidFill>
                <a:latin typeface="+mn-lt"/>
                <a:ea typeface="+mn-ea"/>
                <a:cs typeface="+mn-cs"/>
                <a:sym typeface="United Sans Reg Heavy"/>
              </a:rPr>
              <a:t>Sign Up</a:t>
            </a:r>
          </a:p>
          <a:p>
            <a:pPr algn="r">
              <a:spcBef>
                <a:spcPts val="1200"/>
              </a:spcBef>
              <a:defRPr sz="2800">
                <a:latin typeface="United Sans Rg Md"/>
                <a:ea typeface="United Sans Rg Md"/>
                <a:cs typeface="United Sans Rg Md"/>
                <a:sym typeface="United Sans Reg Medium"/>
              </a:defRPr>
            </a:pPr>
            <a:r>
              <a:rPr>
                <a:solidFill>
                  <a:srgbClr val="04196A"/>
                </a:solidFill>
                <a:latin typeface="+mn-lt"/>
                <a:ea typeface="+mn-ea"/>
                <a:cs typeface="+mn-cs"/>
                <a:sym typeface="United Sans Reg Heavy"/>
              </a:rPr>
              <a:t>Offerings Confirmation</a:t>
            </a:r>
          </a:p>
          <a:p>
            <a:pPr algn="r">
              <a:spcBef>
                <a:spcPts val="1200"/>
              </a:spcBef>
              <a:defRPr sz="2800">
                <a:latin typeface="United Sans Rg Md"/>
                <a:ea typeface="United Sans Rg Md"/>
                <a:cs typeface="United Sans Rg Md"/>
                <a:sym typeface="United Sans Reg Medium"/>
              </a:defRPr>
            </a:pPr>
            <a:r>
              <a:rPr>
                <a:solidFill>
                  <a:srgbClr val="04196A"/>
                </a:solidFill>
                <a:latin typeface="+mn-lt"/>
                <a:ea typeface="+mn-ea"/>
                <a:cs typeface="+mn-cs"/>
                <a:sym typeface="United Sans Reg Heavy"/>
              </a:rPr>
              <a:t>LOA/Estimate</a:t>
            </a:r>
          </a:p>
          <a:p>
            <a:pPr algn="r">
              <a:spcBef>
                <a:spcPts val="1200"/>
              </a:spcBef>
              <a:defRPr sz="2800">
                <a:latin typeface="United Sans Rg Md"/>
                <a:ea typeface="United Sans Rg Md"/>
                <a:cs typeface="United Sans Rg Md"/>
                <a:sym typeface="United Sans Reg Medium"/>
              </a:defRPr>
            </a:pPr>
            <a:r>
              <a:rPr>
                <a:solidFill>
                  <a:srgbClr val="04196A"/>
                </a:solidFill>
                <a:latin typeface="+mn-lt"/>
                <a:ea typeface="+mn-ea"/>
                <a:cs typeface="+mn-cs"/>
                <a:sym typeface="United Sans Reg Heavy"/>
              </a:rPr>
              <a:t>Invoice </a:t>
            </a:r>
            <a:endParaRPr b="1">
              <a:solidFill>
                <a:srgbClr val="04196A"/>
              </a:solidFill>
              <a:latin typeface="+mj-lt"/>
              <a:ea typeface="+mj-ea"/>
              <a:cs typeface="+mj-cs"/>
              <a:sym typeface="Calibri"/>
            </a:endParaRPr>
          </a:p>
          <a:p>
            <a:pPr algn="r">
              <a:spcBef>
                <a:spcPts val="1200"/>
              </a:spcBef>
              <a:defRPr sz="2800">
                <a:latin typeface="United Sans Rg Md"/>
                <a:ea typeface="United Sans Rg Md"/>
                <a:cs typeface="United Sans Rg Md"/>
                <a:sym typeface="United Sans Reg Medium"/>
              </a:defRPr>
            </a:pPr>
            <a:r>
              <a:rPr>
                <a:solidFill>
                  <a:srgbClr val="04196A"/>
                </a:solidFill>
                <a:latin typeface="+mn-lt"/>
                <a:ea typeface="+mn-ea"/>
                <a:cs typeface="+mn-cs"/>
                <a:sym typeface="United Sans Reg Heavy"/>
              </a:rPr>
              <a:t>Creative</a:t>
            </a:r>
          </a:p>
          <a:p>
            <a:pPr algn="r">
              <a:spcBef>
                <a:spcPts val="1200"/>
              </a:spcBef>
              <a:defRPr sz="2800">
                <a:latin typeface="United Sans Rg Md"/>
                <a:ea typeface="United Sans Rg Md"/>
                <a:cs typeface="United Sans Rg Md"/>
                <a:sym typeface="United Sans Reg Medium"/>
              </a:defRPr>
            </a:pPr>
            <a:r>
              <a:rPr>
                <a:solidFill>
                  <a:srgbClr val="04196A"/>
                </a:solidFill>
                <a:latin typeface="+mn-lt"/>
                <a:ea typeface="+mn-ea"/>
                <a:cs typeface="+mn-cs"/>
                <a:sym typeface="United Sans Reg Heavy"/>
              </a:rPr>
              <a:t>Partner Creative Approval</a:t>
            </a:r>
            <a:endParaRPr b="1">
              <a:solidFill>
                <a:srgbClr val="04196A"/>
              </a:solidFill>
              <a:latin typeface="+mj-lt"/>
              <a:ea typeface="+mj-ea"/>
              <a:cs typeface="+mj-cs"/>
              <a:sym typeface="Calibri"/>
            </a:endParaRPr>
          </a:p>
          <a:p>
            <a:pPr algn="r">
              <a:spcBef>
                <a:spcPts val="1200"/>
              </a:spcBef>
              <a:defRPr sz="2800">
                <a:latin typeface="United Sans Rg Md"/>
                <a:ea typeface="United Sans Rg Md"/>
                <a:cs typeface="United Sans Rg Md"/>
                <a:sym typeface="United Sans Reg Medium"/>
              </a:defRPr>
            </a:pPr>
            <a:r>
              <a:rPr>
                <a:solidFill>
                  <a:srgbClr val="04196A"/>
                </a:solidFill>
                <a:latin typeface="+mn-lt"/>
                <a:ea typeface="+mn-ea"/>
                <a:cs typeface="+mn-cs"/>
                <a:sym typeface="United Sans Reg Heavy"/>
              </a:rPr>
              <a:t>Launch</a:t>
            </a:r>
          </a:p>
          <a:p>
            <a:pPr algn="r">
              <a:spcBef>
                <a:spcPts val="1200"/>
              </a:spcBef>
              <a:defRPr sz="2800">
                <a:latin typeface="United Sans Rg Md"/>
                <a:ea typeface="United Sans Rg Md"/>
                <a:cs typeface="United Sans Rg Md"/>
                <a:sym typeface="United Sans Reg Medium"/>
              </a:defRPr>
            </a:pPr>
            <a:r>
              <a:rPr>
                <a:solidFill>
                  <a:srgbClr val="04196A"/>
                </a:solidFill>
                <a:latin typeface="+mn-lt"/>
                <a:ea typeface="+mn-ea"/>
                <a:cs typeface="+mn-cs"/>
                <a:sym typeface="United Sans Reg Heavy"/>
              </a:rPr>
              <a:t>Monthly Report</a:t>
            </a:r>
          </a:p>
        </p:txBody>
      </p:sp>
      <p:sp>
        <p:nvSpPr>
          <p:cNvPr id="1132" name="Phase II sign-up 2/22…"/>
          <p:cNvSpPr txBox="1"/>
          <p:nvPr/>
        </p:nvSpPr>
        <p:spPr>
          <a:xfrm>
            <a:off x="5379698" y="2171066"/>
            <a:ext cx="9238628" cy="4438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600"/>
            </a:pPr>
            <a:r>
              <a:t>Phase II sign-up 2/22</a:t>
            </a:r>
            <a:endParaRPr>
              <a:solidFill>
                <a:srgbClr val="04196A"/>
              </a:solidFill>
            </a:endParaRPr>
          </a:p>
          <a:p>
            <a:pPr>
              <a:spcBef>
                <a:spcPts val="1200"/>
              </a:spcBef>
              <a:defRPr sz="2600"/>
            </a:pPr>
            <a:r>
              <a:t>1 week after sign up </a:t>
            </a:r>
            <a:endParaRPr>
              <a:solidFill>
                <a:srgbClr val="04196A"/>
              </a:solidFill>
            </a:endParaRPr>
          </a:p>
          <a:p>
            <a:pPr>
              <a:spcBef>
                <a:spcPts val="1200"/>
              </a:spcBef>
              <a:defRPr sz="2600"/>
            </a:pPr>
            <a:r>
              <a:t>2-3 weeks after confirming FY24 Co-Op offerings</a:t>
            </a:r>
          </a:p>
          <a:p>
            <a:pPr>
              <a:spcBef>
                <a:spcPts val="1200"/>
              </a:spcBef>
              <a:defRPr sz="2600"/>
            </a:pPr>
            <a:r>
              <a:t>1 week after receiving the signed LOA / Estimate from the partner</a:t>
            </a:r>
            <a:endParaRPr>
              <a:solidFill>
                <a:srgbClr val="04196A"/>
              </a:solidFill>
            </a:endParaRPr>
          </a:p>
          <a:p>
            <a:pPr>
              <a:spcBef>
                <a:spcPts val="1200"/>
              </a:spcBef>
              <a:defRPr sz="2600"/>
            </a:pPr>
            <a:r>
              <a:t>Partners must provide assets 4 weeks before the launch date</a:t>
            </a:r>
          </a:p>
          <a:p>
            <a:pPr>
              <a:spcBef>
                <a:spcPts val="1200"/>
              </a:spcBef>
              <a:defRPr sz="2600"/>
            </a:pPr>
            <a:r>
              <a:t>1 week before launching </a:t>
            </a:r>
          </a:p>
          <a:p>
            <a:pPr>
              <a:spcBef>
                <a:spcPts val="1200"/>
              </a:spcBef>
              <a:defRPr sz="2600"/>
            </a:pPr>
            <a:r>
              <a:t>1st of each month unless specified </a:t>
            </a:r>
            <a:endParaRPr>
              <a:solidFill>
                <a:srgbClr val="04196A"/>
              </a:solidFill>
            </a:endParaRPr>
          </a:p>
          <a:p>
            <a:pPr>
              <a:spcBef>
                <a:spcPts val="1200"/>
              </a:spcBef>
              <a:defRPr sz="2600"/>
            </a:pPr>
            <a:r>
              <a:t>3-4 weeks after initial launch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lide Number"/>
          <p:cNvSpPr txBox="1">
            <a:spLocks noGrp="1"/>
          </p:cNvSpPr>
          <p:nvPr>
            <p:ph type="sldNum" sz="quarter" idx="2"/>
          </p:nvPr>
        </p:nvSpPr>
        <p:spPr>
          <a:xfrm>
            <a:off x="13635507" y="7539510"/>
            <a:ext cx="172545" cy="258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767"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Research: Arrivalist Texas Visitation Dashboard</a:t>
            </a:r>
          </a:p>
        </p:txBody>
      </p:sp>
      <p:pic>
        <p:nvPicPr>
          <p:cNvPr id="768" name="Image" descr="Image"/>
          <p:cNvPicPr>
            <a:picLocks noChangeAspect="1"/>
          </p:cNvPicPr>
          <p:nvPr/>
        </p:nvPicPr>
        <p:blipFill>
          <a:blip r:embed="rId2"/>
          <a:stretch>
            <a:fillRect/>
          </a:stretch>
        </p:blipFill>
        <p:spPr>
          <a:xfrm>
            <a:off x="6604007" y="2172632"/>
            <a:ext cx="7686896" cy="3697956"/>
          </a:xfrm>
          <a:prstGeom prst="rect">
            <a:avLst/>
          </a:prstGeom>
          <a:ln w="12700">
            <a:miter lim="400000"/>
          </a:ln>
        </p:spPr>
      </p:pic>
      <p:sp>
        <p:nvSpPr>
          <p:cNvPr id="769"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770" name="*Only available to DMOs with an annual marketing budget of $500K or less"/>
          <p:cNvSpPr txBox="1"/>
          <p:nvPr/>
        </p:nvSpPr>
        <p:spPr>
          <a:xfrm>
            <a:off x="7699129" y="7528283"/>
            <a:ext cx="5496829"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1400">
                <a:solidFill>
                  <a:srgbClr val="FFFFFF"/>
                </a:solidFill>
              </a:defRPr>
            </a:lvl1pPr>
          </a:lstStyle>
          <a:p>
            <a:r>
              <a:t>*Only available to DMOs with an annual marketing budget of $500K or less</a:t>
            </a:r>
          </a:p>
        </p:txBody>
      </p:sp>
      <p:sp>
        <p:nvSpPr>
          <p:cNvPr id="771" name="DETAILS: Visitation Dashboard from Arrivalist with information at the county and city levels. (Access origin markets, seasonality, length of stay information for your city or county as well as neighboring and competitive cities/counties in the state).…"/>
          <p:cNvSpPr txBox="1"/>
          <p:nvPr/>
        </p:nvSpPr>
        <p:spPr>
          <a:xfrm>
            <a:off x="682769" y="1722209"/>
            <a:ext cx="5723015" cy="4906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200"/>
            </a:pPr>
            <a:r>
              <a:rPr b="1">
                <a:solidFill>
                  <a:srgbClr val="04196A"/>
                </a:solidFill>
              </a:rPr>
              <a:t>DETAILS: </a:t>
            </a:r>
            <a:r>
              <a:t>Visitation Dashboard from Arrivalist with information at the county and city levels. (Access origin markets, seasonality, length of stay information for your city or county as well as neighboring and competitive cities/counties in the state).</a:t>
            </a:r>
          </a:p>
          <a:p>
            <a:pPr>
              <a:spcBef>
                <a:spcPts val="1200"/>
              </a:spcBef>
              <a:defRPr sz="2200"/>
            </a:pPr>
            <a:endParaRPr/>
          </a:p>
          <a:p>
            <a:pPr>
              <a:spcBef>
                <a:spcPts val="1200"/>
              </a:spcBef>
              <a:defRPr sz="2200"/>
            </a:pPr>
            <a:r>
              <a:rPr b="1">
                <a:solidFill>
                  <a:srgbClr val="04196A"/>
                </a:solidFill>
              </a:rPr>
              <a:t>COST: </a:t>
            </a:r>
            <a:r>
              <a:t>$5,000 per year (12 months begins based on sign up. Login provided once payment is received)</a:t>
            </a:r>
          </a:p>
          <a:p>
            <a:pPr>
              <a:spcBef>
                <a:spcPts val="1200"/>
              </a:spcBef>
              <a:defRPr sz="2200"/>
            </a:pPr>
            <a:endParaRPr/>
          </a:p>
          <a:p>
            <a:pPr>
              <a:spcBef>
                <a:spcPts val="1200"/>
              </a:spcBef>
              <a:defRPr sz="2200"/>
            </a:pPr>
            <a:r>
              <a:rPr b="1">
                <a:solidFill>
                  <a:srgbClr val="04196A"/>
                </a:solidFill>
              </a:rPr>
              <a:t>AVAILABILITY: </a:t>
            </a:r>
            <a:r>
              <a:t>Unlimited</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Thank you!"/>
          <p:cNvSpPr txBox="1">
            <a:spLocks noGrp="1"/>
          </p:cNvSpPr>
          <p:nvPr>
            <p:ph type="body" sz="quarter" idx="1"/>
          </p:nvPr>
        </p:nvSpPr>
        <p:spPr>
          <a:prstGeom prst="rect">
            <a:avLst/>
          </a:prstGeom>
        </p:spPr>
        <p:txBody>
          <a:bodyPr/>
          <a:lstStyle>
            <a:lvl1pPr defTabSz="1042374">
              <a:spcBef>
                <a:spcPts val="1100"/>
              </a:spcBef>
              <a:defRPr sz="5700"/>
            </a:lvl1pPr>
          </a:lstStyle>
          <a:p>
            <a:r>
              <a:t>Thank you!</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Slide Number"/>
          <p:cNvSpPr txBox="1">
            <a:spLocks noGrp="1"/>
          </p:cNvSpPr>
          <p:nvPr>
            <p:ph type="sldNum" sz="quarter" idx="2"/>
          </p:nvPr>
        </p:nvSpPr>
        <p:spPr>
          <a:xfrm>
            <a:off x="13635507" y="7539510"/>
            <a:ext cx="172545" cy="258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774"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Social: Pinterest new board or update existing board</a:t>
            </a:r>
          </a:p>
        </p:txBody>
      </p:sp>
      <p:pic>
        <p:nvPicPr>
          <p:cNvPr id="775" name="Image" descr="Image"/>
          <p:cNvPicPr>
            <a:picLocks noChangeAspect="1"/>
          </p:cNvPicPr>
          <p:nvPr/>
        </p:nvPicPr>
        <p:blipFill>
          <a:blip r:embed="rId2"/>
          <a:stretch>
            <a:fillRect/>
          </a:stretch>
        </p:blipFill>
        <p:spPr>
          <a:xfrm>
            <a:off x="9864474" y="1441168"/>
            <a:ext cx="3744605" cy="5347264"/>
          </a:xfrm>
          <a:prstGeom prst="rect">
            <a:avLst/>
          </a:prstGeom>
          <a:ln w="12700">
            <a:miter lim="400000"/>
          </a:ln>
        </p:spPr>
      </p:pic>
      <p:sp>
        <p:nvSpPr>
          <p:cNvPr id="776"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777" name="DETAILS: New Featured Board or update an existing Featured Board to inspire our 444K Pinterest followers…"/>
          <p:cNvSpPr txBox="1"/>
          <p:nvPr/>
        </p:nvSpPr>
        <p:spPr>
          <a:xfrm>
            <a:off x="708169" y="1875266"/>
            <a:ext cx="8412740" cy="40853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New Featured Board or update an existing Featured Board to inspire our 444K Pinterest followers</a:t>
            </a:r>
          </a:p>
          <a:p>
            <a:pPr>
              <a:spcBef>
                <a:spcPts val="1200"/>
              </a:spcBef>
              <a:defRPr sz="2500"/>
            </a:pPr>
            <a:endParaRPr/>
          </a:p>
          <a:p>
            <a:pPr>
              <a:spcBef>
                <a:spcPts val="1200"/>
              </a:spcBef>
              <a:defRPr sz="2500"/>
            </a:pPr>
            <a:r>
              <a:rPr b="1">
                <a:solidFill>
                  <a:srgbClr val="04196A"/>
                </a:solidFill>
              </a:rPr>
              <a:t>COST: </a:t>
            </a:r>
          </a:p>
          <a:p>
            <a:pPr>
              <a:spcBef>
                <a:spcPts val="1200"/>
              </a:spcBef>
              <a:defRPr sz="2500"/>
            </a:pPr>
            <a:r>
              <a:t>New Board: $1,000</a:t>
            </a:r>
          </a:p>
          <a:p>
            <a:pPr>
              <a:spcBef>
                <a:spcPts val="1200"/>
              </a:spcBef>
              <a:defRPr sz="2500"/>
            </a:pPr>
            <a:r>
              <a:t>Add 10 Pins: $100</a:t>
            </a:r>
          </a:p>
          <a:p>
            <a:pPr>
              <a:spcBef>
                <a:spcPts val="1200"/>
              </a:spcBef>
              <a:defRPr sz="2500"/>
            </a:pPr>
            <a:endParaRPr/>
          </a:p>
          <a:p>
            <a:pPr>
              <a:spcBef>
                <a:spcPts val="1200"/>
              </a:spcBef>
              <a:defRPr sz="2500"/>
            </a:pPr>
            <a:r>
              <a:rPr b="1">
                <a:solidFill>
                  <a:srgbClr val="04196A"/>
                </a:solidFill>
              </a:rPr>
              <a:t>AVAILABILITY: </a:t>
            </a:r>
            <a:r>
              <a:t>Unlimited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13635507" y="7539510"/>
            <a:ext cx="172545" cy="258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780"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3783">
              <a:tabLst>
                <a:tab pos="11290300" algn="r"/>
              </a:tabLst>
              <a:defRPr sz="3639">
                <a:solidFill>
                  <a:srgbClr val="06196A"/>
                </a:solidFill>
                <a:latin typeface="+mn-lt"/>
                <a:ea typeface="+mn-ea"/>
                <a:cs typeface="+mn-cs"/>
                <a:sym typeface="United Sans Reg Heavy"/>
              </a:defRPr>
            </a:lvl1pPr>
          </a:lstStyle>
          <a:p>
            <a:r>
              <a:t>Social: Pinterest new board or update existing board (cont.)</a:t>
            </a:r>
          </a:p>
        </p:txBody>
      </p:sp>
      <p:sp>
        <p:nvSpPr>
          <p:cNvPr id="781" name="MAIN MENU">
            <a:hlinkClick r:id="rId2"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782" name="CREATIVE REQUIREMENTS:…"/>
          <p:cNvSpPr txBox="1"/>
          <p:nvPr/>
        </p:nvSpPr>
        <p:spPr>
          <a:xfrm>
            <a:off x="682769" y="1907016"/>
            <a:ext cx="7620092" cy="4415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CREATIVE REQUIREMENTS: </a:t>
            </a:r>
          </a:p>
          <a:p>
            <a:pPr>
              <a:spcBef>
                <a:spcPts val="1200"/>
              </a:spcBef>
              <a:defRPr sz="2500"/>
            </a:pPr>
            <a:r>
              <a:t>10X images or videos</a:t>
            </a:r>
          </a:p>
          <a:p>
            <a:pPr>
              <a:spcBef>
                <a:spcPts val="1200"/>
              </a:spcBef>
              <a:defRPr sz="2500"/>
            </a:pPr>
            <a:r>
              <a:t>Description for each pin</a:t>
            </a:r>
          </a:p>
          <a:p>
            <a:pPr>
              <a:spcBef>
                <a:spcPts val="1200"/>
              </a:spcBef>
              <a:defRPr sz="2500"/>
            </a:pPr>
            <a:r>
              <a:t>Board description</a:t>
            </a:r>
          </a:p>
          <a:p>
            <a:pPr>
              <a:spcBef>
                <a:spcPts val="1200"/>
              </a:spcBef>
              <a:defRPr sz="2500"/>
            </a:pPr>
            <a:r>
              <a:t>Click through URL</a:t>
            </a:r>
          </a:p>
          <a:p>
            <a:pPr>
              <a:spcBef>
                <a:spcPts val="1200"/>
              </a:spcBef>
              <a:defRPr sz="2500"/>
            </a:pPr>
            <a:r>
              <a:t>Signed image release</a:t>
            </a:r>
          </a:p>
          <a:p>
            <a:endParaRPr/>
          </a:p>
          <a:p>
            <a:pPr>
              <a:spcBef>
                <a:spcPts val="1200"/>
              </a:spcBef>
              <a:defRPr sz="2500"/>
            </a:pPr>
            <a:r>
              <a:rPr b="1">
                <a:solidFill>
                  <a:srgbClr val="04196A"/>
                </a:solidFill>
              </a:rPr>
              <a:t>LAUNCH LEAD TIME: </a:t>
            </a:r>
            <a:r>
              <a:t>Creative materials due </a:t>
            </a:r>
            <a:r>
              <a:rPr b="1"/>
              <a:t>4 weeks</a:t>
            </a:r>
            <a:r>
              <a:t> prior to start date </a:t>
            </a:r>
          </a:p>
        </p:txBody>
      </p:sp>
      <p:pic>
        <p:nvPicPr>
          <p:cNvPr id="783" name="Image" descr="Image"/>
          <p:cNvPicPr>
            <a:picLocks noChangeAspect="1"/>
          </p:cNvPicPr>
          <p:nvPr/>
        </p:nvPicPr>
        <p:blipFill>
          <a:blip r:embed="rId3"/>
          <a:stretch>
            <a:fillRect/>
          </a:stretch>
        </p:blipFill>
        <p:spPr>
          <a:xfrm>
            <a:off x="9419974" y="1441168"/>
            <a:ext cx="3744605" cy="534726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lide Number"/>
          <p:cNvSpPr txBox="1">
            <a:spLocks noGrp="1"/>
          </p:cNvSpPr>
          <p:nvPr>
            <p:ph type="sldNum" sz="quarter" idx="2"/>
          </p:nvPr>
        </p:nvSpPr>
        <p:spPr>
          <a:xfrm>
            <a:off x="13635507" y="7539510"/>
            <a:ext cx="172545" cy="258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786"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Social: Programmatic social stories</a:t>
            </a:r>
          </a:p>
        </p:txBody>
      </p:sp>
      <p:grpSp>
        <p:nvGrpSpPr>
          <p:cNvPr id="790" name="Group"/>
          <p:cNvGrpSpPr/>
          <p:nvPr/>
        </p:nvGrpSpPr>
        <p:grpSpPr>
          <a:xfrm>
            <a:off x="7051350" y="1433277"/>
            <a:ext cx="7411376" cy="5609955"/>
            <a:chOff x="0" y="0"/>
            <a:chExt cx="7411374" cy="5609953"/>
          </a:xfrm>
        </p:grpSpPr>
        <p:pic>
          <p:nvPicPr>
            <p:cNvPr id="787" name="Image" descr="Image"/>
            <p:cNvPicPr>
              <a:picLocks noChangeAspect="1"/>
            </p:cNvPicPr>
            <p:nvPr/>
          </p:nvPicPr>
          <p:blipFill>
            <a:blip r:embed="rId2"/>
            <a:stretch>
              <a:fillRect/>
            </a:stretch>
          </p:blipFill>
          <p:spPr>
            <a:xfrm>
              <a:off x="0" y="265"/>
              <a:ext cx="2901110" cy="5609424"/>
            </a:xfrm>
            <a:prstGeom prst="rect">
              <a:avLst/>
            </a:prstGeom>
            <a:ln w="12700" cap="flat">
              <a:noFill/>
              <a:miter lim="400000"/>
            </a:ln>
            <a:effectLst/>
          </p:spPr>
        </p:pic>
        <p:pic>
          <p:nvPicPr>
            <p:cNvPr id="788" name="Image" descr="Image"/>
            <p:cNvPicPr>
              <a:picLocks noChangeAspect="1"/>
            </p:cNvPicPr>
            <p:nvPr/>
          </p:nvPicPr>
          <p:blipFill>
            <a:blip r:embed="rId3"/>
            <a:stretch>
              <a:fillRect/>
            </a:stretch>
          </p:blipFill>
          <p:spPr>
            <a:xfrm>
              <a:off x="2261864" y="265"/>
              <a:ext cx="2901110" cy="5609424"/>
            </a:xfrm>
            <a:prstGeom prst="rect">
              <a:avLst/>
            </a:prstGeom>
            <a:ln w="12700" cap="flat">
              <a:noFill/>
              <a:miter lim="400000"/>
            </a:ln>
            <a:effectLst/>
          </p:spPr>
        </p:pic>
        <p:pic>
          <p:nvPicPr>
            <p:cNvPr id="789" name="Image" descr="Image"/>
            <p:cNvPicPr>
              <a:picLocks noChangeAspect="1"/>
            </p:cNvPicPr>
            <p:nvPr/>
          </p:nvPicPr>
          <p:blipFill>
            <a:blip r:embed="rId4"/>
            <a:stretch>
              <a:fillRect/>
            </a:stretch>
          </p:blipFill>
          <p:spPr>
            <a:xfrm>
              <a:off x="4509990" y="0"/>
              <a:ext cx="2901385" cy="5609954"/>
            </a:xfrm>
            <a:prstGeom prst="rect">
              <a:avLst/>
            </a:prstGeom>
            <a:ln w="12700" cap="flat">
              <a:noFill/>
              <a:miter lim="400000"/>
            </a:ln>
            <a:effectLst/>
          </p:spPr>
        </p:pic>
      </p:grpSp>
      <p:sp>
        <p:nvSpPr>
          <p:cNvPr id="791" name="MAIN MENU">
            <a:hlinkClick r:id="rId5"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792" name="DETAILS: Leverage vertical story assets outside of social media walled gardens…"/>
          <p:cNvSpPr txBox="1"/>
          <p:nvPr/>
        </p:nvSpPr>
        <p:spPr>
          <a:xfrm>
            <a:off x="644669" y="1864607"/>
            <a:ext cx="6491228" cy="3780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Leverage vertical story assets outside of social media walled gardens</a:t>
            </a:r>
          </a:p>
          <a:p>
            <a:pPr>
              <a:spcBef>
                <a:spcPts val="1200"/>
              </a:spcBef>
              <a:defRPr sz="2500"/>
            </a:pPr>
            <a:endParaRPr/>
          </a:p>
          <a:p>
            <a:pPr>
              <a:spcBef>
                <a:spcPts val="1200"/>
              </a:spcBef>
              <a:defRPr sz="2500"/>
            </a:pPr>
            <a:r>
              <a:rPr b="1">
                <a:solidFill>
                  <a:srgbClr val="04196A"/>
                </a:solidFill>
              </a:rPr>
              <a:t>COST: </a:t>
            </a:r>
            <a:r>
              <a:t>$500 minimum per month per format but can spend more (No minimum number of months)</a:t>
            </a:r>
          </a:p>
          <a:p>
            <a:pPr>
              <a:spcBef>
                <a:spcPts val="1200"/>
              </a:spcBef>
              <a:defRPr sz="2500"/>
            </a:pPr>
            <a:endParaRPr/>
          </a:p>
          <a:p>
            <a:pPr>
              <a:spcBef>
                <a:spcPts val="1200"/>
              </a:spcBef>
              <a:defRPr sz="2500"/>
            </a:pPr>
            <a:r>
              <a:rPr b="1">
                <a:solidFill>
                  <a:srgbClr val="04196A"/>
                </a:solidFill>
              </a:rPr>
              <a:t>AVAILABILITY: </a:t>
            </a:r>
            <a:r>
              <a:t>Unlimited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Slide Number"/>
          <p:cNvSpPr txBox="1">
            <a:spLocks noGrp="1"/>
          </p:cNvSpPr>
          <p:nvPr>
            <p:ph type="sldNum" sz="quarter" idx="2"/>
          </p:nvPr>
        </p:nvSpPr>
        <p:spPr>
          <a:xfrm>
            <a:off x="13635507" y="7539510"/>
            <a:ext cx="172545" cy="258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795"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Social: Programmatic social stories (Cont.)</a:t>
            </a:r>
          </a:p>
        </p:txBody>
      </p:sp>
      <p:grpSp>
        <p:nvGrpSpPr>
          <p:cNvPr id="799" name="Group"/>
          <p:cNvGrpSpPr/>
          <p:nvPr/>
        </p:nvGrpSpPr>
        <p:grpSpPr>
          <a:xfrm>
            <a:off x="7051350" y="1433277"/>
            <a:ext cx="7411376" cy="5609955"/>
            <a:chOff x="0" y="0"/>
            <a:chExt cx="7411374" cy="5609953"/>
          </a:xfrm>
        </p:grpSpPr>
        <p:pic>
          <p:nvPicPr>
            <p:cNvPr id="796" name="Image" descr="Image"/>
            <p:cNvPicPr>
              <a:picLocks noChangeAspect="1"/>
            </p:cNvPicPr>
            <p:nvPr/>
          </p:nvPicPr>
          <p:blipFill>
            <a:blip r:embed="rId2"/>
            <a:stretch>
              <a:fillRect/>
            </a:stretch>
          </p:blipFill>
          <p:spPr>
            <a:xfrm>
              <a:off x="0" y="265"/>
              <a:ext cx="2901110" cy="5609424"/>
            </a:xfrm>
            <a:prstGeom prst="rect">
              <a:avLst/>
            </a:prstGeom>
            <a:ln w="12700" cap="flat">
              <a:noFill/>
              <a:miter lim="400000"/>
            </a:ln>
            <a:effectLst/>
          </p:spPr>
        </p:pic>
        <p:pic>
          <p:nvPicPr>
            <p:cNvPr id="797" name="Image" descr="Image"/>
            <p:cNvPicPr>
              <a:picLocks noChangeAspect="1"/>
            </p:cNvPicPr>
            <p:nvPr/>
          </p:nvPicPr>
          <p:blipFill>
            <a:blip r:embed="rId3"/>
            <a:stretch>
              <a:fillRect/>
            </a:stretch>
          </p:blipFill>
          <p:spPr>
            <a:xfrm>
              <a:off x="2261864" y="265"/>
              <a:ext cx="2901110" cy="5609424"/>
            </a:xfrm>
            <a:prstGeom prst="rect">
              <a:avLst/>
            </a:prstGeom>
            <a:ln w="12700" cap="flat">
              <a:noFill/>
              <a:miter lim="400000"/>
            </a:ln>
            <a:effectLst/>
          </p:spPr>
        </p:pic>
        <p:pic>
          <p:nvPicPr>
            <p:cNvPr id="798" name="Image" descr="Image"/>
            <p:cNvPicPr>
              <a:picLocks noChangeAspect="1"/>
            </p:cNvPicPr>
            <p:nvPr/>
          </p:nvPicPr>
          <p:blipFill>
            <a:blip r:embed="rId4"/>
            <a:stretch>
              <a:fillRect/>
            </a:stretch>
          </p:blipFill>
          <p:spPr>
            <a:xfrm>
              <a:off x="4509990" y="0"/>
              <a:ext cx="2901385" cy="5609954"/>
            </a:xfrm>
            <a:prstGeom prst="rect">
              <a:avLst/>
            </a:prstGeom>
            <a:ln w="12700" cap="flat">
              <a:noFill/>
              <a:miter lim="400000"/>
            </a:ln>
            <a:effectLst/>
          </p:spPr>
        </p:pic>
      </p:grpSp>
      <p:sp>
        <p:nvSpPr>
          <p:cNvPr id="800" name="MAIN MENU">
            <a:hlinkClick r:id="rId5"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801" name="DISPLAY CREATIVE REQUIREMENTS: Leverage vertical story assets outside of social media walled gardens…"/>
          <p:cNvSpPr txBox="1"/>
          <p:nvPr/>
        </p:nvSpPr>
        <p:spPr>
          <a:xfrm>
            <a:off x="644669" y="1864607"/>
            <a:ext cx="6491228" cy="4567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DISPLAY CREATIVE REQUIREMENTS: </a:t>
            </a:r>
            <a:r>
              <a:t>Leverage vertical story assets outside of social media walled gardens</a:t>
            </a:r>
          </a:p>
          <a:p>
            <a:pPr>
              <a:spcBef>
                <a:spcPts val="1200"/>
              </a:spcBef>
              <a:defRPr sz="2500"/>
            </a:pPr>
            <a:endParaRPr/>
          </a:p>
          <a:p>
            <a:pPr>
              <a:spcBef>
                <a:spcPts val="1200"/>
              </a:spcBef>
              <a:defRPr sz="2500"/>
            </a:pPr>
            <a:r>
              <a:rPr b="1">
                <a:solidFill>
                  <a:srgbClr val="04196A"/>
                </a:solidFill>
              </a:rPr>
              <a:t>VIDEO CREATIVE REQUIREMENTS: </a:t>
            </a:r>
            <a:r>
              <a:t>$500 minimum per month per format but can spend more (No minimum number of months)</a:t>
            </a:r>
          </a:p>
          <a:p>
            <a:pPr>
              <a:spcBef>
                <a:spcPts val="1200"/>
              </a:spcBef>
              <a:defRPr sz="2500"/>
            </a:pPr>
            <a:endParaRPr/>
          </a:p>
          <a:p>
            <a:pPr>
              <a:spcBef>
                <a:spcPts val="1200"/>
              </a:spcBef>
              <a:defRPr sz="2500"/>
            </a:pPr>
            <a:r>
              <a:rPr b="1">
                <a:solidFill>
                  <a:srgbClr val="04196A"/>
                </a:solidFill>
              </a:rPr>
              <a:t>LAUNCH LEAD TIME: </a:t>
            </a:r>
            <a:r>
              <a:t>Creative materials due </a:t>
            </a:r>
            <a:r>
              <a:rPr b="1"/>
              <a:t>4 weeks</a:t>
            </a:r>
            <a:r>
              <a:t> prior to start date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lide Number"/>
          <p:cNvSpPr txBox="1">
            <a:spLocks noGrp="1"/>
          </p:cNvSpPr>
          <p:nvPr>
            <p:ph type="sldNum" sz="quarter" idx="2"/>
          </p:nvPr>
        </p:nvSpPr>
        <p:spPr>
          <a:xfrm>
            <a:off x="13635507" y="7539510"/>
            <a:ext cx="172545" cy="258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804" name="Content Placeholder 2"/>
          <p:cNvSpPr txBox="1"/>
          <p:nvPr/>
        </p:nvSpPr>
        <p:spPr>
          <a:xfrm>
            <a:off x="663416" y="574805"/>
            <a:ext cx="13303568" cy="665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309625">
              <a:tabLst>
                <a:tab pos="11518900" algn="r"/>
              </a:tabLst>
              <a:defRPr sz="3709">
                <a:solidFill>
                  <a:srgbClr val="06196A"/>
                </a:solidFill>
                <a:latin typeface="+mn-lt"/>
                <a:ea typeface="+mn-ea"/>
                <a:cs typeface="+mn-cs"/>
                <a:sym typeface="United Sans Reg Heavy"/>
              </a:defRPr>
            </a:lvl1pPr>
          </a:lstStyle>
          <a:p>
            <a:r>
              <a:t>Social: AARP Facebook packages</a:t>
            </a:r>
          </a:p>
        </p:txBody>
      </p:sp>
      <p:pic>
        <p:nvPicPr>
          <p:cNvPr id="805" name="Travel Texas_8-14_TEX_FY23_Discover Temple_AARP Social Dancing_600x6002_FB-Screenshot_8-14-23.png" descr="Travel Texas_8-14_TEX_FY23_Discover Temple_AARP Social Dancing_600x6002_FB-Screenshot_8-14-23.png"/>
          <p:cNvPicPr>
            <a:picLocks noChangeAspect="1"/>
          </p:cNvPicPr>
          <p:nvPr/>
        </p:nvPicPr>
        <p:blipFill>
          <a:blip r:embed="rId2"/>
          <a:stretch>
            <a:fillRect/>
          </a:stretch>
        </p:blipFill>
        <p:spPr>
          <a:xfrm>
            <a:off x="9385327" y="1350676"/>
            <a:ext cx="4754452" cy="5528248"/>
          </a:xfrm>
          <a:prstGeom prst="rect">
            <a:avLst/>
          </a:prstGeom>
          <a:ln w="12700">
            <a:miter lim="400000"/>
          </a:ln>
        </p:spPr>
      </p:pic>
      <p:sp>
        <p:nvSpPr>
          <p:cNvPr id="806" name="MAIN MENU">
            <a:hlinkClick r:id="rId3" action="ppaction://hlinksldjump"/>
          </p:cNvPr>
          <p:cNvSpPr txBox="1"/>
          <p:nvPr/>
        </p:nvSpPr>
        <p:spPr>
          <a:xfrm>
            <a:off x="13331313" y="193345"/>
            <a:ext cx="1389052" cy="310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700"/>
            </a:lvl1pPr>
          </a:lstStyle>
          <a:p>
            <a:r>
              <a:t>MAIN MENU</a:t>
            </a:r>
          </a:p>
        </p:txBody>
      </p:sp>
      <p:sp>
        <p:nvSpPr>
          <p:cNvPr id="807" name="DETAILS: AARP reaches over 53MM identified member devices on Facebook. All impressions run on Facebook…"/>
          <p:cNvSpPr txBox="1"/>
          <p:nvPr/>
        </p:nvSpPr>
        <p:spPr>
          <a:xfrm>
            <a:off x="708169" y="1627616"/>
            <a:ext cx="8412740" cy="463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2500"/>
            </a:pPr>
            <a:r>
              <a:rPr b="1">
                <a:solidFill>
                  <a:srgbClr val="04196A"/>
                </a:solidFill>
              </a:rPr>
              <a:t>DETAILS: </a:t>
            </a:r>
            <a:r>
              <a:t>AARP reaches over 53MM identified member devices on Facebook. All impressions run on Facebook</a:t>
            </a:r>
          </a:p>
          <a:p>
            <a:pPr>
              <a:spcBef>
                <a:spcPts val="1200"/>
              </a:spcBef>
              <a:defRPr sz="2500"/>
            </a:pPr>
            <a:endParaRPr/>
          </a:p>
          <a:p>
            <a:pPr>
              <a:spcBef>
                <a:spcPts val="1200"/>
              </a:spcBef>
              <a:defRPr sz="2500"/>
            </a:pPr>
            <a:r>
              <a:rPr b="1">
                <a:solidFill>
                  <a:srgbClr val="04196A"/>
                </a:solidFill>
              </a:rPr>
              <a:t>COST: </a:t>
            </a:r>
          </a:p>
          <a:p>
            <a:pPr>
              <a:spcBef>
                <a:spcPts val="1200"/>
              </a:spcBef>
              <a:defRPr sz="2500"/>
            </a:pPr>
            <a:r>
              <a:rPr b="1">
                <a:solidFill>
                  <a:srgbClr val="04196A"/>
                </a:solidFill>
              </a:rPr>
              <a:t>Small Package: </a:t>
            </a:r>
            <a:r>
              <a:t>$5,000 (</a:t>
            </a:r>
            <a:r>
              <a:rPr i="1"/>
              <a:t>192K Impressions)</a:t>
            </a:r>
          </a:p>
          <a:p>
            <a:pPr>
              <a:spcBef>
                <a:spcPts val="1200"/>
              </a:spcBef>
              <a:defRPr sz="2500"/>
            </a:pPr>
            <a:r>
              <a:rPr b="1">
                <a:solidFill>
                  <a:srgbClr val="04196A"/>
                </a:solidFill>
              </a:rPr>
              <a:t>Large Package: </a:t>
            </a:r>
            <a:r>
              <a:t>$15,000 (</a:t>
            </a:r>
            <a:r>
              <a:rPr i="1"/>
              <a:t>384K Impressions)</a:t>
            </a:r>
          </a:p>
          <a:p>
            <a:pPr>
              <a:spcBef>
                <a:spcPts val="1200"/>
              </a:spcBef>
              <a:defRPr sz="2500"/>
            </a:pPr>
            <a:endParaRPr i="1"/>
          </a:p>
          <a:p>
            <a:pPr>
              <a:spcBef>
                <a:spcPts val="1200"/>
              </a:spcBef>
              <a:defRPr sz="2500"/>
            </a:pPr>
            <a:r>
              <a:rPr b="1">
                <a:solidFill>
                  <a:srgbClr val="04196A"/>
                </a:solidFill>
              </a:rPr>
              <a:t>AVAILABILITY: </a:t>
            </a:r>
            <a:r>
              <a:t>Unlimited</a:t>
            </a:r>
          </a:p>
          <a:p>
            <a:pPr>
              <a:spcBef>
                <a:spcPts val="1200"/>
              </a:spcBef>
              <a:defRPr sz="2500"/>
            </a:pPr>
            <a:r>
              <a:t>Flight timing is flexible. No minimum number of months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United Sans Reg Heavy"/>
        <a:ea typeface="United Sans Reg Heavy"/>
        <a:cs typeface="United Sans Reg Heavy"/>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United Sans Reg Heavy"/>
        <a:ea typeface="United Sans Reg Heavy"/>
        <a:cs typeface="United Sans Reg Heavy"/>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097236" rtl="0" fontAlgn="auto" latinLnBrk="0" hangingPunct="0">
          <a:lnSpc>
            <a:spcPct val="100000"/>
          </a:lnSpc>
          <a:spcBef>
            <a:spcPts val="0"/>
          </a:spcBef>
          <a:spcAft>
            <a:spcPts val="0"/>
          </a:spcAft>
          <a:buClrTx/>
          <a:buSzTx/>
          <a:buFontTx/>
          <a:buNone/>
          <a:tabLst/>
          <a:defRPr kumimoji="0" sz="21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93</TotalTime>
  <Words>2849</Words>
  <Application>Microsoft Office PowerPoint</Application>
  <PresentationFormat>Custom</PresentationFormat>
  <Paragraphs>533</Paragraphs>
  <Slides>40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BlockGothicMedCond OTF</vt:lpstr>
      <vt:lpstr>Calibri</vt:lpstr>
      <vt:lpstr>Helvetica Neue Medium</vt:lpstr>
      <vt:lpstr>Trade Gothic Condensed No. 18</vt:lpstr>
      <vt:lpstr>United Sans Reg Bold</vt:lpstr>
      <vt:lpstr>United Sans Reg Heavy</vt:lpstr>
      <vt:lpstr>United Sans Rg Hv</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Madeline Phillips</cp:lastModifiedBy>
  <cp:revision>3</cp:revision>
  <cp:lastPrinted>2024-02-20T16:00:56Z</cp:lastPrinted>
  <dcterms:modified xsi:type="dcterms:W3CDTF">2024-03-04T21:01:21Z</dcterms:modified>
</cp:coreProperties>
</file>