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38.jpg" ContentType="image/jpe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media/image74.jpg" ContentType="image/jpeg"/>
  <Override PartName="/ppt/media/image77.jpg" ContentType="image/jpeg"/>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media/image93.jpg" ContentType="image/jpeg"/>
  <Override PartName="/ppt/media/image96.jpg" ContentType="image/jpeg"/>
  <Override PartName="/ppt/media/image101.jpg" ContentType="image/jpeg"/>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44" r:id="rId2"/>
    <p:sldMasterId id="2147483758" r:id="rId3"/>
    <p:sldMasterId id="2147483780" r:id="rId4"/>
  </p:sldMasterIdLst>
  <p:notesMasterIdLst>
    <p:notesMasterId r:id="rId81"/>
  </p:notesMasterIdLst>
  <p:sldIdLst>
    <p:sldId id="256" r:id="rId5"/>
    <p:sldId id="259" r:id="rId6"/>
    <p:sldId id="272" r:id="rId7"/>
    <p:sldId id="276" r:id="rId8"/>
    <p:sldId id="2143032252" r:id="rId9"/>
    <p:sldId id="2143032253" r:id="rId10"/>
    <p:sldId id="2143032254" r:id="rId11"/>
    <p:sldId id="2143032255" r:id="rId12"/>
    <p:sldId id="2143032256" r:id="rId13"/>
    <p:sldId id="2143032257" r:id="rId14"/>
    <p:sldId id="2143032258" r:id="rId15"/>
    <p:sldId id="2143032259" r:id="rId16"/>
    <p:sldId id="2143032260" r:id="rId17"/>
    <p:sldId id="275" r:id="rId18"/>
    <p:sldId id="2143032261" r:id="rId19"/>
    <p:sldId id="277" r:id="rId20"/>
    <p:sldId id="1856" r:id="rId21"/>
    <p:sldId id="2143032231" r:id="rId22"/>
    <p:sldId id="2143032232" r:id="rId23"/>
    <p:sldId id="2143032230" r:id="rId24"/>
    <p:sldId id="2143032234" r:id="rId25"/>
    <p:sldId id="2143032236" r:id="rId26"/>
    <p:sldId id="1863" r:id="rId27"/>
    <p:sldId id="743" r:id="rId28"/>
    <p:sldId id="2143032238" r:id="rId29"/>
    <p:sldId id="12728" r:id="rId30"/>
    <p:sldId id="12730" r:id="rId31"/>
    <p:sldId id="12741" r:id="rId32"/>
    <p:sldId id="12727" r:id="rId33"/>
    <p:sldId id="2143032237" r:id="rId34"/>
    <p:sldId id="1852" r:id="rId35"/>
    <p:sldId id="273" r:id="rId36"/>
    <p:sldId id="257" r:id="rId37"/>
    <p:sldId id="260" r:id="rId38"/>
    <p:sldId id="261" r:id="rId39"/>
    <p:sldId id="262" r:id="rId40"/>
    <p:sldId id="263" r:id="rId41"/>
    <p:sldId id="2143032240" r:id="rId42"/>
    <p:sldId id="264" r:id="rId43"/>
    <p:sldId id="2143032241" r:id="rId44"/>
    <p:sldId id="893" r:id="rId45"/>
    <p:sldId id="265" r:id="rId46"/>
    <p:sldId id="266" r:id="rId47"/>
    <p:sldId id="267" r:id="rId48"/>
    <p:sldId id="269" r:id="rId49"/>
    <p:sldId id="268" r:id="rId50"/>
    <p:sldId id="270" r:id="rId51"/>
    <p:sldId id="271" r:id="rId52"/>
    <p:sldId id="274" r:id="rId53"/>
    <p:sldId id="636" r:id="rId54"/>
    <p:sldId id="634" r:id="rId55"/>
    <p:sldId id="858" r:id="rId56"/>
    <p:sldId id="892" r:id="rId57"/>
    <p:sldId id="297" r:id="rId58"/>
    <p:sldId id="279" r:id="rId59"/>
    <p:sldId id="280" r:id="rId60"/>
    <p:sldId id="665" r:id="rId61"/>
    <p:sldId id="651" r:id="rId62"/>
    <p:sldId id="679" r:id="rId63"/>
    <p:sldId id="3963" r:id="rId64"/>
    <p:sldId id="1840" r:id="rId65"/>
    <p:sldId id="2036" r:id="rId66"/>
    <p:sldId id="3957" r:id="rId67"/>
    <p:sldId id="3955" r:id="rId68"/>
    <p:sldId id="3958" r:id="rId69"/>
    <p:sldId id="3962" r:id="rId70"/>
    <p:sldId id="3959" r:id="rId71"/>
    <p:sldId id="3961" r:id="rId72"/>
    <p:sldId id="2114" r:id="rId73"/>
    <p:sldId id="2108" r:id="rId74"/>
    <p:sldId id="2115" r:id="rId75"/>
    <p:sldId id="2113" r:id="rId76"/>
    <p:sldId id="2143032239" r:id="rId77"/>
    <p:sldId id="1838" r:id="rId78"/>
    <p:sldId id="3964" r:id="rId79"/>
    <p:sldId id="278" r:id="rId8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0ED"/>
    <a:srgbClr val="EBED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983" autoAdjust="0"/>
    <p:restoredTop sz="94660"/>
  </p:normalViewPr>
  <p:slideViewPr>
    <p:cSldViewPr snapToGrid="0">
      <p:cViewPr varScale="1">
        <p:scale>
          <a:sx n="162" d="100"/>
          <a:sy n="162" d="100"/>
        </p:scale>
        <p:origin x="2394" y="1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61" Type="http://schemas.openxmlformats.org/officeDocument/2006/relationships/slide" Target="slides/slide57.xml"/><Relationship Id="rId8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85B7FC1-EFC4-4A70-A4BD-118D96651452}" type="doc">
      <dgm:prSet loTypeId="urn:microsoft.com/office/officeart/2005/8/layout/radial5" loCatId="cycle" qsTypeId="urn:microsoft.com/office/officeart/2005/8/quickstyle/simple5" qsCatId="simple" csTypeId="urn:microsoft.com/office/officeart/2005/8/colors/accent1_2" csCatId="accent1" phldr="1"/>
      <dgm:spPr/>
      <dgm:t>
        <a:bodyPr/>
        <a:lstStyle/>
        <a:p>
          <a:endParaRPr lang="en-US"/>
        </a:p>
      </dgm:t>
    </dgm:pt>
    <dgm:pt modelId="{E823B2FB-A5F6-45F5-A473-91A0B1AEAF3B}">
      <dgm:prSet phldrT="[Text]" custT="1"/>
      <dgm:spPr>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softEdge rad="31750"/>
        </a:effectLst>
      </dgm:spPr>
      <dgm:t>
        <a:bodyPr/>
        <a:lstStyle/>
        <a:p>
          <a:r>
            <a:rPr lang="en-US" sz="1200" b="1" dirty="0">
              <a:solidFill>
                <a:schemeClr val="tx1"/>
              </a:solidFill>
              <a:latin typeface="Arial" panose="020B0604020202020204" pitchFamily="34" charset="0"/>
              <a:cs typeface="Arial" panose="020B0604020202020204" pitchFamily="34" charset="0"/>
            </a:rPr>
            <a:t>JBSA Workforce &amp; Transition Alliance</a:t>
          </a:r>
        </a:p>
      </dgm:t>
    </dgm:pt>
    <dgm:pt modelId="{E8921416-9127-4C63-85C2-DF0D2C010E32}" type="parTrans" cxnId="{936924CD-7816-4148-B6E8-5C86E69633A5}">
      <dgm:prSet/>
      <dgm:spPr/>
      <dgm:t>
        <a:bodyPr/>
        <a:lstStyle/>
        <a:p>
          <a:endParaRPr lang="en-US"/>
        </a:p>
      </dgm:t>
    </dgm:pt>
    <dgm:pt modelId="{D1889203-7E79-44D9-AC1A-480DABE8F387}" type="sibTrans" cxnId="{936924CD-7816-4148-B6E8-5C86E69633A5}">
      <dgm:prSet/>
      <dgm:spPr/>
      <dgm:t>
        <a:bodyPr/>
        <a:lstStyle/>
        <a:p>
          <a:endParaRPr lang="en-US"/>
        </a:p>
      </dgm:t>
    </dgm:pt>
    <dgm:pt modelId="{3E39CB85-7B88-4D20-8E0B-C385587AB660}">
      <dgm:prSet phldrT="[Text]" custT="1"/>
      <dgm:spPr>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softEdge rad="31750"/>
        </a:effectLst>
      </dgm:spPr>
      <dgm:t>
        <a:bodyPr/>
        <a:lstStyle/>
        <a:p>
          <a:r>
            <a:rPr lang="en-US" sz="1200" b="1" dirty="0">
              <a:solidFill>
                <a:schemeClr val="tx1"/>
              </a:solidFill>
              <a:latin typeface="Arial" panose="020B0604020202020204" pitchFamily="34" charset="0"/>
              <a:cs typeface="Arial" panose="020B0604020202020204" pitchFamily="34" charset="0"/>
            </a:rPr>
            <a:t>Workshops, Training</a:t>
          </a:r>
        </a:p>
      </dgm:t>
    </dgm:pt>
    <dgm:pt modelId="{8A0AC14A-FB80-4DCB-B447-9A9438C2CED6}" type="parTrans" cxnId="{B0F46AB9-3844-4C24-BA1A-5326063ADD2E}">
      <dgm:prSet/>
      <dgm:spPr/>
      <dgm:t>
        <a:bodyPr/>
        <a:lstStyle/>
        <a:p>
          <a:endParaRPr lang="en-US"/>
        </a:p>
      </dgm:t>
    </dgm:pt>
    <dgm:pt modelId="{8AA922A8-13DB-40CD-8258-EF62BFCF0CBA}" type="sibTrans" cxnId="{B0F46AB9-3844-4C24-BA1A-5326063ADD2E}">
      <dgm:prSet/>
      <dgm:spPr/>
      <dgm:t>
        <a:bodyPr/>
        <a:lstStyle/>
        <a:p>
          <a:endParaRPr lang="en-US"/>
        </a:p>
      </dgm:t>
    </dgm:pt>
    <dgm:pt modelId="{DB3E9704-2777-418A-AB3C-6D28CAC3E9DD}">
      <dgm:prSet phldrT="[Text]" custT="1"/>
      <dgm:spPr>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softEdge rad="31750"/>
        </a:effectLst>
      </dgm:spPr>
      <dgm:t>
        <a:bodyPr/>
        <a:lstStyle/>
        <a:p>
          <a:r>
            <a:rPr lang="en-US" sz="1200" b="1" dirty="0">
              <a:solidFill>
                <a:schemeClr val="tx1"/>
              </a:solidFill>
              <a:latin typeface="Arial" panose="020B0604020202020204" pitchFamily="34" charset="0"/>
              <a:cs typeface="Arial" panose="020B0604020202020204" pitchFamily="34" charset="0"/>
            </a:rPr>
            <a:t>Career Fairs, Employment</a:t>
          </a:r>
        </a:p>
      </dgm:t>
    </dgm:pt>
    <dgm:pt modelId="{E72E01E5-2BA0-46E0-BBF9-A13DCD60A8CB}" type="parTrans" cxnId="{959020D3-9B18-4B1B-940E-4277C37D1836}">
      <dgm:prSet/>
      <dgm:spPr/>
      <dgm:t>
        <a:bodyPr/>
        <a:lstStyle/>
        <a:p>
          <a:endParaRPr lang="en-US"/>
        </a:p>
      </dgm:t>
    </dgm:pt>
    <dgm:pt modelId="{6A25594D-22E2-4F80-84A8-18D05831D59A}" type="sibTrans" cxnId="{959020D3-9B18-4B1B-940E-4277C37D1836}">
      <dgm:prSet/>
      <dgm:spPr/>
      <dgm:t>
        <a:bodyPr/>
        <a:lstStyle/>
        <a:p>
          <a:endParaRPr lang="en-US"/>
        </a:p>
      </dgm:t>
    </dgm:pt>
    <dgm:pt modelId="{C176EE2D-F5B9-43FB-B250-2247A1A629AD}">
      <dgm:prSet phldrT="[Text]" custT="1"/>
      <dgm:spPr>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softEdge rad="31750"/>
        </a:effectLst>
      </dgm:spPr>
      <dgm:t>
        <a:bodyPr/>
        <a:lstStyle/>
        <a:p>
          <a:r>
            <a:rPr lang="en-US" sz="1200" b="1" dirty="0">
              <a:solidFill>
                <a:schemeClr val="tx1"/>
              </a:solidFill>
              <a:latin typeface="Arial" panose="020B0604020202020204" pitchFamily="34" charset="0"/>
              <a:cs typeface="Arial" panose="020B0604020202020204" pitchFamily="34" charset="0"/>
            </a:rPr>
            <a:t>High Touch Assistance</a:t>
          </a:r>
        </a:p>
      </dgm:t>
    </dgm:pt>
    <dgm:pt modelId="{22C40762-88C9-4E24-989F-6C1E9F0D1FF7}" type="parTrans" cxnId="{CF5DBCAB-BC31-404F-94D8-684C3276373B}">
      <dgm:prSet/>
      <dgm:spPr/>
      <dgm:t>
        <a:bodyPr/>
        <a:lstStyle/>
        <a:p>
          <a:endParaRPr lang="en-US"/>
        </a:p>
      </dgm:t>
    </dgm:pt>
    <dgm:pt modelId="{505B1BC8-62D0-4E0B-800E-8FE1D91A3028}" type="sibTrans" cxnId="{CF5DBCAB-BC31-404F-94D8-684C3276373B}">
      <dgm:prSet/>
      <dgm:spPr/>
      <dgm:t>
        <a:bodyPr/>
        <a:lstStyle/>
        <a:p>
          <a:endParaRPr lang="en-US"/>
        </a:p>
      </dgm:t>
    </dgm:pt>
    <dgm:pt modelId="{43C32203-8BD2-4B78-BB00-25FA7712A7A3}">
      <dgm:prSet phldrT="[Text]" custT="1"/>
      <dgm:spPr>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softEdge rad="31750"/>
        </a:effectLst>
      </dgm:spPr>
      <dgm:t>
        <a:bodyPr/>
        <a:lstStyle/>
        <a:p>
          <a:r>
            <a:rPr lang="en-US" sz="1200" b="1" dirty="0">
              <a:solidFill>
                <a:schemeClr val="tx1"/>
              </a:solidFill>
              <a:latin typeface="Arial" panose="020B0604020202020204" pitchFamily="34" charset="0"/>
              <a:cs typeface="Arial" panose="020B0604020202020204" pitchFamily="34" charset="0"/>
            </a:rPr>
            <a:t>SkillBridge/ Career Skills Program</a:t>
          </a:r>
        </a:p>
      </dgm:t>
    </dgm:pt>
    <dgm:pt modelId="{CD6D1FC5-5DC9-49C6-A1F4-46502605055E}" type="parTrans" cxnId="{2754470B-DBF5-4BFA-8D1D-4155346FFBD5}">
      <dgm:prSet/>
      <dgm:spPr/>
      <dgm:t>
        <a:bodyPr/>
        <a:lstStyle/>
        <a:p>
          <a:endParaRPr lang="en-US"/>
        </a:p>
      </dgm:t>
    </dgm:pt>
    <dgm:pt modelId="{EA0B275E-C1CE-4C3A-A5D1-31B43E753A86}" type="sibTrans" cxnId="{2754470B-DBF5-4BFA-8D1D-4155346FFBD5}">
      <dgm:prSet/>
      <dgm:spPr/>
      <dgm:t>
        <a:bodyPr/>
        <a:lstStyle/>
        <a:p>
          <a:endParaRPr lang="en-US"/>
        </a:p>
      </dgm:t>
    </dgm:pt>
    <dgm:pt modelId="{FF44ED84-6117-48FD-A848-0170EBA9FB1F}">
      <dgm:prSet custT="1"/>
      <dgm:spPr>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a:softEdge rad="31750"/>
        </a:effectLst>
      </dgm:spPr>
      <dgm:t>
        <a:bodyPr/>
        <a:lstStyle/>
        <a:p>
          <a:r>
            <a:rPr lang="en-US" sz="1200" b="1" dirty="0">
              <a:solidFill>
                <a:schemeClr val="tx1"/>
              </a:solidFill>
              <a:latin typeface="Arial" panose="020B0604020202020204" pitchFamily="34" charset="0"/>
              <a:cs typeface="Arial" panose="020B0604020202020204" pitchFamily="34" charset="0"/>
            </a:rPr>
            <a:t>Five and Thrive Family Resources</a:t>
          </a:r>
        </a:p>
      </dgm:t>
    </dgm:pt>
    <dgm:pt modelId="{C99D029A-B1D2-4EC8-B637-422D798F5CA5}" type="parTrans" cxnId="{457C95CF-1AB1-4990-8CAE-FB42697A357C}">
      <dgm:prSet/>
      <dgm:spPr/>
      <dgm:t>
        <a:bodyPr/>
        <a:lstStyle/>
        <a:p>
          <a:endParaRPr lang="en-US"/>
        </a:p>
      </dgm:t>
    </dgm:pt>
    <dgm:pt modelId="{6865FD91-1246-45B9-92CB-D1017D55E600}" type="sibTrans" cxnId="{457C95CF-1AB1-4990-8CAE-FB42697A357C}">
      <dgm:prSet/>
      <dgm:spPr/>
      <dgm:t>
        <a:bodyPr/>
        <a:lstStyle/>
        <a:p>
          <a:endParaRPr lang="en-US"/>
        </a:p>
      </dgm:t>
    </dgm:pt>
    <dgm:pt modelId="{051004C2-9153-4AF4-830A-CC0BB09DA5E2}" type="pres">
      <dgm:prSet presAssocID="{085B7FC1-EFC4-4A70-A4BD-118D96651452}" presName="Name0" presStyleCnt="0">
        <dgm:presLayoutVars>
          <dgm:chMax val="1"/>
          <dgm:dir/>
          <dgm:animLvl val="ctr"/>
          <dgm:resizeHandles val="exact"/>
        </dgm:presLayoutVars>
      </dgm:prSet>
      <dgm:spPr/>
    </dgm:pt>
    <dgm:pt modelId="{2A84CCFA-F92E-421C-94B5-9EB3FE46DB06}" type="pres">
      <dgm:prSet presAssocID="{E823B2FB-A5F6-45F5-A473-91A0B1AEAF3B}" presName="centerShape" presStyleLbl="node0" presStyleIdx="0" presStyleCnt="1" custScaleX="117263" custScaleY="112460"/>
      <dgm:spPr/>
    </dgm:pt>
    <dgm:pt modelId="{9B313B7C-3D03-40BC-9613-FE1E6B540033}" type="pres">
      <dgm:prSet presAssocID="{8A0AC14A-FB80-4DCB-B447-9A9438C2CED6}" presName="parTrans" presStyleLbl="sibTrans2D1" presStyleIdx="0" presStyleCnt="5"/>
      <dgm:spPr/>
    </dgm:pt>
    <dgm:pt modelId="{9171190D-8887-4C79-9E4C-F0716BCBF1B3}" type="pres">
      <dgm:prSet presAssocID="{8A0AC14A-FB80-4DCB-B447-9A9438C2CED6}" presName="connectorText" presStyleLbl="sibTrans2D1" presStyleIdx="0" presStyleCnt="5"/>
      <dgm:spPr/>
    </dgm:pt>
    <dgm:pt modelId="{F51219DB-D1EC-49BA-8DFF-C73BD4657265}" type="pres">
      <dgm:prSet presAssocID="{3E39CB85-7B88-4D20-8E0B-C385587AB660}" presName="node" presStyleLbl="node1" presStyleIdx="0" presStyleCnt="5" custScaleX="115567">
        <dgm:presLayoutVars>
          <dgm:bulletEnabled val="1"/>
        </dgm:presLayoutVars>
      </dgm:prSet>
      <dgm:spPr/>
    </dgm:pt>
    <dgm:pt modelId="{F9D133A8-CD0D-48CA-9976-22A97F2DD62E}" type="pres">
      <dgm:prSet presAssocID="{E72E01E5-2BA0-46E0-BBF9-A13DCD60A8CB}" presName="parTrans" presStyleLbl="sibTrans2D1" presStyleIdx="1" presStyleCnt="5"/>
      <dgm:spPr/>
    </dgm:pt>
    <dgm:pt modelId="{2A22908F-8864-4D5F-9B7D-286C9FEE5922}" type="pres">
      <dgm:prSet presAssocID="{E72E01E5-2BA0-46E0-BBF9-A13DCD60A8CB}" presName="connectorText" presStyleLbl="sibTrans2D1" presStyleIdx="1" presStyleCnt="5"/>
      <dgm:spPr/>
    </dgm:pt>
    <dgm:pt modelId="{D6E4AC05-69E4-402E-8F95-750D29D4E8A1}" type="pres">
      <dgm:prSet presAssocID="{DB3E9704-2777-418A-AB3C-6D28CAC3E9DD}" presName="node" presStyleLbl="node1" presStyleIdx="1" presStyleCnt="5" custScaleX="138789">
        <dgm:presLayoutVars>
          <dgm:bulletEnabled val="1"/>
        </dgm:presLayoutVars>
      </dgm:prSet>
      <dgm:spPr/>
    </dgm:pt>
    <dgm:pt modelId="{9A6AF0E7-C8E9-4BF6-A687-B4FD4C8B8F41}" type="pres">
      <dgm:prSet presAssocID="{C99D029A-B1D2-4EC8-B637-422D798F5CA5}" presName="parTrans" presStyleLbl="sibTrans2D1" presStyleIdx="2" presStyleCnt="5"/>
      <dgm:spPr/>
    </dgm:pt>
    <dgm:pt modelId="{EA664EC5-6401-4C44-88EA-935BEA32EEF5}" type="pres">
      <dgm:prSet presAssocID="{C99D029A-B1D2-4EC8-B637-422D798F5CA5}" presName="connectorText" presStyleLbl="sibTrans2D1" presStyleIdx="2" presStyleCnt="5"/>
      <dgm:spPr/>
    </dgm:pt>
    <dgm:pt modelId="{54E2115D-F7AC-471D-9CDB-EA8CB781D44B}" type="pres">
      <dgm:prSet presAssocID="{FF44ED84-6117-48FD-A848-0170EBA9FB1F}" presName="node" presStyleLbl="node1" presStyleIdx="2" presStyleCnt="5">
        <dgm:presLayoutVars>
          <dgm:bulletEnabled val="1"/>
        </dgm:presLayoutVars>
      </dgm:prSet>
      <dgm:spPr/>
    </dgm:pt>
    <dgm:pt modelId="{A98BA6ED-6550-4557-8C24-9322B5B525F8}" type="pres">
      <dgm:prSet presAssocID="{22C40762-88C9-4E24-989F-6C1E9F0D1FF7}" presName="parTrans" presStyleLbl="sibTrans2D1" presStyleIdx="3" presStyleCnt="5"/>
      <dgm:spPr/>
    </dgm:pt>
    <dgm:pt modelId="{2C07230D-57B9-4C14-9E99-0C8A6E65CCD4}" type="pres">
      <dgm:prSet presAssocID="{22C40762-88C9-4E24-989F-6C1E9F0D1FF7}" presName="connectorText" presStyleLbl="sibTrans2D1" presStyleIdx="3" presStyleCnt="5"/>
      <dgm:spPr/>
    </dgm:pt>
    <dgm:pt modelId="{53B013EA-AFDB-4E07-BE5E-2F31E8BC2E9E}" type="pres">
      <dgm:prSet presAssocID="{C176EE2D-F5B9-43FB-B250-2247A1A629AD}" presName="node" presStyleLbl="node1" presStyleIdx="3" presStyleCnt="5" custScaleX="123275">
        <dgm:presLayoutVars>
          <dgm:bulletEnabled val="1"/>
        </dgm:presLayoutVars>
      </dgm:prSet>
      <dgm:spPr/>
    </dgm:pt>
    <dgm:pt modelId="{5DB773D7-681E-4835-B09E-3C4739FD428B}" type="pres">
      <dgm:prSet presAssocID="{CD6D1FC5-5DC9-49C6-A1F4-46502605055E}" presName="parTrans" presStyleLbl="sibTrans2D1" presStyleIdx="4" presStyleCnt="5"/>
      <dgm:spPr/>
    </dgm:pt>
    <dgm:pt modelId="{9DA98DD9-2267-42B5-A5CF-8B735195E83B}" type="pres">
      <dgm:prSet presAssocID="{CD6D1FC5-5DC9-49C6-A1F4-46502605055E}" presName="connectorText" presStyleLbl="sibTrans2D1" presStyleIdx="4" presStyleCnt="5"/>
      <dgm:spPr/>
    </dgm:pt>
    <dgm:pt modelId="{71247C93-35A9-4DFE-9CA2-511FBF556F8D}" type="pres">
      <dgm:prSet presAssocID="{43C32203-8BD2-4B78-BB00-25FA7712A7A3}" presName="node" presStyleLbl="node1" presStyleIdx="4" presStyleCnt="5" custScaleX="117529">
        <dgm:presLayoutVars>
          <dgm:bulletEnabled val="1"/>
        </dgm:presLayoutVars>
      </dgm:prSet>
      <dgm:spPr/>
    </dgm:pt>
  </dgm:ptLst>
  <dgm:cxnLst>
    <dgm:cxn modelId="{FF6E1E0B-776B-40E9-9CF2-E691602A059C}" type="presOf" srcId="{8A0AC14A-FB80-4DCB-B447-9A9438C2CED6}" destId="{9B313B7C-3D03-40BC-9613-FE1E6B540033}" srcOrd="0" destOrd="0" presId="urn:microsoft.com/office/officeart/2005/8/layout/radial5"/>
    <dgm:cxn modelId="{2754470B-DBF5-4BFA-8D1D-4155346FFBD5}" srcId="{E823B2FB-A5F6-45F5-A473-91A0B1AEAF3B}" destId="{43C32203-8BD2-4B78-BB00-25FA7712A7A3}" srcOrd="4" destOrd="0" parTransId="{CD6D1FC5-5DC9-49C6-A1F4-46502605055E}" sibTransId="{EA0B275E-C1CE-4C3A-A5D1-31B43E753A86}"/>
    <dgm:cxn modelId="{DA022618-71F4-4B87-9BDE-7E67D7DC6084}" type="presOf" srcId="{E72E01E5-2BA0-46E0-BBF9-A13DCD60A8CB}" destId="{2A22908F-8864-4D5F-9B7D-286C9FEE5922}" srcOrd="1" destOrd="0" presId="urn:microsoft.com/office/officeart/2005/8/layout/radial5"/>
    <dgm:cxn modelId="{ED546725-8E52-40CE-9EDF-5E610259E2EC}" type="presOf" srcId="{FF44ED84-6117-48FD-A848-0170EBA9FB1F}" destId="{54E2115D-F7AC-471D-9CDB-EA8CB781D44B}" srcOrd="0" destOrd="0" presId="urn:microsoft.com/office/officeart/2005/8/layout/radial5"/>
    <dgm:cxn modelId="{3E42663D-005F-4214-967B-3C0F40F91C29}" type="presOf" srcId="{085B7FC1-EFC4-4A70-A4BD-118D96651452}" destId="{051004C2-9153-4AF4-830A-CC0BB09DA5E2}" srcOrd="0" destOrd="0" presId="urn:microsoft.com/office/officeart/2005/8/layout/radial5"/>
    <dgm:cxn modelId="{C6146D49-ABEE-4135-9D52-4350541C1E6B}" type="presOf" srcId="{8A0AC14A-FB80-4DCB-B447-9A9438C2CED6}" destId="{9171190D-8887-4C79-9E4C-F0716BCBF1B3}" srcOrd="1" destOrd="0" presId="urn:microsoft.com/office/officeart/2005/8/layout/radial5"/>
    <dgm:cxn modelId="{F03B7C7C-0291-4032-9C31-5AAF81753235}" type="presOf" srcId="{DB3E9704-2777-418A-AB3C-6D28CAC3E9DD}" destId="{D6E4AC05-69E4-402E-8F95-750D29D4E8A1}" srcOrd="0" destOrd="0" presId="urn:microsoft.com/office/officeart/2005/8/layout/radial5"/>
    <dgm:cxn modelId="{0A3FFC8A-F505-4601-B06D-73F8DC49DBFA}" type="presOf" srcId="{C176EE2D-F5B9-43FB-B250-2247A1A629AD}" destId="{53B013EA-AFDB-4E07-BE5E-2F31E8BC2E9E}" srcOrd="0" destOrd="0" presId="urn:microsoft.com/office/officeart/2005/8/layout/radial5"/>
    <dgm:cxn modelId="{E621679B-98EE-422D-9C47-980683A6743E}" type="presOf" srcId="{C99D029A-B1D2-4EC8-B637-422D798F5CA5}" destId="{EA664EC5-6401-4C44-88EA-935BEA32EEF5}" srcOrd="1" destOrd="0" presId="urn:microsoft.com/office/officeart/2005/8/layout/radial5"/>
    <dgm:cxn modelId="{CF5DBCAB-BC31-404F-94D8-684C3276373B}" srcId="{E823B2FB-A5F6-45F5-A473-91A0B1AEAF3B}" destId="{C176EE2D-F5B9-43FB-B250-2247A1A629AD}" srcOrd="3" destOrd="0" parTransId="{22C40762-88C9-4E24-989F-6C1E9F0D1FF7}" sibTransId="{505B1BC8-62D0-4E0B-800E-8FE1D91A3028}"/>
    <dgm:cxn modelId="{B0F46AB9-3844-4C24-BA1A-5326063ADD2E}" srcId="{E823B2FB-A5F6-45F5-A473-91A0B1AEAF3B}" destId="{3E39CB85-7B88-4D20-8E0B-C385587AB660}" srcOrd="0" destOrd="0" parTransId="{8A0AC14A-FB80-4DCB-B447-9A9438C2CED6}" sibTransId="{8AA922A8-13DB-40CD-8258-EF62BFCF0CBA}"/>
    <dgm:cxn modelId="{6D15A4BA-1684-4FCA-8CD5-8E0FE7F65454}" type="presOf" srcId="{43C32203-8BD2-4B78-BB00-25FA7712A7A3}" destId="{71247C93-35A9-4DFE-9CA2-511FBF556F8D}" srcOrd="0" destOrd="0" presId="urn:microsoft.com/office/officeart/2005/8/layout/radial5"/>
    <dgm:cxn modelId="{F3C5DCBE-6C1A-467B-8E6B-181263216579}" type="presOf" srcId="{E823B2FB-A5F6-45F5-A473-91A0B1AEAF3B}" destId="{2A84CCFA-F92E-421C-94B5-9EB3FE46DB06}" srcOrd="0" destOrd="0" presId="urn:microsoft.com/office/officeart/2005/8/layout/radial5"/>
    <dgm:cxn modelId="{99B619C9-78DC-4455-B26F-909C0E8F3597}" type="presOf" srcId="{3E39CB85-7B88-4D20-8E0B-C385587AB660}" destId="{F51219DB-D1EC-49BA-8DFF-C73BD4657265}" srcOrd="0" destOrd="0" presId="urn:microsoft.com/office/officeart/2005/8/layout/radial5"/>
    <dgm:cxn modelId="{936924CD-7816-4148-B6E8-5C86E69633A5}" srcId="{085B7FC1-EFC4-4A70-A4BD-118D96651452}" destId="{E823B2FB-A5F6-45F5-A473-91A0B1AEAF3B}" srcOrd="0" destOrd="0" parTransId="{E8921416-9127-4C63-85C2-DF0D2C010E32}" sibTransId="{D1889203-7E79-44D9-AC1A-480DABE8F387}"/>
    <dgm:cxn modelId="{C594F4CD-0675-4F3E-956E-AA9F10DB0FC5}" type="presOf" srcId="{22C40762-88C9-4E24-989F-6C1E9F0D1FF7}" destId="{2C07230D-57B9-4C14-9E99-0C8A6E65CCD4}" srcOrd="1" destOrd="0" presId="urn:microsoft.com/office/officeart/2005/8/layout/radial5"/>
    <dgm:cxn modelId="{457C95CF-1AB1-4990-8CAE-FB42697A357C}" srcId="{E823B2FB-A5F6-45F5-A473-91A0B1AEAF3B}" destId="{FF44ED84-6117-48FD-A848-0170EBA9FB1F}" srcOrd="2" destOrd="0" parTransId="{C99D029A-B1D2-4EC8-B637-422D798F5CA5}" sibTransId="{6865FD91-1246-45B9-92CB-D1017D55E600}"/>
    <dgm:cxn modelId="{959020D3-9B18-4B1B-940E-4277C37D1836}" srcId="{E823B2FB-A5F6-45F5-A473-91A0B1AEAF3B}" destId="{DB3E9704-2777-418A-AB3C-6D28CAC3E9DD}" srcOrd="1" destOrd="0" parTransId="{E72E01E5-2BA0-46E0-BBF9-A13DCD60A8CB}" sibTransId="{6A25594D-22E2-4F80-84A8-18D05831D59A}"/>
    <dgm:cxn modelId="{F32E9BD3-1CF2-480A-8000-81C6F058E31A}" type="presOf" srcId="{22C40762-88C9-4E24-989F-6C1E9F0D1FF7}" destId="{A98BA6ED-6550-4557-8C24-9322B5B525F8}" srcOrd="0" destOrd="0" presId="urn:microsoft.com/office/officeart/2005/8/layout/radial5"/>
    <dgm:cxn modelId="{D2F52FD8-1A3A-4DD0-9B8D-C72E8B7AA734}" type="presOf" srcId="{CD6D1FC5-5DC9-49C6-A1F4-46502605055E}" destId="{5DB773D7-681E-4835-B09E-3C4739FD428B}" srcOrd="0" destOrd="0" presId="urn:microsoft.com/office/officeart/2005/8/layout/radial5"/>
    <dgm:cxn modelId="{7B6B79E1-4846-4466-8558-E99CE1C91B8F}" type="presOf" srcId="{E72E01E5-2BA0-46E0-BBF9-A13DCD60A8CB}" destId="{F9D133A8-CD0D-48CA-9976-22A97F2DD62E}" srcOrd="0" destOrd="0" presId="urn:microsoft.com/office/officeart/2005/8/layout/radial5"/>
    <dgm:cxn modelId="{2F12E9E8-8D60-4A76-897C-263A38CEE805}" type="presOf" srcId="{C99D029A-B1D2-4EC8-B637-422D798F5CA5}" destId="{9A6AF0E7-C8E9-4BF6-A687-B4FD4C8B8F41}" srcOrd="0" destOrd="0" presId="urn:microsoft.com/office/officeart/2005/8/layout/radial5"/>
    <dgm:cxn modelId="{5B50B3EB-95E9-4B3D-8829-AE1B74E4FC33}" type="presOf" srcId="{CD6D1FC5-5DC9-49C6-A1F4-46502605055E}" destId="{9DA98DD9-2267-42B5-A5CF-8B735195E83B}" srcOrd="1" destOrd="0" presId="urn:microsoft.com/office/officeart/2005/8/layout/radial5"/>
    <dgm:cxn modelId="{D4337B7D-EAE5-4E5E-BCCC-CC4FCA4CD0AE}" type="presParOf" srcId="{051004C2-9153-4AF4-830A-CC0BB09DA5E2}" destId="{2A84CCFA-F92E-421C-94B5-9EB3FE46DB06}" srcOrd="0" destOrd="0" presId="urn:microsoft.com/office/officeart/2005/8/layout/radial5"/>
    <dgm:cxn modelId="{90E45ED8-B04C-4898-8E8B-CCCA9574AB82}" type="presParOf" srcId="{051004C2-9153-4AF4-830A-CC0BB09DA5E2}" destId="{9B313B7C-3D03-40BC-9613-FE1E6B540033}" srcOrd="1" destOrd="0" presId="urn:microsoft.com/office/officeart/2005/8/layout/radial5"/>
    <dgm:cxn modelId="{6F078A99-729C-45F6-8A63-5D8872D96DA6}" type="presParOf" srcId="{9B313B7C-3D03-40BC-9613-FE1E6B540033}" destId="{9171190D-8887-4C79-9E4C-F0716BCBF1B3}" srcOrd="0" destOrd="0" presId="urn:microsoft.com/office/officeart/2005/8/layout/radial5"/>
    <dgm:cxn modelId="{D2445BFC-E183-4586-828E-489EB288D972}" type="presParOf" srcId="{051004C2-9153-4AF4-830A-CC0BB09DA5E2}" destId="{F51219DB-D1EC-49BA-8DFF-C73BD4657265}" srcOrd="2" destOrd="0" presId="urn:microsoft.com/office/officeart/2005/8/layout/radial5"/>
    <dgm:cxn modelId="{2CAFFA03-B01C-452C-95E6-A62C0230700B}" type="presParOf" srcId="{051004C2-9153-4AF4-830A-CC0BB09DA5E2}" destId="{F9D133A8-CD0D-48CA-9976-22A97F2DD62E}" srcOrd="3" destOrd="0" presId="urn:microsoft.com/office/officeart/2005/8/layout/radial5"/>
    <dgm:cxn modelId="{F54EF9C5-BEAC-4B20-B8ED-E6CE0D0636A4}" type="presParOf" srcId="{F9D133A8-CD0D-48CA-9976-22A97F2DD62E}" destId="{2A22908F-8864-4D5F-9B7D-286C9FEE5922}" srcOrd="0" destOrd="0" presId="urn:microsoft.com/office/officeart/2005/8/layout/radial5"/>
    <dgm:cxn modelId="{69F0C317-A448-4284-A212-61E2A2A5B7DD}" type="presParOf" srcId="{051004C2-9153-4AF4-830A-CC0BB09DA5E2}" destId="{D6E4AC05-69E4-402E-8F95-750D29D4E8A1}" srcOrd="4" destOrd="0" presId="urn:microsoft.com/office/officeart/2005/8/layout/radial5"/>
    <dgm:cxn modelId="{0951ECCF-FC78-4A70-839B-D60AB1EB1F23}" type="presParOf" srcId="{051004C2-9153-4AF4-830A-CC0BB09DA5E2}" destId="{9A6AF0E7-C8E9-4BF6-A687-B4FD4C8B8F41}" srcOrd="5" destOrd="0" presId="urn:microsoft.com/office/officeart/2005/8/layout/radial5"/>
    <dgm:cxn modelId="{F1770C6C-A44B-4FCC-8916-DE5C707010F1}" type="presParOf" srcId="{9A6AF0E7-C8E9-4BF6-A687-B4FD4C8B8F41}" destId="{EA664EC5-6401-4C44-88EA-935BEA32EEF5}" srcOrd="0" destOrd="0" presId="urn:microsoft.com/office/officeart/2005/8/layout/radial5"/>
    <dgm:cxn modelId="{CB189647-8868-47D4-999C-B78A72BB4B89}" type="presParOf" srcId="{051004C2-9153-4AF4-830A-CC0BB09DA5E2}" destId="{54E2115D-F7AC-471D-9CDB-EA8CB781D44B}" srcOrd="6" destOrd="0" presId="urn:microsoft.com/office/officeart/2005/8/layout/radial5"/>
    <dgm:cxn modelId="{EA366656-0FD4-47C6-B5D4-2110C2144D32}" type="presParOf" srcId="{051004C2-9153-4AF4-830A-CC0BB09DA5E2}" destId="{A98BA6ED-6550-4557-8C24-9322B5B525F8}" srcOrd="7" destOrd="0" presId="urn:microsoft.com/office/officeart/2005/8/layout/radial5"/>
    <dgm:cxn modelId="{8FA69B57-DCB1-44B1-A4C5-A6C864469C91}" type="presParOf" srcId="{A98BA6ED-6550-4557-8C24-9322B5B525F8}" destId="{2C07230D-57B9-4C14-9E99-0C8A6E65CCD4}" srcOrd="0" destOrd="0" presId="urn:microsoft.com/office/officeart/2005/8/layout/radial5"/>
    <dgm:cxn modelId="{2908A533-4631-4254-B9BB-DE48D0CB1381}" type="presParOf" srcId="{051004C2-9153-4AF4-830A-CC0BB09DA5E2}" destId="{53B013EA-AFDB-4E07-BE5E-2F31E8BC2E9E}" srcOrd="8" destOrd="0" presId="urn:microsoft.com/office/officeart/2005/8/layout/radial5"/>
    <dgm:cxn modelId="{1E38C1EC-B14E-49A9-8C42-816D38D89648}" type="presParOf" srcId="{051004C2-9153-4AF4-830A-CC0BB09DA5E2}" destId="{5DB773D7-681E-4835-B09E-3C4739FD428B}" srcOrd="9" destOrd="0" presId="urn:microsoft.com/office/officeart/2005/8/layout/radial5"/>
    <dgm:cxn modelId="{73C868E6-5894-485D-8E81-3224CD494BB3}" type="presParOf" srcId="{5DB773D7-681E-4835-B09E-3C4739FD428B}" destId="{9DA98DD9-2267-42B5-A5CF-8B735195E83B}" srcOrd="0" destOrd="0" presId="urn:microsoft.com/office/officeart/2005/8/layout/radial5"/>
    <dgm:cxn modelId="{64395F27-2155-49DC-B24B-E325661B9C43}" type="presParOf" srcId="{051004C2-9153-4AF4-830A-CC0BB09DA5E2}" destId="{71247C93-35A9-4DFE-9CA2-511FBF556F8D}" srcOrd="10" destOrd="0" presId="urn:microsoft.com/office/officeart/2005/8/layout/radial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B06B7F-8EFD-496A-881D-8CF1B8372BE0}"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6A1846DE-C6F1-46BD-BC01-9A4F2FCAD426}">
      <dgm:prSet phldrT="[Text]" custT="1"/>
      <dgm:spPr/>
      <dgm:t>
        <a:bodyPr/>
        <a:lstStyle/>
        <a:p>
          <a:r>
            <a:rPr lang="en-US" sz="1400" b="1" dirty="0">
              <a:latin typeface="Arial" panose="020B0604020202020204" pitchFamily="34" charset="0"/>
              <a:cs typeface="Arial" panose="020B0604020202020204" pitchFamily="34" charset="0"/>
            </a:rPr>
            <a:t>Standard Track</a:t>
          </a:r>
        </a:p>
      </dgm:t>
    </dgm:pt>
    <dgm:pt modelId="{3B669BA3-24DA-4CC3-97EB-597F5506C9DF}" type="parTrans" cxnId="{3DB65738-E3FD-4C5A-961A-65891DF15A0C}">
      <dgm:prSet/>
      <dgm:spPr/>
      <dgm:t>
        <a:bodyPr/>
        <a:lstStyle/>
        <a:p>
          <a:endParaRPr lang="en-US" sz="1400"/>
        </a:p>
      </dgm:t>
    </dgm:pt>
    <dgm:pt modelId="{E0B123BD-D62A-4851-95EE-EB1967754BFB}" type="sibTrans" cxnId="{3DB65738-E3FD-4C5A-961A-65891DF15A0C}">
      <dgm:prSet/>
      <dgm:spPr/>
      <dgm:t>
        <a:bodyPr/>
        <a:lstStyle/>
        <a:p>
          <a:endParaRPr lang="en-US" sz="1400"/>
        </a:p>
      </dgm:t>
    </dgm:pt>
    <dgm:pt modelId="{DF279DBC-62EB-43CB-A555-AE748CAD66F4}">
      <dgm:prSet phldrT="[Text]" custT="1"/>
      <dgm:spPr/>
      <dgm:t>
        <a:bodyPr/>
        <a:lstStyle/>
        <a:p>
          <a:r>
            <a:rPr lang="en-US" sz="1400" b="1" dirty="0">
              <a:latin typeface="Arial" panose="020B0604020202020204" pitchFamily="34" charset="0"/>
              <a:cs typeface="Arial" panose="020B0604020202020204" pitchFamily="34" charset="0"/>
            </a:rPr>
            <a:t>Higher Education Track</a:t>
          </a:r>
        </a:p>
      </dgm:t>
    </dgm:pt>
    <dgm:pt modelId="{8F720640-14B2-4ED2-B828-AEF67201499F}" type="parTrans" cxnId="{CC71E701-60AA-4600-ABA1-025C9DD14E14}">
      <dgm:prSet/>
      <dgm:spPr/>
      <dgm:t>
        <a:bodyPr/>
        <a:lstStyle/>
        <a:p>
          <a:endParaRPr lang="en-US" sz="1400"/>
        </a:p>
      </dgm:t>
    </dgm:pt>
    <dgm:pt modelId="{AFB726FA-AED2-4C83-BC38-9CD002E5D9FD}" type="sibTrans" cxnId="{CC71E701-60AA-4600-ABA1-025C9DD14E14}">
      <dgm:prSet/>
      <dgm:spPr/>
      <dgm:t>
        <a:bodyPr/>
        <a:lstStyle/>
        <a:p>
          <a:endParaRPr lang="en-US" sz="1400"/>
        </a:p>
      </dgm:t>
    </dgm:pt>
    <dgm:pt modelId="{6F643965-977B-40C4-A901-B89F9D56FEF8}">
      <dgm:prSet phldrT="[Text]" custT="1"/>
      <dgm:spPr/>
      <dgm:t>
        <a:bodyPr/>
        <a:lstStyle/>
        <a:p>
          <a:r>
            <a:rPr lang="en-US" sz="1400" dirty="0">
              <a:latin typeface="Arial" panose="020B0604020202020204" pitchFamily="34" charset="0"/>
              <a:cs typeface="Arial" panose="020B0604020202020204" pitchFamily="34" charset="0"/>
            </a:rPr>
            <a:t>University of Incarnate Word (UIW)</a:t>
          </a:r>
        </a:p>
      </dgm:t>
    </dgm:pt>
    <dgm:pt modelId="{29167B72-7FF5-4A38-82FE-BE8578B28051}" type="parTrans" cxnId="{767A3D45-1E4A-489A-AFCA-BCB65E7A76E5}">
      <dgm:prSet/>
      <dgm:spPr/>
      <dgm:t>
        <a:bodyPr/>
        <a:lstStyle/>
        <a:p>
          <a:endParaRPr lang="en-US" sz="1400"/>
        </a:p>
      </dgm:t>
    </dgm:pt>
    <dgm:pt modelId="{179FCFE1-7FB3-41C7-BF89-B8F91AA2172F}" type="sibTrans" cxnId="{767A3D45-1E4A-489A-AFCA-BCB65E7A76E5}">
      <dgm:prSet/>
      <dgm:spPr/>
      <dgm:t>
        <a:bodyPr/>
        <a:lstStyle/>
        <a:p>
          <a:endParaRPr lang="en-US" sz="1400"/>
        </a:p>
      </dgm:t>
    </dgm:pt>
    <dgm:pt modelId="{637C47A8-B46F-46A1-9AA9-6AFD2781AAC4}">
      <dgm:prSet phldrT="[Text]" custT="1"/>
      <dgm:spPr/>
      <dgm:t>
        <a:bodyPr/>
        <a:lstStyle/>
        <a:p>
          <a:r>
            <a:rPr lang="en-US" sz="1400" dirty="0">
              <a:latin typeface="Arial" panose="020B0604020202020204" pitchFamily="34" charset="0"/>
              <a:cs typeface="Arial" panose="020B0604020202020204" pitchFamily="34" charset="0"/>
            </a:rPr>
            <a:t>Texas A&amp;M San Antonio</a:t>
          </a:r>
        </a:p>
      </dgm:t>
    </dgm:pt>
    <dgm:pt modelId="{D66B87FB-675C-4F46-A418-9BB558405FAD}" type="parTrans" cxnId="{50779E15-D229-4F74-8B9D-8E8ECE09571D}">
      <dgm:prSet/>
      <dgm:spPr/>
      <dgm:t>
        <a:bodyPr/>
        <a:lstStyle/>
        <a:p>
          <a:endParaRPr lang="en-US" sz="1400"/>
        </a:p>
      </dgm:t>
    </dgm:pt>
    <dgm:pt modelId="{05D0299E-5D60-47CC-AF9E-CD36B2BF37FB}" type="sibTrans" cxnId="{50779E15-D229-4F74-8B9D-8E8ECE09571D}">
      <dgm:prSet/>
      <dgm:spPr/>
      <dgm:t>
        <a:bodyPr/>
        <a:lstStyle/>
        <a:p>
          <a:endParaRPr lang="en-US" sz="1400"/>
        </a:p>
      </dgm:t>
    </dgm:pt>
    <dgm:pt modelId="{6BD6EFE1-A82D-4870-9062-329B25AD2160}">
      <dgm:prSet phldrT="[Text]" custT="1"/>
      <dgm:spPr/>
      <dgm:t>
        <a:bodyPr/>
        <a:lstStyle/>
        <a:p>
          <a:r>
            <a:rPr lang="en-US" sz="1400" b="1" dirty="0">
              <a:latin typeface="Arial" panose="020B0604020202020204" pitchFamily="34" charset="0"/>
              <a:cs typeface="Arial" panose="020B0604020202020204" pitchFamily="34" charset="0"/>
            </a:rPr>
            <a:t>Career Technical Track </a:t>
          </a:r>
        </a:p>
      </dgm:t>
    </dgm:pt>
    <dgm:pt modelId="{F4B694CC-FFC7-424B-A7AF-BC20FB80422C}" type="parTrans" cxnId="{393D0ECD-9535-41FE-8057-DF1F25FB2BDE}">
      <dgm:prSet/>
      <dgm:spPr/>
      <dgm:t>
        <a:bodyPr/>
        <a:lstStyle/>
        <a:p>
          <a:endParaRPr lang="en-US" sz="1400"/>
        </a:p>
      </dgm:t>
    </dgm:pt>
    <dgm:pt modelId="{A54A8899-C709-4315-9005-87E710428889}" type="sibTrans" cxnId="{393D0ECD-9535-41FE-8057-DF1F25FB2BDE}">
      <dgm:prSet/>
      <dgm:spPr/>
      <dgm:t>
        <a:bodyPr/>
        <a:lstStyle/>
        <a:p>
          <a:endParaRPr lang="en-US" sz="1400"/>
        </a:p>
      </dgm:t>
    </dgm:pt>
    <dgm:pt modelId="{01B5BFCB-AF2C-419B-8EF5-32BB679476BF}">
      <dgm:prSet phldrT="[Text]" custT="1"/>
      <dgm:spPr/>
      <dgm:t>
        <a:bodyPr/>
        <a:lstStyle/>
        <a:p>
          <a:r>
            <a:rPr lang="en-US" sz="1400" dirty="0">
              <a:latin typeface="Arial" panose="020B0604020202020204" pitchFamily="34" charset="0"/>
              <a:cs typeface="Arial" panose="020B0604020202020204" pitchFamily="34" charset="0"/>
            </a:rPr>
            <a:t>Clarity</a:t>
          </a:r>
        </a:p>
      </dgm:t>
    </dgm:pt>
    <dgm:pt modelId="{24D4A5F3-BACF-4C98-9F32-F847FA2BC6EC}" type="parTrans" cxnId="{CA6E42F1-F888-419C-A0A2-107BCB7461A0}">
      <dgm:prSet/>
      <dgm:spPr/>
      <dgm:t>
        <a:bodyPr/>
        <a:lstStyle/>
        <a:p>
          <a:endParaRPr lang="en-US" sz="1400"/>
        </a:p>
      </dgm:t>
    </dgm:pt>
    <dgm:pt modelId="{ADBFFA2A-E529-4F7A-8E10-8338C0F559D0}" type="sibTrans" cxnId="{CA6E42F1-F888-419C-A0A2-107BCB7461A0}">
      <dgm:prSet/>
      <dgm:spPr/>
      <dgm:t>
        <a:bodyPr/>
        <a:lstStyle/>
        <a:p>
          <a:endParaRPr lang="en-US" sz="1400"/>
        </a:p>
      </dgm:t>
    </dgm:pt>
    <dgm:pt modelId="{1BBAA6BD-1FE8-446E-A089-FF3BA06F6CE4}">
      <dgm:prSet phldrT="[Text]" custT="1"/>
      <dgm:spPr/>
      <dgm:t>
        <a:bodyPr/>
        <a:lstStyle/>
        <a:p>
          <a:r>
            <a:rPr lang="en-US" sz="1400" dirty="0">
              <a:latin typeface="Arial" panose="020B0604020202020204" pitchFamily="34" charset="0"/>
              <a:cs typeface="Arial" panose="020B0604020202020204" pitchFamily="34" charset="0"/>
            </a:rPr>
            <a:t>Alamo Area Council of Governments (AACOG)</a:t>
          </a:r>
        </a:p>
      </dgm:t>
    </dgm:pt>
    <dgm:pt modelId="{81F828F8-48CA-4DD0-98C0-8E252D6ADB3D}" type="parTrans" cxnId="{6D8907B4-0301-4991-8ACF-3FD6CE21D6B1}">
      <dgm:prSet/>
      <dgm:spPr/>
      <dgm:t>
        <a:bodyPr/>
        <a:lstStyle/>
        <a:p>
          <a:endParaRPr lang="en-US" sz="1400"/>
        </a:p>
      </dgm:t>
    </dgm:pt>
    <dgm:pt modelId="{F3D2DDDE-44C3-4AB5-9F98-7881B812B5B8}" type="sibTrans" cxnId="{6D8907B4-0301-4991-8ACF-3FD6CE21D6B1}">
      <dgm:prSet/>
      <dgm:spPr/>
      <dgm:t>
        <a:bodyPr/>
        <a:lstStyle/>
        <a:p>
          <a:endParaRPr lang="en-US" sz="1400"/>
        </a:p>
      </dgm:t>
    </dgm:pt>
    <dgm:pt modelId="{279AF36B-296C-4638-B9D0-DD37D82BD2B5}">
      <dgm:prSet phldrT="[Text]" custT="1"/>
      <dgm:spPr/>
      <dgm:t>
        <a:bodyPr/>
        <a:lstStyle/>
        <a:p>
          <a:r>
            <a:rPr lang="en-US" sz="1400" b="1" dirty="0">
              <a:latin typeface="Arial" panose="020B0604020202020204" pitchFamily="34" charset="0"/>
              <a:cs typeface="Arial" panose="020B0604020202020204" pitchFamily="34" charset="0"/>
            </a:rPr>
            <a:t>Health, Wellness, QOL</a:t>
          </a:r>
        </a:p>
      </dgm:t>
    </dgm:pt>
    <dgm:pt modelId="{701BC414-AE7A-42CD-BCE2-BD0D39E848C6}" type="parTrans" cxnId="{5D386B9F-4C2C-453E-94EC-A96E8D1FE222}">
      <dgm:prSet/>
      <dgm:spPr/>
      <dgm:t>
        <a:bodyPr/>
        <a:lstStyle/>
        <a:p>
          <a:endParaRPr lang="en-US" sz="1400"/>
        </a:p>
      </dgm:t>
    </dgm:pt>
    <dgm:pt modelId="{4A87DDCB-4DA8-4ECC-8EB2-57E3C51494BE}" type="sibTrans" cxnId="{5D386B9F-4C2C-453E-94EC-A96E8D1FE222}">
      <dgm:prSet/>
      <dgm:spPr/>
      <dgm:t>
        <a:bodyPr/>
        <a:lstStyle/>
        <a:p>
          <a:endParaRPr lang="en-US" sz="1400"/>
        </a:p>
      </dgm:t>
    </dgm:pt>
    <dgm:pt modelId="{CAE997BC-A3BE-4199-B136-D9510DF058AF}">
      <dgm:prSet phldrT="[Text]" custT="1"/>
      <dgm:spPr/>
      <dgm:t>
        <a:bodyPr/>
        <a:lstStyle/>
        <a:p>
          <a:r>
            <a:rPr lang="en-US" sz="1400" b="1" dirty="0">
              <a:latin typeface="Arial" panose="020B0604020202020204" pitchFamily="34" charset="0"/>
              <a:cs typeface="Arial" panose="020B0604020202020204" pitchFamily="34" charset="0"/>
            </a:rPr>
            <a:t>Entrepreneur Track </a:t>
          </a:r>
        </a:p>
      </dgm:t>
    </dgm:pt>
    <dgm:pt modelId="{8CE5E0F2-1E39-4A56-AB72-CC2A5C4502AB}" type="parTrans" cxnId="{F3C0C387-29BC-4A07-AE5C-17180B4EDD60}">
      <dgm:prSet/>
      <dgm:spPr/>
      <dgm:t>
        <a:bodyPr/>
        <a:lstStyle/>
        <a:p>
          <a:endParaRPr lang="en-US" sz="1400"/>
        </a:p>
      </dgm:t>
    </dgm:pt>
    <dgm:pt modelId="{6DDFE2A5-F57D-4183-B548-D9BD8AC7A61D}" type="sibTrans" cxnId="{F3C0C387-29BC-4A07-AE5C-17180B4EDD60}">
      <dgm:prSet/>
      <dgm:spPr/>
      <dgm:t>
        <a:bodyPr/>
        <a:lstStyle/>
        <a:p>
          <a:endParaRPr lang="en-US" sz="1400"/>
        </a:p>
      </dgm:t>
    </dgm:pt>
    <dgm:pt modelId="{A5815B75-8832-430C-8D5E-36A16AA2470D}">
      <dgm:prSet custT="1"/>
      <dgm:spPr/>
      <dgm:t>
        <a:bodyPr/>
        <a:lstStyle/>
        <a:p>
          <a:r>
            <a:rPr lang="en-US" sz="1400" dirty="0">
              <a:latin typeface="Arial" panose="020B0604020202020204" pitchFamily="34" charset="0"/>
              <a:cs typeface="Arial" panose="020B0604020202020204" pitchFamily="34" charset="0"/>
            </a:rPr>
            <a:t>US Patent and Trademark Office</a:t>
          </a:r>
        </a:p>
      </dgm:t>
    </dgm:pt>
    <dgm:pt modelId="{58F27E3A-9B69-4042-A9D9-FD02E8BABFE5}" type="parTrans" cxnId="{1E4C6FD3-75D9-475C-9332-44C9C6B33637}">
      <dgm:prSet/>
      <dgm:spPr/>
      <dgm:t>
        <a:bodyPr/>
        <a:lstStyle/>
        <a:p>
          <a:endParaRPr lang="en-US" sz="1400"/>
        </a:p>
      </dgm:t>
    </dgm:pt>
    <dgm:pt modelId="{C81B3D59-1B68-4B67-9FED-1566C01369A4}" type="sibTrans" cxnId="{1E4C6FD3-75D9-475C-9332-44C9C6B33637}">
      <dgm:prSet/>
      <dgm:spPr/>
      <dgm:t>
        <a:bodyPr/>
        <a:lstStyle/>
        <a:p>
          <a:endParaRPr lang="en-US" sz="1400"/>
        </a:p>
      </dgm:t>
    </dgm:pt>
    <dgm:pt modelId="{CD08F195-5955-4A1E-9FCF-C34D2179FF11}">
      <dgm:prSet custT="1"/>
      <dgm:spPr/>
      <dgm:t>
        <a:bodyPr/>
        <a:lstStyle/>
        <a:p>
          <a:r>
            <a:rPr lang="en-US" sz="1400" dirty="0">
              <a:latin typeface="Arial" panose="020B0604020202020204" pitchFamily="34" charset="0"/>
              <a:cs typeface="Arial" panose="020B0604020202020204" pitchFamily="34" charset="0"/>
            </a:rPr>
            <a:t>Hiring Our Heroes</a:t>
          </a:r>
        </a:p>
      </dgm:t>
    </dgm:pt>
    <dgm:pt modelId="{CA8386A1-7339-42E6-83A3-D5595D0BA3E5}" type="parTrans" cxnId="{E2BFD510-4844-483F-83F9-9D77275E4A41}">
      <dgm:prSet/>
      <dgm:spPr/>
      <dgm:t>
        <a:bodyPr/>
        <a:lstStyle/>
        <a:p>
          <a:endParaRPr lang="en-US" sz="1400"/>
        </a:p>
      </dgm:t>
    </dgm:pt>
    <dgm:pt modelId="{35E26AB2-BFDD-434B-B6E4-629A54DE9AFF}" type="sibTrans" cxnId="{E2BFD510-4844-483F-83F9-9D77275E4A41}">
      <dgm:prSet/>
      <dgm:spPr/>
      <dgm:t>
        <a:bodyPr/>
        <a:lstStyle/>
        <a:p>
          <a:endParaRPr lang="en-US" sz="1400"/>
        </a:p>
      </dgm:t>
    </dgm:pt>
    <dgm:pt modelId="{DEDF4648-8089-4920-B023-3928CA40955B}">
      <dgm:prSet phldrT="[Text]" custT="1"/>
      <dgm:spPr/>
      <dgm:t>
        <a:bodyPr/>
        <a:lstStyle/>
        <a:p>
          <a:r>
            <a:rPr lang="en-US" sz="1400" dirty="0">
              <a:latin typeface="Arial" panose="020B0604020202020204" pitchFamily="34" charset="0"/>
              <a:cs typeface="Arial" panose="020B0604020202020204" pitchFamily="34" charset="0"/>
            </a:rPr>
            <a:t>SA Ready to work</a:t>
          </a:r>
        </a:p>
      </dgm:t>
    </dgm:pt>
    <dgm:pt modelId="{AF8BD2CD-A9CA-4481-BF29-1C8DBFCE7F7E}" type="parTrans" cxnId="{09F85C81-5639-4181-A496-C6585E90C004}">
      <dgm:prSet/>
      <dgm:spPr/>
      <dgm:t>
        <a:bodyPr/>
        <a:lstStyle/>
        <a:p>
          <a:endParaRPr lang="en-US" sz="1400"/>
        </a:p>
      </dgm:t>
    </dgm:pt>
    <dgm:pt modelId="{ADE1DB9A-AD88-47FB-AC73-35DE8CC4DCD4}" type="sibTrans" cxnId="{09F85C81-5639-4181-A496-C6585E90C004}">
      <dgm:prSet/>
      <dgm:spPr/>
      <dgm:t>
        <a:bodyPr/>
        <a:lstStyle/>
        <a:p>
          <a:endParaRPr lang="en-US" sz="1400"/>
        </a:p>
      </dgm:t>
    </dgm:pt>
    <dgm:pt modelId="{75ECBAED-202F-4189-B6BA-F8C12E3C4C3A}">
      <dgm:prSet custT="1"/>
      <dgm:spPr/>
      <dgm:t>
        <a:bodyPr/>
        <a:lstStyle/>
        <a:p>
          <a:r>
            <a:rPr lang="en-US" sz="1400" dirty="0">
              <a:latin typeface="Arial" panose="020B0604020202020204" pitchFamily="34" charset="0"/>
              <a:cs typeface="Arial" panose="020B0604020202020204" pitchFamily="34" charset="0"/>
            </a:rPr>
            <a:t>H.E.B.</a:t>
          </a:r>
        </a:p>
      </dgm:t>
    </dgm:pt>
    <dgm:pt modelId="{03ECDB14-28F5-4272-BC85-03BD9448823F}" type="parTrans" cxnId="{236F83E6-9FC8-4482-867B-66F40EEA331D}">
      <dgm:prSet/>
      <dgm:spPr/>
      <dgm:t>
        <a:bodyPr/>
        <a:lstStyle/>
        <a:p>
          <a:endParaRPr lang="en-US" sz="1400"/>
        </a:p>
      </dgm:t>
    </dgm:pt>
    <dgm:pt modelId="{AE5A72F0-2F71-4850-8991-0A271D8F694D}" type="sibTrans" cxnId="{236F83E6-9FC8-4482-867B-66F40EEA331D}">
      <dgm:prSet/>
      <dgm:spPr/>
      <dgm:t>
        <a:bodyPr/>
        <a:lstStyle/>
        <a:p>
          <a:endParaRPr lang="en-US" sz="1400"/>
        </a:p>
      </dgm:t>
    </dgm:pt>
    <dgm:pt modelId="{C3EAED07-45AE-4558-AFCB-71CEEB4070A9}">
      <dgm:prSet phldrT="[Text]" custT="1"/>
      <dgm:spPr/>
      <dgm:t>
        <a:bodyPr/>
        <a:lstStyle/>
        <a:p>
          <a:r>
            <a:rPr lang="en-US" sz="1400" dirty="0">
              <a:latin typeface="Arial" panose="020B0604020202020204" pitchFamily="34" charset="0"/>
              <a:cs typeface="Arial" panose="020B0604020202020204" pitchFamily="34" charset="0"/>
            </a:rPr>
            <a:t>Onward to Opportunity</a:t>
          </a:r>
        </a:p>
      </dgm:t>
    </dgm:pt>
    <dgm:pt modelId="{324BC79F-77A0-4CD6-8A34-A7FEFA4929FA}" type="parTrans" cxnId="{DDCB1A81-647F-439C-B48D-B47B2453CED9}">
      <dgm:prSet/>
      <dgm:spPr/>
      <dgm:t>
        <a:bodyPr/>
        <a:lstStyle/>
        <a:p>
          <a:endParaRPr lang="en-US" sz="1400"/>
        </a:p>
      </dgm:t>
    </dgm:pt>
    <dgm:pt modelId="{E8D2B1D5-7EA5-4766-B76B-4A09C0940754}" type="sibTrans" cxnId="{DDCB1A81-647F-439C-B48D-B47B2453CED9}">
      <dgm:prSet/>
      <dgm:spPr/>
      <dgm:t>
        <a:bodyPr/>
        <a:lstStyle/>
        <a:p>
          <a:endParaRPr lang="en-US" sz="1400"/>
        </a:p>
      </dgm:t>
    </dgm:pt>
    <dgm:pt modelId="{F8256EC7-697E-4F15-9642-14A927874C36}">
      <dgm:prSet phldrT="[Text]" custT="1"/>
      <dgm:spPr/>
      <dgm:t>
        <a:bodyPr/>
        <a:lstStyle/>
        <a:p>
          <a:r>
            <a:rPr lang="en-US" sz="1400" dirty="0">
              <a:latin typeface="Arial" panose="020B0604020202020204" pitchFamily="34" charset="0"/>
              <a:cs typeface="Arial" panose="020B0604020202020204" pitchFamily="34" charset="0"/>
            </a:rPr>
            <a:t>UTSA</a:t>
          </a:r>
        </a:p>
      </dgm:t>
    </dgm:pt>
    <dgm:pt modelId="{13582E1E-E870-4861-89E0-A7EA6A89FA45}" type="parTrans" cxnId="{5657A9F9-ABC6-493B-9365-D4F2B1A0F6AD}">
      <dgm:prSet/>
      <dgm:spPr/>
      <dgm:t>
        <a:bodyPr/>
        <a:lstStyle/>
        <a:p>
          <a:endParaRPr lang="en-US" sz="1400"/>
        </a:p>
      </dgm:t>
    </dgm:pt>
    <dgm:pt modelId="{27F78AD7-7A70-450B-84E2-232F318F76DF}" type="sibTrans" cxnId="{5657A9F9-ABC6-493B-9365-D4F2B1A0F6AD}">
      <dgm:prSet/>
      <dgm:spPr/>
      <dgm:t>
        <a:bodyPr/>
        <a:lstStyle/>
        <a:p>
          <a:endParaRPr lang="en-US" sz="1400"/>
        </a:p>
      </dgm:t>
    </dgm:pt>
    <dgm:pt modelId="{02FF06EB-BC06-45F7-8AA4-551FA1D8B534}">
      <dgm:prSet phldrT="[Text]" custT="1"/>
      <dgm:spPr/>
      <dgm:t>
        <a:bodyPr/>
        <a:lstStyle/>
        <a:p>
          <a:r>
            <a:rPr lang="en-US" sz="1400" dirty="0">
              <a:latin typeface="Arial" panose="020B0604020202020204" pitchFamily="34" charset="0"/>
              <a:cs typeface="Arial" panose="020B0604020202020204" pitchFamily="34" charset="0"/>
            </a:rPr>
            <a:t>TRICARE</a:t>
          </a:r>
        </a:p>
      </dgm:t>
    </dgm:pt>
    <dgm:pt modelId="{30E92138-CDDA-422E-8508-59AE1E4B4879}" type="parTrans" cxnId="{F233C6E1-3283-4330-8828-1A0810C2FCD2}">
      <dgm:prSet/>
      <dgm:spPr/>
      <dgm:t>
        <a:bodyPr/>
        <a:lstStyle/>
        <a:p>
          <a:endParaRPr lang="en-US" sz="1400"/>
        </a:p>
      </dgm:t>
    </dgm:pt>
    <dgm:pt modelId="{9DA3AB19-C74F-4056-805A-9D9CD4CF4FB7}" type="sibTrans" cxnId="{F233C6E1-3283-4330-8828-1A0810C2FCD2}">
      <dgm:prSet/>
      <dgm:spPr/>
      <dgm:t>
        <a:bodyPr/>
        <a:lstStyle/>
        <a:p>
          <a:endParaRPr lang="en-US" sz="1400"/>
        </a:p>
      </dgm:t>
    </dgm:pt>
    <dgm:pt modelId="{CE45617A-D851-4E81-9945-B4AA30386B49}">
      <dgm:prSet phldrT="[Text]" custT="1"/>
      <dgm:spPr/>
      <dgm:t>
        <a:bodyPr/>
        <a:lstStyle/>
        <a:p>
          <a:r>
            <a:rPr lang="en-US" sz="1400" dirty="0">
              <a:latin typeface="Arial" panose="020B0604020202020204" pitchFamily="34" charset="0"/>
              <a:cs typeface="Arial" panose="020B0604020202020204" pitchFamily="34" charset="0"/>
            </a:rPr>
            <a:t>Wounded Warrior Project</a:t>
          </a:r>
        </a:p>
      </dgm:t>
    </dgm:pt>
    <dgm:pt modelId="{46825A40-4224-4C41-9D62-556E4EE86667}" type="parTrans" cxnId="{362739CB-4FA8-4046-B282-2FC3097A2D26}">
      <dgm:prSet/>
      <dgm:spPr/>
      <dgm:t>
        <a:bodyPr/>
        <a:lstStyle/>
        <a:p>
          <a:endParaRPr lang="en-US" sz="1400"/>
        </a:p>
      </dgm:t>
    </dgm:pt>
    <dgm:pt modelId="{400636B1-94E7-4176-A5F8-597A90301062}" type="sibTrans" cxnId="{362739CB-4FA8-4046-B282-2FC3097A2D26}">
      <dgm:prSet/>
      <dgm:spPr/>
      <dgm:t>
        <a:bodyPr/>
        <a:lstStyle/>
        <a:p>
          <a:endParaRPr lang="en-US" sz="1400"/>
        </a:p>
      </dgm:t>
    </dgm:pt>
    <dgm:pt modelId="{6B2E3573-C5D8-4106-9B3D-8F6D656E80DF}">
      <dgm:prSet phldrT="[Text]" custT="1"/>
      <dgm:spPr/>
      <dgm:t>
        <a:bodyPr/>
        <a:lstStyle/>
        <a:p>
          <a:r>
            <a:rPr lang="en-US" sz="1400" dirty="0">
              <a:latin typeface="Arial" panose="020B0604020202020204" pitchFamily="34" charset="0"/>
              <a:cs typeface="Arial" panose="020B0604020202020204" pitchFamily="34" charset="0"/>
            </a:rPr>
            <a:t>Steven A Cohen Mil Fam Clinic @ Endeavors</a:t>
          </a:r>
        </a:p>
      </dgm:t>
    </dgm:pt>
    <dgm:pt modelId="{BC359EB5-0515-482C-86A1-883ABDC41272}" type="parTrans" cxnId="{8BBF7CD1-0A7F-42D1-A1A5-D0E1F96D5D9C}">
      <dgm:prSet/>
      <dgm:spPr/>
      <dgm:t>
        <a:bodyPr/>
        <a:lstStyle/>
        <a:p>
          <a:endParaRPr lang="en-US" sz="1400"/>
        </a:p>
      </dgm:t>
    </dgm:pt>
    <dgm:pt modelId="{B641D74D-277C-43F9-B3D5-CFCA73C3FDFC}" type="sibTrans" cxnId="{8BBF7CD1-0A7F-42D1-A1A5-D0E1F96D5D9C}">
      <dgm:prSet/>
      <dgm:spPr/>
      <dgm:t>
        <a:bodyPr/>
        <a:lstStyle/>
        <a:p>
          <a:endParaRPr lang="en-US" sz="1400"/>
        </a:p>
      </dgm:t>
    </dgm:pt>
    <dgm:pt modelId="{F1FC9D8F-5C43-419A-B70A-1134D474C351}">
      <dgm:prSet phldrT="[Text]" custT="1"/>
      <dgm:spPr/>
      <dgm:t>
        <a:bodyPr/>
        <a:lstStyle/>
        <a:p>
          <a:r>
            <a:rPr lang="en-US" sz="1400" dirty="0">
              <a:latin typeface="Arial" panose="020B0604020202020204" pitchFamily="34" charset="0"/>
              <a:cs typeface="Arial" panose="020B0604020202020204" pitchFamily="34" charset="0"/>
            </a:rPr>
            <a:t>Department of Veterans Affairs</a:t>
          </a:r>
        </a:p>
      </dgm:t>
    </dgm:pt>
    <dgm:pt modelId="{EB998197-C662-4DE8-9B93-5A54AA25D539}" type="parTrans" cxnId="{8493CBFB-04A8-4C12-B2E6-2AF80C972EC2}">
      <dgm:prSet/>
      <dgm:spPr/>
      <dgm:t>
        <a:bodyPr/>
        <a:lstStyle/>
        <a:p>
          <a:endParaRPr lang="en-US" sz="1400"/>
        </a:p>
      </dgm:t>
    </dgm:pt>
    <dgm:pt modelId="{59D251DD-1229-4C32-B7C8-B30787CA7A35}" type="sibTrans" cxnId="{8493CBFB-04A8-4C12-B2E6-2AF80C972EC2}">
      <dgm:prSet/>
      <dgm:spPr/>
      <dgm:t>
        <a:bodyPr/>
        <a:lstStyle/>
        <a:p>
          <a:endParaRPr lang="en-US" sz="1400"/>
        </a:p>
      </dgm:t>
    </dgm:pt>
    <dgm:pt modelId="{A2B14C4C-33FF-42B5-9572-898517228F6D}">
      <dgm:prSet phldrT="[Text]" custT="1"/>
      <dgm:spPr/>
      <dgm:t>
        <a:bodyPr/>
        <a:lstStyle/>
        <a:p>
          <a:r>
            <a:rPr lang="en-US" sz="1400" dirty="0">
              <a:latin typeface="Arial" panose="020B0604020202020204" pitchFamily="34" charset="0"/>
              <a:cs typeface="Arial" panose="020B0604020202020204" pitchFamily="34" charset="0"/>
            </a:rPr>
            <a:t>Park University</a:t>
          </a:r>
        </a:p>
      </dgm:t>
    </dgm:pt>
    <dgm:pt modelId="{A34BC0CB-13A2-4A94-BB76-0B0889A9B393}" type="parTrans" cxnId="{68DC4D15-8580-4315-B25F-6B1CE9E9C59B}">
      <dgm:prSet/>
      <dgm:spPr/>
      <dgm:t>
        <a:bodyPr/>
        <a:lstStyle/>
        <a:p>
          <a:endParaRPr lang="en-US" sz="1400"/>
        </a:p>
      </dgm:t>
    </dgm:pt>
    <dgm:pt modelId="{97D5F6CE-3BFB-4988-922E-4733B62A8675}" type="sibTrans" cxnId="{68DC4D15-8580-4315-B25F-6B1CE9E9C59B}">
      <dgm:prSet/>
      <dgm:spPr/>
      <dgm:t>
        <a:bodyPr/>
        <a:lstStyle/>
        <a:p>
          <a:endParaRPr lang="en-US" sz="1400"/>
        </a:p>
      </dgm:t>
    </dgm:pt>
    <dgm:pt modelId="{61966728-947C-4B4F-8DC3-AE96C9DD8BF1}">
      <dgm:prSet phldrT="[Text]" custT="1"/>
      <dgm:spPr/>
      <dgm:t>
        <a:bodyPr/>
        <a:lstStyle/>
        <a:p>
          <a:r>
            <a:rPr lang="en-US" sz="1400" dirty="0">
              <a:latin typeface="Arial" panose="020B0604020202020204" pitchFamily="34" charset="0"/>
              <a:cs typeface="Arial" panose="020B0604020202020204" pitchFamily="34" charset="0"/>
            </a:rPr>
            <a:t>Grand Canyon University</a:t>
          </a:r>
        </a:p>
      </dgm:t>
    </dgm:pt>
    <dgm:pt modelId="{EC80447A-2D40-4666-8917-5263CEC71B41}" type="parTrans" cxnId="{5C66F770-4C6C-4006-BD65-166AE0FED2CA}">
      <dgm:prSet/>
      <dgm:spPr/>
      <dgm:t>
        <a:bodyPr/>
        <a:lstStyle/>
        <a:p>
          <a:endParaRPr lang="en-US" sz="1400"/>
        </a:p>
      </dgm:t>
    </dgm:pt>
    <dgm:pt modelId="{25BC850B-46B5-42BA-8778-83C428E41196}" type="sibTrans" cxnId="{5C66F770-4C6C-4006-BD65-166AE0FED2CA}">
      <dgm:prSet/>
      <dgm:spPr/>
      <dgm:t>
        <a:bodyPr/>
        <a:lstStyle/>
        <a:p>
          <a:endParaRPr lang="en-US" sz="1400"/>
        </a:p>
      </dgm:t>
    </dgm:pt>
    <dgm:pt modelId="{07BD8CE7-8616-457F-9668-4133625977B0}">
      <dgm:prSet phldrT="[Text]" custT="1"/>
      <dgm:spPr/>
      <dgm:t>
        <a:bodyPr/>
        <a:lstStyle/>
        <a:p>
          <a:r>
            <a:rPr lang="en-US" sz="1400" dirty="0">
              <a:latin typeface="Arial" panose="020B0604020202020204" pitchFamily="34" charset="0"/>
              <a:cs typeface="Arial" panose="020B0604020202020204" pitchFamily="34" charset="0"/>
            </a:rPr>
            <a:t>Alamo Colleges District</a:t>
          </a:r>
        </a:p>
      </dgm:t>
    </dgm:pt>
    <dgm:pt modelId="{BB8CDA3B-F63D-4C1C-BC81-87BE4BF7F04D}" type="parTrans" cxnId="{33CFA553-FEB8-415B-BC63-DD00CF87F3F7}">
      <dgm:prSet/>
      <dgm:spPr/>
      <dgm:t>
        <a:bodyPr/>
        <a:lstStyle/>
        <a:p>
          <a:endParaRPr lang="en-US" sz="1400"/>
        </a:p>
      </dgm:t>
    </dgm:pt>
    <dgm:pt modelId="{762A0C95-DF5C-42E2-91E4-1A5BF668B64E}" type="sibTrans" cxnId="{33CFA553-FEB8-415B-BC63-DD00CF87F3F7}">
      <dgm:prSet/>
      <dgm:spPr/>
      <dgm:t>
        <a:bodyPr/>
        <a:lstStyle/>
        <a:p>
          <a:endParaRPr lang="en-US" sz="1400"/>
        </a:p>
      </dgm:t>
    </dgm:pt>
    <dgm:pt modelId="{6838A113-6264-4D3E-95DB-07BAD17B3CCD}">
      <dgm:prSet custT="1"/>
      <dgm:spPr/>
      <dgm:t>
        <a:bodyPr/>
        <a:lstStyle/>
        <a:p>
          <a:r>
            <a:rPr lang="en-US" sz="1400" dirty="0">
              <a:latin typeface="Arial" panose="020B0604020202020204" pitchFamily="34" charset="0"/>
              <a:cs typeface="Arial" panose="020B0604020202020204" pitchFamily="34" charset="0"/>
            </a:rPr>
            <a:t>Small Business Association</a:t>
          </a:r>
        </a:p>
      </dgm:t>
    </dgm:pt>
    <dgm:pt modelId="{2AB7202D-06E9-4FDA-934B-7A63828A37CB}" type="parTrans" cxnId="{9C6DAEE3-31ED-469A-BFED-6EBF2384D6C6}">
      <dgm:prSet/>
      <dgm:spPr/>
      <dgm:t>
        <a:bodyPr/>
        <a:lstStyle/>
        <a:p>
          <a:endParaRPr lang="en-US" sz="1400"/>
        </a:p>
      </dgm:t>
    </dgm:pt>
    <dgm:pt modelId="{414D91F9-92D2-4D48-AB0C-B3EEE342E6ED}" type="sibTrans" cxnId="{9C6DAEE3-31ED-469A-BFED-6EBF2384D6C6}">
      <dgm:prSet/>
      <dgm:spPr/>
      <dgm:t>
        <a:bodyPr/>
        <a:lstStyle/>
        <a:p>
          <a:endParaRPr lang="en-US" sz="1400"/>
        </a:p>
      </dgm:t>
    </dgm:pt>
    <dgm:pt modelId="{FEDC6554-F4C9-4756-8432-69C51CC42D80}">
      <dgm:prSet custT="1"/>
      <dgm:spPr/>
      <dgm:t>
        <a:bodyPr/>
        <a:lstStyle/>
        <a:p>
          <a:r>
            <a:rPr lang="en-US" sz="1400" dirty="0" err="1">
              <a:latin typeface="Arial" panose="020B0604020202020204" pitchFamily="34" charset="0"/>
              <a:cs typeface="Arial" panose="020B0604020202020204" pitchFamily="34" charset="0"/>
            </a:rPr>
            <a:t>LiftFund</a:t>
          </a:r>
          <a:endParaRPr lang="en-US" sz="1400" dirty="0">
            <a:latin typeface="Arial" panose="020B0604020202020204" pitchFamily="34" charset="0"/>
            <a:cs typeface="Arial" panose="020B0604020202020204" pitchFamily="34" charset="0"/>
          </a:endParaRPr>
        </a:p>
      </dgm:t>
    </dgm:pt>
    <dgm:pt modelId="{BFD8F920-1518-4A34-B817-D245B54C5B0B}" type="parTrans" cxnId="{CB2BBAFD-B8F8-44A1-A4D0-8E70119C2C23}">
      <dgm:prSet/>
      <dgm:spPr/>
      <dgm:t>
        <a:bodyPr/>
        <a:lstStyle/>
        <a:p>
          <a:endParaRPr lang="en-US" sz="1400"/>
        </a:p>
      </dgm:t>
    </dgm:pt>
    <dgm:pt modelId="{63228AA9-D543-4CF7-93B8-BB140FE955C4}" type="sibTrans" cxnId="{CB2BBAFD-B8F8-44A1-A4D0-8E70119C2C23}">
      <dgm:prSet/>
      <dgm:spPr/>
      <dgm:t>
        <a:bodyPr/>
        <a:lstStyle/>
        <a:p>
          <a:endParaRPr lang="en-US" sz="1400"/>
        </a:p>
      </dgm:t>
    </dgm:pt>
    <dgm:pt modelId="{88972443-891E-433F-A9A9-A83862C3E007}">
      <dgm:prSet custT="1"/>
      <dgm:spPr/>
      <dgm:t>
        <a:bodyPr/>
        <a:lstStyle/>
        <a:p>
          <a:r>
            <a:rPr lang="en-US" sz="1400" dirty="0">
              <a:latin typeface="Arial" panose="020B0604020202020204" pitchFamily="34" charset="0"/>
              <a:cs typeface="Arial" panose="020B0604020202020204" pitchFamily="34" charset="0"/>
            </a:rPr>
            <a:t>Boots to Business</a:t>
          </a:r>
        </a:p>
      </dgm:t>
    </dgm:pt>
    <dgm:pt modelId="{0DB6D130-A239-40A5-938F-BBC86BDCBE9E}" type="parTrans" cxnId="{186314A0-DF4C-4011-AEB9-DE65C95F925A}">
      <dgm:prSet/>
      <dgm:spPr/>
      <dgm:t>
        <a:bodyPr/>
        <a:lstStyle/>
        <a:p>
          <a:endParaRPr lang="en-US" sz="1400"/>
        </a:p>
      </dgm:t>
    </dgm:pt>
    <dgm:pt modelId="{CB7F946F-9C80-4A00-AB13-AE308655E5C4}" type="sibTrans" cxnId="{186314A0-DF4C-4011-AEB9-DE65C95F925A}">
      <dgm:prSet/>
      <dgm:spPr/>
      <dgm:t>
        <a:bodyPr/>
        <a:lstStyle/>
        <a:p>
          <a:endParaRPr lang="en-US" sz="1400"/>
        </a:p>
      </dgm:t>
    </dgm:pt>
    <dgm:pt modelId="{A4F030C9-F366-4A59-BC6C-B04F50FC945B}">
      <dgm:prSet phldrT="[Text]" custT="1"/>
      <dgm:spPr/>
      <dgm:t>
        <a:bodyPr/>
        <a:lstStyle/>
        <a:p>
          <a:r>
            <a:rPr lang="en-US" sz="1400" dirty="0">
              <a:latin typeface="Arial" panose="020B0604020202020204" pitchFamily="34" charset="0"/>
              <a:cs typeface="Arial" panose="020B0604020202020204" pitchFamily="34" charset="0"/>
            </a:rPr>
            <a:t>Exceptional Family Member Program</a:t>
          </a:r>
        </a:p>
      </dgm:t>
    </dgm:pt>
    <dgm:pt modelId="{0BA7E6B1-D571-4E0C-95C3-A03FA04A5B61}" type="parTrans" cxnId="{593C1574-BD34-4329-93CC-6046146ECE0A}">
      <dgm:prSet/>
      <dgm:spPr/>
      <dgm:t>
        <a:bodyPr/>
        <a:lstStyle/>
        <a:p>
          <a:endParaRPr lang="en-US" sz="1400"/>
        </a:p>
      </dgm:t>
    </dgm:pt>
    <dgm:pt modelId="{5C389805-C4C2-426F-9151-F9C5C6B62E25}" type="sibTrans" cxnId="{593C1574-BD34-4329-93CC-6046146ECE0A}">
      <dgm:prSet/>
      <dgm:spPr/>
      <dgm:t>
        <a:bodyPr/>
        <a:lstStyle/>
        <a:p>
          <a:endParaRPr lang="en-US" sz="1400"/>
        </a:p>
      </dgm:t>
    </dgm:pt>
    <dgm:pt modelId="{61545893-3D2B-43A7-86C4-694D563B39CD}">
      <dgm:prSet custT="1"/>
      <dgm:spPr/>
      <dgm:t>
        <a:bodyPr/>
        <a:lstStyle/>
        <a:p>
          <a:r>
            <a:rPr lang="en-US" sz="1400" dirty="0" err="1">
              <a:latin typeface="Arial" panose="020B0604020202020204" pitchFamily="34" charset="0"/>
              <a:cs typeface="Arial" panose="020B0604020202020204" pitchFamily="34" charset="0"/>
            </a:rPr>
            <a:t>Fourblock</a:t>
          </a:r>
          <a:endParaRPr lang="en-US" sz="1400" dirty="0">
            <a:latin typeface="Arial" panose="020B0604020202020204" pitchFamily="34" charset="0"/>
            <a:cs typeface="Arial" panose="020B0604020202020204" pitchFamily="34" charset="0"/>
          </a:endParaRPr>
        </a:p>
      </dgm:t>
    </dgm:pt>
    <dgm:pt modelId="{8EB4BDF2-74A2-4D5D-9D28-9FE0151BF0F1}" type="parTrans" cxnId="{D4B1963A-96AE-4F1D-8A85-17E3E2EAECBD}">
      <dgm:prSet/>
      <dgm:spPr/>
      <dgm:t>
        <a:bodyPr/>
        <a:lstStyle/>
        <a:p>
          <a:endParaRPr lang="en-US" sz="1400"/>
        </a:p>
      </dgm:t>
    </dgm:pt>
    <dgm:pt modelId="{1FF9884F-9699-48E4-B96A-A16216D86B7D}" type="sibTrans" cxnId="{D4B1963A-96AE-4F1D-8A85-17E3E2EAECBD}">
      <dgm:prSet/>
      <dgm:spPr/>
      <dgm:t>
        <a:bodyPr/>
        <a:lstStyle/>
        <a:p>
          <a:endParaRPr lang="en-US" sz="1400"/>
        </a:p>
      </dgm:t>
    </dgm:pt>
    <dgm:pt modelId="{DC6F4B6D-CA0C-4101-98F8-D397D1760C77}">
      <dgm:prSet phldrT="[Text]" custT="1"/>
      <dgm:spPr/>
      <dgm:t>
        <a:bodyPr/>
        <a:lstStyle/>
        <a:p>
          <a:r>
            <a:rPr lang="en-US" sz="1400" dirty="0">
              <a:latin typeface="Arial" panose="020B0604020202020204" pitchFamily="34" charset="0"/>
              <a:cs typeface="Arial" panose="020B0604020202020204" pitchFamily="34" charset="0"/>
            </a:rPr>
            <a:t>SA Ready to Work</a:t>
          </a:r>
        </a:p>
      </dgm:t>
    </dgm:pt>
    <dgm:pt modelId="{5B97B8BF-69A9-4695-8012-04FB20F80101}" type="parTrans" cxnId="{6A94C1C1-24CF-4221-8ED4-ADA4EB22EA88}">
      <dgm:prSet/>
      <dgm:spPr/>
      <dgm:t>
        <a:bodyPr/>
        <a:lstStyle/>
        <a:p>
          <a:endParaRPr lang="en-US" sz="1400"/>
        </a:p>
      </dgm:t>
    </dgm:pt>
    <dgm:pt modelId="{A240089B-F539-48B8-8FFD-910C529043CA}" type="sibTrans" cxnId="{6A94C1C1-24CF-4221-8ED4-ADA4EB22EA88}">
      <dgm:prSet/>
      <dgm:spPr/>
      <dgm:t>
        <a:bodyPr/>
        <a:lstStyle/>
        <a:p>
          <a:endParaRPr lang="en-US" sz="1400"/>
        </a:p>
      </dgm:t>
    </dgm:pt>
    <dgm:pt modelId="{E38A943B-E71C-44C6-8D27-6F9A78CEB14D}">
      <dgm:prSet phldrT="[Text]" custT="1"/>
      <dgm:spPr/>
      <dgm:t>
        <a:bodyPr/>
        <a:lstStyle/>
        <a:p>
          <a:r>
            <a:rPr lang="en-US" sz="1400" dirty="0">
              <a:latin typeface="Arial" panose="020B0604020202020204" pitchFamily="34" charset="0"/>
              <a:cs typeface="Arial" panose="020B0604020202020204" pitchFamily="34" charset="0"/>
            </a:rPr>
            <a:t>Alamo Area Council of Governments (AACOG)</a:t>
          </a:r>
        </a:p>
      </dgm:t>
    </dgm:pt>
    <dgm:pt modelId="{F7A9FACD-2751-46D1-9D45-53FEE22BB7A2}" type="parTrans" cxnId="{A99B7A59-FBAB-4A38-A337-3C04E99B1E11}">
      <dgm:prSet/>
      <dgm:spPr/>
      <dgm:t>
        <a:bodyPr/>
        <a:lstStyle/>
        <a:p>
          <a:endParaRPr lang="en-US" sz="1400"/>
        </a:p>
      </dgm:t>
    </dgm:pt>
    <dgm:pt modelId="{1BEA3D31-B86E-4577-B672-429AA86DC7C2}" type="sibTrans" cxnId="{A99B7A59-FBAB-4A38-A337-3C04E99B1E11}">
      <dgm:prSet/>
      <dgm:spPr/>
      <dgm:t>
        <a:bodyPr/>
        <a:lstStyle/>
        <a:p>
          <a:endParaRPr lang="en-US" sz="1400"/>
        </a:p>
      </dgm:t>
    </dgm:pt>
    <dgm:pt modelId="{3F79E4FA-85D9-4F52-891E-819AAFD8228B}">
      <dgm:prSet phldrT="[Text]" custT="1"/>
      <dgm:spPr/>
      <dgm:t>
        <a:bodyPr/>
        <a:lstStyle/>
        <a:p>
          <a:r>
            <a:rPr lang="en-US" sz="1400" dirty="0">
              <a:latin typeface="Arial" panose="020B0604020202020204" pitchFamily="34" charset="0"/>
              <a:cs typeface="Arial" panose="020B0604020202020204" pitchFamily="34" charset="0"/>
            </a:rPr>
            <a:t>United Way</a:t>
          </a:r>
        </a:p>
      </dgm:t>
    </dgm:pt>
    <dgm:pt modelId="{83F14243-C8DA-4081-8F9A-6D54557F71EE}" type="parTrans" cxnId="{C3AA8A81-4B49-46E7-B3A6-60B55653BA54}">
      <dgm:prSet/>
      <dgm:spPr/>
      <dgm:t>
        <a:bodyPr/>
        <a:lstStyle/>
        <a:p>
          <a:endParaRPr lang="en-US" sz="1400"/>
        </a:p>
      </dgm:t>
    </dgm:pt>
    <dgm:pt modelId="{A530121B-2161-4B76-9400-EDD0D5E5EC16}" type="sibTrans" cxnId="{C3AA8A81-4B49-46E7-B3A6-60B55653BA54}">
      <dgm:prSet/>
      <dgm:spPr/>
      <dgm:t>
        <a:bodyPr/>
        <a:lstStyle/>
        <a:p>
          <a:endParaRPr lang="en-US" sz="1400"/>
        </a:p>
      </dgm:t>
    </dgm:pt>
    <dgm:pt modelId="{0C7B9593-968D-443B-9A9B-1D2A56174689}">
      <dgm:prSet phldrT="[Text]" custT="1"/>
      <dgm:spPr/>
      <dgm:t>
        <a:bodyPr/>
        <a:lstStyle/>
        <a:p>
          <a:r>
            <a:rPr lang="en-US" sz="1400" dirty="0">
              <a:latin typeface="Arial" panose="020B0604020202020204" pitchFamily="34" charset="0"/>
              <a:cs typeface="Arial" panose="020B0604020202020204" pitchFamily="34" charset="0"/>
            </a:rPr>
            <a:t>American GI Forum</a:t>
          </a:r>
        </a:p>
      </dgm:t>
    </dgm:pt>
    <dgm:pt modelId="{F5030B6D-E406-4C48-9019-9057D2EDBCA1}" type="parTrans" cxnId="{B8F4DA4E-411E-4D5A-B4ED-4BB9F95CE34E}">
      <dgm:prSet/>
      <dgm:spPr/>
      <dgm:t>
        <a:bodyPr/>
        <a:lstStyle/>
        <a:p>
          <a:endParaRPr lang="en-US" sz="1400"/>
        </a:p>
      </dgm:t>
    </dgm:pt>
    <dgm:pt modelId="{DCA98459-2389-49F7-AC1B-03855AB2FAF2}" type="sibTrans" cxnId="{B8F4DA4E-411E-4D5A-B4ED-4BB9F95CE34E}">
      <dgm:prSet/>
      <dgm:spPr/>
      <dgm:t>
        <a:bodyPr/>
        <a:lstStyle/>
        <a:p>
          <a:endParaRPr lang="en-US" sz="1400"/>
        </a:p>
      </dgm:t>
    </dgm:pt>
    <dgm:pt modelId="{106CA329-98C8-4B24-B90F-37B4EB441844}">
      <dgm:prSet custT="1"/>
      <dgm:spPr/>
      <dgm:t>
        <a:bodyPr/>
        <a:lstStyle/>
        <a:p>
          <a:r>
            <a:rPr lang="en-US" sz="1400" dirty="0">
              <a:latin typeface="Arial" panose="020B0604020202020204" pitchFamily="34" charset="0"/>
              <a:cs typeface="Arial" panose="020B0604020202020204" pitchFamily="34" charset="0"/>
            </a:rPr>
            <a:t>Texas Workforce Commission</a:t>
          </a:r>
        </a:p>
      </dgm:t>
    </dgm:pt>
    <dgm:pt modelId="{F5321084-088E-40D7-96C0-CCB832C2C3BB}" type="parTrans" cxnId="{6318B9F0-873F-43EE-A835-62AA1496AA26}">
      <dgm:prSet/>
      <dgm:spPr/>
      <dgm:t>
        <a:bodyPr/>
        <a:lstStyle/>
        <a:p>
          <a:endParaRPr lang="en-US" sz="1400"/>
        </a:p>
      </dgm:t>
    </dgm:pt>
    <dgm:pt modelId="{D9A96939-50A6-489A-AF83-A2841DA09DCB}" type="sibTrans" cxnId="{6318B9F0-873F-43EE-A835-62AA1496AA26}">
      <dgm:prSet/>
      <dgm:spPr/>
      <dgm:t>
        <a:bodyPr/>
        <a:lstStyle/>
        <a:p>
          <a:endParaRPr lang="en-US" sz="1400"/>
        </a:p>
      </dgm:t>
    </dgm:pt>
    <dgm:pt modelId="{9DD9352D-D4B1-4A60-89C6-CABB43E2AC85}">
      <dgm:prSet custT="1"/>
      <dgm:spPr/>
      <dgm:t>
        <a:bodyPr/>
        <a:lstStyle/>
        <a:p>
          <a:r>
            <a:rPr lang="en-US" sz="1400" dirty="0">
              <a:latin typeface="Arial" panose="020B0604020202020204" pitchFamily="34" charset="0"/>
              <a:cs typeface="Arial" panose="020B0604020202020204" pitchFamily="34" charset="0"/>
            </a:rPr>
            <a:t>Workforce Solutions Alamo</a:t>
          </a:r>
        </a:p>
      </dgm:t>
    </dgm:pt>
    <dgm:pt modelId="{271750AE-D455-4012-B8CA-AC3BE04D3527}" type="parTrans" cxnId="{85FBEBCD-3A7D-47E5-95B4-BB3B685013A3}">
      <dgm:prSet/>
      <dgm:spPr/>
      <dgm:t>
        <a:bodyPr/>
        <a:lstStyle/>
        <a:p>
          <a:endParaRPr lang="en-US" sz="1400"/>
        </a:p>
      </dgm:t>
    </dgm:pt>
    <dgm:pt modelId="{F66832E5-B1CD-4310-B141-74C3A558E233}" type="sibTrans" cxnId="{85FBEBCD-3A7D-47E5-95B4-BB3B685013A3}">
      <dgm:prSet/>
      <dgm:spPr/>
      <dgm:t>
        <a:bodyPr/>
        <a:lstStyle/>
        <a:p>
          <a:endParaRPr lang="en-US" sz="1400"/>
        </a:p>
      </dgm:t>
    </dgm:pt>
    <dgm:pt modelId="{AFB8AF8C-B848-40E6-A4FF-734B7769B326}">
      <dgm:prSet phldrT="[Text]" custT="1"/>
      <dgm:spPr/>
      <dgm:t>
        <a:bodyPr/>
        <a:lstStyle/>
        <a:p>
          <a:r>
            <a:rPr lang="en-US" sz="1400" dirty="0">
              <a:latin typeface="Arial" panose="020B0604020202020204" pitchFamily="34" charset="0"/>
              <a:cs typeface="Arial" panose="020B0604020202020204" pitchFamily="34" charset="0"/>
            </a:rPr>
            <a:t>Workforce Solutions Alamo</a:t>
          </a:r>
        </a:p>
      </dgm:t>
    </dgm:pt>
    <dgm:pt modelId="{9E07B2E5-ED01-422D-9632-9405A4BB8B70}" type="parTrans" cxnId="{80B8049B-3485-4458-8D72-531658057A95}">
      <dgm:prSet/>
      <dgm:spPr/>
      <dgm:t>
        <a:bodyPr/>
        <a:lstStyle/>
        <a:p>
          <a:endParaRPr lang="en-US" sz="1400"/>
        </a:p>
      </dgm:t>
    </dgm:pt>
    <dgm:pt modelId="{39DF3455-88D2-4578-8197-1F0480338C1E}" type="sibTrans" cxnId="{80B8049B-3485-4458-8D72-531658057A95}">
      <dgm:prSet/>
      <dgm:spPr/>
      <dgm:t>
        <a:bodyPr/>
        <a:lstStyle/>
        <a:p>
          <a:endParaRPr lang="en-US" sz="1400"/>
        </a:p>
      </dgm:t>
    </dgm:pt>
    <dgm:pt modelId="{05208753-B23C-42EC-9C50-D0FB557BB0EC}">
      <dgm:prSet custT="1"/>
      <dgm:spPr/>
      <dgm:t>
        <a:bodyPr/>
        <a:lstStyle/>
        <a:p>
          <a:r>
            <a:rPr lang="en-US" sz="1400" dirty="0">
              <a:latin typeface="Arial" panose="020B0604020202020204" pitchFamily="34" charset="0"/>
              <a:cs typeface="Arial" panose="020B0604020202020204" pitchFamily="34" charset="0"/>
            </a:rPr>
            <a:t>CSP/</a:t>
          </a:r>
          <a:r>
            <a:rPr lang="en-US" sz="1400" dirty="0" err="1">
              <a:latin typeface="Arial" panose="020B0604020202020204" pitchFamily="34" charset="0"/>
              <a:cs typeface="Arial" panose="020B0604020202020204" pitchFamily="34" charset="0"/>
            </a:rPr>
            <a:t>Skillbridge</a:t>
          </a:r>
          <a:endParaRPr lang="en-US" sz="1400" dirty="0">
            <a:latin typeface="Arial" panose="020B0604020202020204" pitchFamily="34" charset="0"/>
            <a:cs typeface="Arial" panose="020B0604020202020204" pitchFamily="34" charset="0"/>
          </a:endParaRPr>
        </a:p>
      </dgm:t>
    </dgm:pt>
    <dgm:pt modelId="{F6F9E23B-C040-41E9-8E38-A71ECABE7D4C}" type="parTrans" cxnId="{9E6875CA-B255-4D72-971C-9C223B13AC2A}">
      <dgm:prSet/>
      <dgm:spPr/>
      <dgm:t>
        <a:bodyPr/>
        <a:lstStyle/>
        <a:p>
          <a:endParaRPr lang="en-US" sz="1400"/>
        </a:p>
      </dgm:t>
    </dgm:pt>
    <dgm:pt modelId="{D748363A-D5EF-4762-A311-1338CA11AC76}" type="sibTrans" cxnId="{9E6875CA-B255-4D72-971C-9C223B13AC2A}">
      <dgm:prSet/>
      <dgm:spPr/>
      <dgm:t>
        <a:bodyPr/>
        <a:lstStyle/>
        <a:p>
          <a:endParaRPr lang="en-US" sz="1400"/>
        </a:p>
      </dgm:t>
    </dgm:pt>
    <dgm:pt modelId="{9DD11209-78FC-4473-B637-23C60A3E01B3}">
      <dgm:prSet custT="1"/>
      <dgm:spPr/>
      <dgm:t>
        <a:bodyPr/>
        <a:lstStyle/>
        <a:p>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Fourblock</a:t>
          </a:r>
          <a:endParaRPr lang="en-US" sz="1400" dirty="0">
            <a:latin typeface="Arial" panose="020B0604020202020204" pitchFamily="34" charset="0"/>
            <a:cs typeface="Arial" panose="020B0604020202020204" pitchFamily="34" charset="0"/>
          </a:endParaRPr>
        </a:p>
      </dgm:t>
    </dgm:pt>
    <dgm:pt modelId="{9A328C6B-29AE-4D07-9B45-D4AC38E22129}" type="parTrans" cxnId="{EEE050C9-F14A-4B36-8E28-42B74EA003D9}">
      <dgm:prSet/>
      <dgm:spPr/>
      <dgm:t>
        <a:bodyPr/>
        <a:lstStyle/>
        <a:p>
          <a:endParaRPr lang="en-US" sz="1400"/>
        </a:p>
      </dgm:t>
    </dgm:pt>
    <dgm:pt modelId="{41B5EB96-589B-4FB1-85E6-008A379F0411}" type="sibTrans" cxnId="{EEE050C9-F14A-4B36-8E28-42B74EA003D9}">
      <dgm:prSet/>
      <dgm:spPr/>
      <dgm:t>
        <a:bodyPr/>
        <a:lstStyle/>
        <a:p>
          <a:endParaRPr lang="en-US" sz="1400"/>
        </a:p>
      </dgm:t>
    </dgm:pt>
    <dgm:pt modelId="{F76D1C30-2070-4952-B9F0-2618112B637B}">
      <dgm:prSet custT="1"/>
      <dgm:spPr/>
      <dgm:t>
        <a:bodyPr/>
        <a:lstStyle/>
        <a:p>
          <a:r>
            <a:rPr lang="en-US" sz="1400" dirty="0">
              <a:latin typeface="Arial" panose="020B0604020202020204" pitchFamily="34" charset="0"/>
              <a:cs typeface="Arial" panose="020B0604020202020204" pitchFamily="34" charset="0"/>
            </a:rPr>
            <a:t> Alamo Colleges</a:t>
          </a:r>
        </a:p>
      </dgm:t>
    </dgm:pt>
    <dgm:pt modelId="{4424897D-9AF4-487C-999B-1F4655186B01}" type="parTrans" cxnId="{764681DD-FA19-4F4B-A37E-22ED5EA51863}">
      <dgm:prSet/>
      <dgm:spPr/>
      <dgm:t>
        <a:bodyPr/>
        <a:lstStyle/>
        <a:p>
          <a:endParaRPr lang="en-US" sz="1400"/>
        </a:p>
      </dgm:t>
    </dgm:pt>
    <dgm:pt modelId="{8C828F65-4933-4B99-A996-04B748A17BA0}" type="sibTrans" cxnId="{764681DD-FA19-4F4B-A37E-22ED5EA51863}">
      <dgm:prSet/>
      <dgm:spPr/>
      <dgm:t>
        <a:bodyPr/>
        <a:lstStyle/>
        <a:p>
          <a:endParaRPr lang="en-US" sz="1400"/>
        </a:p>
      </dgm:t>
    </dgm:pt>
    <dgm:pt modelId="{BBCDF4EE-9544-4DCD-8B49-53E5B4E3B29E}">
      <dgm:prSet custT="1"/>
      <dgm:spPr/>
      <dgm:t>
        <a:bodyPr/>
        <a:lstStyle/>
        <a:p>
          <a:r>
            <a:rPr lang="en-US" sz="1400" dirty="0">
              <a:latin typeface="Arial" panose="020B0604020202020204" pitchFamily="34" charset="0"/>
              <a:cs typeface="Arial" panose="020B0604020202020204" pitchFamily="34" charset="0"/>
            </a:rPr>
            <a:t> Workforces Solutions Alamo</a:t>
          </a:r>
        </a:p>
      </dgm:t>
    </dgm:pt>
    <dgm:pt modelId="{D41D3F10-B5BB-4725-9E7E-DA47368EBE5E}" type="parTrans" cxnId="{13430C8E-3792-4A92-9E6C-6D8CD30B2E0F}">
      <dgm:prSet/>
      <dgm:spPr/>
      <dgm:t>
        <a:bodyPr/>
        <a:lstStyle/>
        <a:p>
          <a:endParaRPr lang="en-US" sz="1400"/>
        </a:p>
      </dgm:t>
    </dgm:pt>
    <dgm:pt modelId="{69DF64EA-C7D9-459D-ABAC-4351243C33D5}" type="sibTrans" cxnId="{13430C8E-3792-4A92-9E6C-6D8CD30B2E0F}">
      <dgm:prSet/>
      <dgm:spPr/>
      <dgm:t>
        <a:bodyPr/>
        <a:lstStyle/>
        <a:p>
          <a:endParaRPr lang="en-US" sz="1400"/>
        </a:p>
      </dgm:t>
    </dgm:pt>
    <dgm:pt modelId="{E3B6F543-A1DF-4FD6-A7BD-794071003656}">
      <dgm:prSet phldrT="[Text]" custT="1"/>
      <dgm:spPr/>
      <dgm:t>
        <a:bodyPr/>
        <a:lstStyle/>
        <a:p>
          <a:r>
            <a:rPr lang="en-US" sz="1400" dirty="0">
              <a:latin typeface="Arial" panose="020B0604020202020204" pitchFamily="34" charset="0"/>
              <a:cs typeface="Arial" panose="020B0604020202020204" pitchFamily="34" charset="0"/>
            </a:rPr>
            <a:t> Bexar County Military and  Veterans Service Center</a:t>
          </a:r>
        </a:p>
      </dgm:t>
    </dgm:pt>
    <dgm:pt modelId="{07D08389-FBB5-4FC0-8CB6-70228E09BA0F}" type="parTrans" cxnId="{91C816A9-00A8-4AB9-A2C0-C146ED68AF9B}">
      <dgm:prSet/>
      <dgm:spPr/>
      <dgm:t>
        <a:bodyPr/>
        <a:lstStyle/>
        <a:p>
          <a:endParaRPr lang="en-US" sz="1400"/>
        </a:p>
      </dgm:t>
    </dgm:pt>
    <dgm:pt modelId="{0FDCE9DF-11F9-4ACD-B4BC-F2E431FAD1F5}" type="sibTrans" cxnId="{91C816A9-00A8-4AB9-A2C0-C146ED68AF9B}">
      <dgm:prSet/>
      <dgm:spPr/>
      <dgm:t>
        <a:bodyPr/>
        <a:lstStyle/>
        <a:p>
          <a:endParaRPr lang="en-US" sz="1400"/>
        </a:p>
      </dgm:t>
    </dgm:pt>
    <dgm:pt modelId="{461A63D9-8B7E-4D25-BA25-EF19A85FCF82}">
      <dgm:prSet phldrT="[Text]" custT="1"/>
      <dgm:spPr/>
      <dgm:t>
        <a:bodyPr/>
        <a:lstStyle/>
        <a:p>
          <a:r>
            <a:rPr lang="en-US" sz="1400" dirty="0">
              <a:latin typeface="Arial" panose="020B0604020202020204" pitchFamily="34" charset="0"/>
              <a:cs typeface="Arial" panose="020B0604020202020204" pitchFamily="34" charset="0"/>
            </a:rPr>
            <a:t> Texas Veterans Commission</a:t>
          </a:r>
        </a:p>
      </dgm:t>
    </dgm:pt>
    <dgm:pt modelId="{2211BE56-B1C2-4837-BE22-C7F3404620CD}" type="parTrans" cxnId="{45041724-4BF5-4D07-A196-504DDFE02729}">
      <dgm:prSet/>
      <dgm:spPr/>
      <dgm:t>
        <a:bodyPr/>
        <a:lstStyle/>
        <a:p>
          <a:endParaRPr lang="en-US" sz="1400"/>
        </a:p>
      </dgm:t>
    </dgm:pt>
    <dgm:pt modelId="{181BCC6F-158B-4F71-84CA-5E95244137CF}" type="sibTrans" cxnId="{45041724-4BF5-4D07-A196-504DDFE02729}">
      <dgm:prSet/>
      <dgm:spPr/>
      <dgm:t>
        <a:bodyPr/>
        <a:lstStyle/>
        <a:p>
          <a:endParaRPr lang="en-US" sz="1400"/>
        </a:p>
      </dgm:t>
    </dgm:pt>
    <dgm:pt modelId="{7445FB11-FA9F-40BB-9834-65C78B611698}">
      <dgm:prSet phldrT="[Text]" custT="1"/>
      <dgm:spPr/>
      <dgm:t>
        <a:bodyPr/>
        <a:lstStyle/>
        <a:p>
          <a:r>
            <a:rPr lang="en-US" sz="1400" dirty="0">
              <a:latin typeface="Arial" panose="020B0604020202020204" pitchFamily="34" charset="0"/>
              <a:cs typeface="Arial" panose="020B0604020202020204" pitchFamily="34" charset="0"/>
            </a:rPr>
            <a:t> VA</a:t>
          </a:r>
        </a:p>
      </dgm:t>
    </dgm:pt>
    <dgm:pt modelId="{09E4EDBC-E549-4027-A4AE-B3EBBEC29503}" type="parTrans" cxnId="{F5011ECD-2039-4C8B-96D3-E484F2AED5CF}">
      <dgm:prSet/>
      <dgm:spPr/>
      <dgm:t>
        <a:bodyPr/>
        <a:lstStyle/>
        <a:p>
          <a:endParaRPr lang="en-US" sz="1400"/>
        </a:p>
      </dgm:t>
    </dgm:pt>
    <dgm:pt modelId="{C02F40A5-CF8F-49EF-B27F-5542FF3144BB}" type="sibTrans" cxnId="{F5011ECD-2039-4C8B-96D3-E484F2AED5CF}">
      <dgm:prSet/>
      <dgm:spPr/>
      <dgm:t>
        <a:bodyPr/>
        <a:lstStyle/>
        <a:p>
          <a:endParaRPr lang="en-US" sz="1400"/>
        </a:p>
      </dgm:t>
    </dgm:pt>
    <dgm:pt modelId="{95A70AD6-A419-4400-9365-595D6AEE6C00}">
      <dgm:prSet phldrT="[Text]" custT="1"/>
      <dgm:spPr/>
      <dgm:t>
        <a:bodyPr/>
        <a:lstStyle/>
        <a:p>
          <a:r>
            <a:rPr lang="en-US" sz="1400" dirty="0">
              <a:latin typeface="Arial" panose="020B0604020202020204" pitchFamily="34" charset="0"/>
              <a:cs typeface="Arial" panose="020B0604020202020204" pitchFamily="34" charset="0"/>
            </a:rPr>
            <a:t>Dress for Success</a:t>
          </a:r>
        </a:p>
      </dgm:t>
    </dgm:pt>
    <dgm:pt modelId="{B2B3FEEC-C564-478A-A00C-9AB044F9225E}" type="parTrans" cxnId="{2BFDEF8E-A46A-4A54-BFAC-1D70F9E8F01B}">
      <dgm:prSet/>
      <dgm:spPr/>
      <dgm:t>
        <a:bodyPr/>
        <a:lstStyle/>
        <a:p>
          <a:endParaRPr lang="en-US" sz="1400"/>
        </a:p>
      </dgm:t>
    </dgm:pt>
    <dgm:pt modelId="{C2394E36-2AE7-4378-8A0D-D26483307B54}" type="sibTrans" cxnId="{2BFDEF8E-A46A-4A54-BFAC-1D70F9E8F01B}">
      <dgm:prSet/>
      <dgm:spPr/>
      <dgm:t>
        <a:bodyPr/>
        <a:lstStyle/>
        <a:p>
          <a:endParaRPr lang="en-US" sz="1400"/>
        </a:p>
      </dgm:t>
    </dgm:pt>
    <dgm:pt modelId="{25847B8B-FF85-45BD-BAB5-5E5AED684845}">
      <dgm:prSet phldrT="[Text]" custT="1"/>
      <dgm:spPr/>
      <dgm:t>
        <a:bodyPr/>
        <a:lstStyle/>
        <a:p>
          <a:r>
            <a:rPr lang="en-US" sz="1400" dirty="0">
              <a:latin typeface="Arial" panose="020B0604020202020204" pitchFamily="34" charset="0"/>
              <a:cs typeface="Arial" panose="020B0604020202020204" pitchFamily="34" charset="0"/>
            </a:rPr>
            <a:t> Texas Workforce Commission</a:t>
          </a:r>
        </a:p>
      </dgm:t>
    </dgm:pt>
    <dgm:pt modelId="{EB3D8B2B-DD03-40A6-9052-2E975B2A2CC2}" type="parTrans" cxnId="{717899AA-55CD-4844-90B3-473A47BA42D7}">
      <dgm:prSet/>
      <dgm:spPr/>
      <dgm:t>
        <a:bodyPr/>
        <a:lstStyle/>
        <a:p>
          <a:endParaRPr lang="en-US" sz="1400"/>
        </a:p>
      </dgm:t>
    </dgm:pt>
    <dgm:pt modelId="{BB33D660-FCF5-4438-84F9-875FDA4A31D9}" type="sibTrans" cxnId="{717899AA-55CD-4844-90B3-473A47BA42D7}">
      <dgm:prSet/>
      <dgm:spPr/>
      <dgm:t>
        <a:bodyPr/>
        <a:lstStyle/>
        <a:p>
          <a:endParaRPr lang="en-US" sz="1400"/>
        </a:p>
      </dgm:t>
    </dgm:pt>
    <dgm:pt modelId="{315E7A30-274A-435B-B5B4-494EE19E011E}">
      <dgm:prSet custT="1"/>
      <dgm:spPr/>
      <dgm:t>
        <a:bodyPr/>
        <a:lstStyle/>
        <a:p>
          <a:r>
            <a:rPr lang="en-US" sz="1400" dirty="0">
              <a:latin typeface="Arial" panose="020B0604020202020204" pitchFamily="34" charset="0"/>
              <a:cs typeface="Arial" panose="020B0604020202020204" pitchFamily="34" charset="0"/>
            </a:rPr>
            <a:t>Southwest Research Institute</a:t>
          </a:r>
        </a:p>
      </dgm:t>
    </dgm:pt>
    <dgm:pt modelId="{6F234DC6-2838-4EC8-9960-A9DBCEB23C05}" type="parTrans" cxnId="{63533C7E-19F9-45B9-A0DB-DCFAD06C4D83}">
      <dgm:prSet/>
      <dgm:spPr/>
      <dgm:t>
        <a:bodyPr/>
        <a:lstStyle/>
        <a:p>
          <a:endParaRPr lang="en-US" sz="1400"/>
        </a:p>
      </dgm:t>
    </dgm:pt>
    <dgm:pt modelId="{1E4CE11C-F33A-4316-9231-BDF34389F3EB}" type="sibTrans" cxnId="{63533C7E-19F9-45B9-A0DB-DCFAD06C4D83}">
      <dgm:prSet/>
      <dgm:spPr/>
      <dgm:t>
        <a:bodyPr/>
        <a:lstStyle/>
        <a:p>
          <a:endParaRPr lang="en-US" sz="1400"/>
        </a:p>
      </dgm:t>
    </dgm:pt>
    <dgm:pt modelId="{329DD58C-4E7D-481A-9389-E260D09B1E89}">
      <dgm:prSet custT="1"/>
      <dgm:spPr/>
      <dgm:t>
        <a:bodyPr/>
        <a:lstStyle/>
        <a:p>
          <a:endParaRPr lang="en-US" sz="1400" dirty="0"/>
        </a:p>
      </dgm:t>
    </dgm:pt>
    <dgm:pt modelId="{1B4274B0-D793-4D69-9161-1BC3984FD723}" type="parTrans" cxnId="{4C522353-1B01-4960-8E7A-B3DF621DA4FE}">
      <dgm:prSet/>
      <dgm:spPr/>
      <dgm:t>
        <a:bodyPr/>
        <a:lstStyle/>
        <a:p>
          <a:endParaRPr lang="en-US" sz="1400"/>
        </a:p>
      </dgm:t>
    </dgm:pt>
    <dgm:pt modelId="{A2F938BB-0D23-4AD4-BF96-6E40D9DCD2E4}" type="sibTrans" cxnId="{4C522353-1B01-4960-8E7A-B3DF621DA4FE}">
      <dgm:prSet/>
      <dgm:spPr/>
      <dgm:t>
        <a:bodyPr/>
        <a:lstStyle/>
        <a:p>
          <a:endParaRPr lang="en-US" sz="1400"/>
        </a:p>
      </dgm:t>
    </dgm:pt>
    <dgm:pt modelId="{707B1EB7-05F2-43B4-82AE-980DE0771E56}">
      <dgm:prSet phldrT="[Text]" custT="1"/>
      <dgm:spPr/>
      <dgm:t>
        <a:bodyPr/>
        <a:lstStyle/>
        <a:p>
          <a:r>
            <a:rPr lang="en-US" sz="1400" dirty="0">
              <a:latin typeface="Arial" panose="020B0604020202020204" pitchFamily="34" charset="0"/>
              <a:cs typeface="Arial" panose="020B0604020202020204" pitchFamily="34" charset="0"/>
            </a:rPr>
            <a:t>Centurion Military Alliance (CMA)</a:t>
          </a:r>
        </a:p>
      </dgm:t>
    </dgm:pt>
    <dgm:pt modelId="{8BEB65B9-45D8-43D5-826E-26BF27F46D59}" type="parTrans" cxnId="{4AF0ADFE-10A4-4087-B7F5-01767DD75E82}">
      <dgm:prSet/>
      <dgm:spPr/>
      <dgm:t>
        <a:bodyPr/>
        <a:lstStyle/>
        <a:p>
          <a:endParaRPr lang="en-US" sz="1400"/>
        </a:p>
      </dgm:t>
    </dgm:pt>
    <dgm:pt modelId="{AC38BF75-95AF-4A48-9B82-5E721A45197A}" type="sibTrans" cxnId="{4AF0ADFE-10A4-4087-B7F5-01767DD75E82}">
      <dgm:prSet/>
      <dgm:spPr/>
      <dgm:t>
        <a:bodyPr/>
        <a:lstStyle/>
        <a:p>
          <a:endParaRPr lang="en-US" sz="1400"/>
        </a:p>
      </dgm:t>
    </dgm:pt>
    <dgm:pt modelId="{934FF280-9D87-43BF-AD90-CD78984E2C01}">
      <dgm:prSet phldrT="[Text]" custT="1"/>
      <dgm:spPr/>
      <dgm:t>
        <a:bodyPr/>
        <a:lstStyle/>
        <a:p>
          <a:r>
            <a:rPr lang="en-US" sz="1400" dirty="0">
              <a:latin typeface="Arial" panose="020B0604020202020204" pitchFamily="34" charset="0"/>
              <a:cs typeface="Arial" panose="020B0604020202020204" pitchFamily="34" charset="0"/>
            </a:rPr>
            <a:t>Esposas Militares Hispanas</a:t>
          </a:r>
        </a:p>
      </dgm:t>
    </dgm:pt>
    <dgm:pt modelId="{E35A0D3B-1B4B-4468-917F-CADCCFE3CF56}" type="parTrans" cxnId="{9D795294-2D9D-4562-96FA-C9D8B874C857}">
      <dgm:prSet/>
      <dgm:spPr/>
      <dgm:t>
        <a:bodyPr/>
        <a:lstStyle/>
        <a:p>
          <a:endParaRPr lang="en-US" sz="1400"/>
        </a:p>
      </dgm:t>
    </dgm:pt>
    <dgm:pt modelId="{3DD98E0E-50ED-4D05-A773-CD0C8368A3D2}" type="sibTrans" cxnId="{9D795294-2D9D-4562-96FA-C9D8B874C857}">
      <dgm:prSet/>
      <dgm:spPr/>
      <dgm:t>
        <a:bodyPr/>
        <a:lstStyle/>
        <a:p>
          <a:endParaRPr lang="en-US" sz="1400"/>
        </a:p>
      </dgm:t>
    </dgm:pt>
    <dgm:pt modelId="{8B73610D-84C6-4BB4-A8D1-59E6E1422C42}">
      <dgm:prSet phldrT="[Text]" custT="1"/>
      <dgm:spPr/>
      <dgm:t>
        <a:bodyPr/>
        <a:lstStyle/>
        <a:p>
          <a:r>
            <a:rPr lang="en-US" sz="1400" dirty="0">
              <a:latin typeface="Arial" panose="020B0604020202020204" pitchFamily="34" charset="0"/>
              <a:cs typeface="Arial" panose="020B0604020202020204" pitchFamily="34" charset="0"/>
            </a:rPr>
            <a:t>JBSA Military &amp; Family Readiness Centers</a:t>
          </a:r>
        </a:p>
      </dgm:t>
    </dgm:pt>
    <dgm:pt modelId="{643C86BC-2728-4CF3-9D1B-D87E3CC7FBAE}" type="parTrans" cxnId="{A68D5C4E-E6BC-4A53-A6AC-E4B4FA3D6511}">
      <dgm:prSet/>
      <dgm:spPr/>
      <dgm:t>
        <a:bodyPr/>
        <a:lstStyle/>
        <a:p>
          <a:endParaRPr lang="en-US"/>
        </a:p>
      </dgm:t>
    </dgm:pt>
    <dgm:pt modelId="{9AAAC1AC-E077-426D-9E3A-602A3691B3FC}" type="sibTrans" cxnId="{A68D5C4E-E6BC-4A53-A6AC-E4B4FA3D6511}">
      <dgm:prSet/>
      <dgm:spPr/>
      <dgm:t>
        <a:bodyPr/>
        <a:lstStyle/>
        <a:p>
          <a:endParaRPr lang="en-US"/>
        </a:p>
      </dgm:t>
    </dgm:pt>
    <dgm:pt modelId="{CB06D3A6-E193-47ED-9930-A16540A15C72}">
      <dgm:prSet phldrT="[Text]" custT="1"/>
      <dgm:spPr/>
      <dgm:t>
        <a:bodyPr/>
        <a:lstStyle/>
        <a:p>
          <a:r>
            <a:rPr lang="en-US" sz="1400" dirty="0">
              <a:latin typeface="Arial" panose="020B0604020202020204" pitchFamily="34" charset="0"/>
              <a:cs typeface="Arial" panose="020B0604020202020204" pitchFamily="34" charset="0"/>
            </a:rPr>
            <a:t>Pre-K 4 SA</a:t>
          </a:r>
        </a:p>
      </dgm:t>
    </dgm:pt>
    <dgm:pt modelId="{518A26D2-A20F-4514-BC18-37FFF3A3A011}" type="parTrans" cxnId="{92790C2A-F137-421D-BE0C-FE998001E7C3}">
      <dgm:prSet/>
      <dgm:spPr/>
      <dgm:t>
        <a:bodyPr/>
        <a:lstStyle/>
        <a:p>
          <a:endParaRPr lang="en-US"/>
        </a:p>
      </dgm:t>
    </dgm:pt>
    <dgm:pt modelId="{27739A36-F189-4F49-98F2-3ABC5D7B25AA}" type="sibTrans" cxnId="{92790C2A-F137-421D-BE0C-FE998001E7C3}">
      <dgm:prSet/>
      <dgm:spPr/>
      <dgm:t>
        <a:bodyPr/>
        <a:lstStyle/>
        <a:p>
          <a:endParaRPr lang="en-US"/>
        </a:p>
      </dgm:t>
    </dgm:pt>
    <dgm:pt modelId="{904BBB97-266C-4E43-88B8-268471520386}" type="pres">
      <dgm:prSet presAssocID="{C5B06B7F-8EFD-496A-881D-8CF1B8372BE0}" presName="Name0" presStyleCnt="0">
        <dgm:presLayoutVars>
          <dgm:dir/>
          <dgm:animLvl val="lvl"/>
          <dgm:resizeHandles val="exact"/>
        </dgm:presLayoutVars>
      </dgm:prSet>
      <dgm:spPr/>
    </dgm:pt>
    <dgm:pt modelId="{F5347048-106A-4418-AA87-6CD17894BF41}" type="pres">
      <dgm:prSet presAssocID="{6A1846DE-C6F1-46BD-BC01-9A4F2FCAD426}" presName="composite" presStyleCnt="0"/>
      <dgm:spPr/>
    </dgm:pt>
    <dgm:pt modelId="{3CB10678-2CE0-4864-8860-A4C710B936D9}" type="pres">
      <dgm:prSet presAssocID="{6A1846DE-C6F1-46BD-BC01-9A4F2FCAD426}" presName="parTx" presStyleLbl="alignNode1" presStyleIdx="0" presStyleCnt="5" custScaleX="125207" custLinFactNeighborX="1005" custLinFactNeighborY="-71546">
        <dgm:presLayoutVars>
          <dgm:chMax val="0"/>
          <dgm:chPref val="0"/>
          <dgm:bulletEnabled val="1"/>
        </dgm:presLayoutVars>
      </dgm:prSet>
      <dgm:spPr/>
    </dgm:pt>
    <dgm:pt modelId="{C456B0DB-9B05-40A6-91D7-B62A2CF5AFA8}" type="pres">
      <dgm:prSet presAssocID="{6A1846DE-C6F1-46BD-BC01-9A4F2FCAD426}" presName="desTx" presStyleLbl="alignAccFollowNode1" presStyleIdx="0" presStyleCnt="5" custScaleX="125086" custScaleY="99762" custLinFactNeighborX="-539" custLinFactNeighborY="61">
        <dgm:presLayoutVars>
          <dgm:bulletEnabled val="1"/>
        </dgm:presLayoutVars>
      </dgm:prSet>
      <dgm:spPr/>
    </dgm:pt>
    <dgm:pt modelId="{6A8C31BA-50C4-4B9B-97B5-80A99A520212}" type="pres">
      <dgm:prSet presAssocID="{E0B123BD-D62A-4851-95EE-EB1967754BFB}" presName="space" presStyleCnt="0"/>
      <dgm:spPr/>
    </dgm:pt>
    <dgm:pt modelId="{3A0D78CA-5553-481B-8AA2-960384E88F7C}" type="pres">
      <dgm:prSet presAssocID="{DF279DBC-62EB-43CB-A555-AE748CAD66F4}" presName="composite" presStyleCnt="0"/>
      <dgm:spPr/>
    </dgm:pt>
    <dgm:pt modelId="{73D18293-83F1-4389-A8B1-BCCE86A5ABC2}" type="pres">
      <dgm:prSet presAssocID="{DF279DBC-62EB-43CB-A555-AE748CAD66F4}" presName="parTx" presStyleLbl="alignNode1" presStyleIdx="1" presStyleCnt="5" custScaleX="107765" custLinFactNeighborX="-1816" custLinFactNeighborY="-61010">
        <dgm:presLayoutVars>
          <dgm:chMax val="0"/>
          <dgm:chPref val="0"/>
          <dgm:bulletEnabled val="1"/>
        </dgm:presLayoutVars>
      </dgm:prSet>
      <dgm:spPr/>
    </dgm:pt>
    <dgm:pt modelId="{271E7019-AF67-4DCF-9768-08119A23C88F}" type="pres">
      <dgm:prSet presAssocID="{DF279DBC-62EB-43CB-A555-AE748CAD66F4}" presName="desTx" presStyleLbl="alignAccFollowNode1" presStyleIdx="1" presStyleCnt="5" custScaleX="107048" custLinFactNeighborX="-2368">
        <dgm:presLayoutVars>
          <dgm:bulletEnabled val="1"/>
        </dgm:presLayoutVars>
      </dgm:prSet>
      <dgm:spPr/>
    </dgm:pt>
    <dgm:pt modelId="{D045D113-E363-4B1C-A6CC-2EA1BDC3FAAD}" type="pres">
      <dgm:prSet presAssocID="{AFB726FA-AED2-4C83-BC38-9CD002E5D9FD}" presName="space" presStyleCnt="0"/>
      <dgm:spPr/>
    </dgm:pt>
    <dgm:pt modelId="{17268310-3FEC-412D-BB94-AD97678B188A}" type="pres">
      <dgm:prSet presAssocID="{6BD6EFE1-A82D-4870-9062-329B25AD2160}" presName="composite" presStyleCnt="0"/>
      <dgm:spPr/>
    </dgm:pt>
    <dgm:pt modelId="{6B80F9B6-229A-45D7-B15D-174F6856020B}" type="pres">
      <dgm:prSet presAssocID="{6BD6EFE1-A82D-4870-9062-329B25AD2160}" presName="parTx" presStyleLbl="alignNode1" presStyleIdx="2" presStyleCnt="5" custLinFactNeighborX="-1118" custLinFactNeighborY="-16830">
        <dgm:presLayoutVars>
          <dgm:chMax val="0"/>
          <dgm:chPref val="0"/>
          <dgm:bulletEnabled val="1"/>
        </dgm:presLayoutVars>
      </dgm:prSet>
      <dgm:spPr/>
    </dgm:pt>
    <dgm:pt modelId="{1DCCE37C-45AF-4B96-BBCF-C781BB82EFCF}" type="pres">
      <dgm:prSet presAssocID="{6BD6EFE1-A82D-4870-9062-329B25AD2160}" presName="desTx" presStyleLbl="alignAccFollowNode1" presStyleIdx="2" presStyleCnt="5" custLinFactNeighborY="-961">
        <dgm:presLayoutVars>
          <dgm:bulletEnabled val="1"/>
        </dgm:presLayoutVars>
      </dgm:prSet>
      <dgm:spPr/>
    </dgm:pt>
    <dgm:pt modelId="{98F6FED0-5764-44FC-B303-8DA5EBF2E40F}" type="pres">
      <dgm:prSet presAssocID="{A54A8899-C709-4315-9005-87E710428889}" presName="space" presStyleCnt="0"/>
      <dgm:spPr/>
    </dgm:pt>
    <dgm:pt modelId="{AD552A5F-4641-41E3-B6F4-A6A32B8EFAB5}" type="pres">
      <dgm:prSet presAssocID="{CAE997BC-A3BE-4199-B136-D9510DF058AF}" presName="composite" presStyleCnt="0"/>
      <dgm:spPr/>
    </dgm:pt>
    <dgm:pt modelId="{5F9B44EE-94DC-4F0E-9E9B-95370E81E8E6}" type="pres">
      <dgm:prSet presAssocID="{CAE997BC-A3BE-4199-B136-D9510DF058AF}" presName="parTx" presStyleLbl="alignNode1" presStyleIdx="3" presStyleCnt="5" custLinFactNeighborX="553" custLinFactNeighborY="-58906">
        <dgm:presLayoutVars>
          <dgm:chMax val="0"/>
          <dgm:chPref val="0"/>
          <dgm:bulletEnabled val="1"/>
        </dgm:presLayoutVars>
      </dgm:prSet>
      <dgm:spPr/>
    </dgm:pt>
    <dgm:pt modelId="{75BC2C90-01EC-4922-B90E-080C63E9FEDF}" type="pres">
      <dgm:prSet presAssocID="{CAE997BC-A3BE-4199-B136-D9510DF058AF}" presName="desTx" presStyleLbl="alignAccFollowNode1" presStyleIdx="3" presStyleCnt="5" custLinFactNeighborX="753" custLinFactNeighborY="380">
        <dgm:presLayoutVars>
          <dgm:bulletEnabled val="1"/>
        </dgm:presLayoutVars>
      </dgm:prSet>
      <dgm:spPr/>
    </dgm:pt>
    <dgm:pt modelId="{6631D947-D556-4221-BD67-CDAB7D65A292}" type="pres">
      <dgm:prSet presAssocID="{6DDFE2A5-F57D-4183-B548-D9BD8AC7A61D}" presName="space" presStyleCnt="0"/>
      <dgm:spPr/>
    </dgm:pt>
    <dgm:pt modelId="{A9ACC264-DD5C-4351-8F3E-A42F6840D8FA}" type="pres">
      <dgm:prSet presAssocID="{279AF36B-296C-4638-B9D0-DD37D82BD2B5}" presName="composite" presStyleCnt="0"/>
      <dgm:spPr/>
    </dgm:pt>
    <dgm:pt modelId="{73AC713D-E125-455C-9C48-229427C6F618}" type="pres">
      <dgm:prSet presAssocID="{279AF36B-296C-4638-B9D0-DD37D82BD2B5}" presName="parTx" presStyleLbl="alignNode1" presStyleIdx="4" presStyleCnt="5" custLinFactNeighborX="-1958" custLinFactNeighborY="-54007">
        <dgm:presLayoutVars>
          <dgm:chMax val="0"/>
          <dgm:chPref val="0"/>
          <dgm:bulletEnabled val="1"/>
        </dgm:presLayoutVars>
      </dgm:prSet>
      <dgm:spPr/>
    </dgm:pt>
    <dgm:pt modelId="{B0FCE03C-0421-49CA-B2C4-AF86DE43E6F9}" type="pres">
      <dgm:prSet presAssocID="{279AF36B-296C-4638-B9D0-DD37D82BD2B5}" presName="desTx" presStyleLbl="alignAccFollowNode1" presStyleIdx="4" presStyleCnt="5" custLinFactNeighborX="478" custLinFactNeighborY="380">
        <dgm:presLayoutVars>
          <dgm:bulletEnabled val="1"/>
        </dgm:presLayoutVars>
      </dgm:prSet>
      <dgm:spPr/>
    </dgm:pt>
  </dgm:ptLst>
  <dgm:cxnLst>
    <dgm:cxn modelId="{CC71E701-60AA-4600-ABA1-025C9DD14E14}" srcId="{C5B06B7F-8EFD-496A-881D-8CF1B8372BE0}" destId="{DF279DBC-62EB-43CB-A555-AE748CAD66F4}" srcOrd="1" destOrd="0" parTransId="{8F720640-14B2-4ED2-B828-AEF67201499F}" sibTransId="{AFB726FA-AED2-4C83-BC38-9CD002E5D9FD}"/>
    <dgm:cxn modelId="{2F0F9A02-4E57-4C13-BA80-4D1B4A33AD6B}" type="presOf" srcId="{707B1EB7-05F2-43B4-82AE-980DE0771E56}" destId="{C456B0DB-9B05-40A6-91D7-B62A2CF5AFA8}" srcOrd="0" destOrd="9" presId="urn:microsoft.com/office/officeart/2005/8/layout/hList1"/>
    <dgm:cxn modelId="{EFDCC20F-3D12-42CB-8D7A-1C345F76782E}" type="presOf" srcId="{07BD8CE7-8616-457F-9668-4133625977B0}" destId="{271E7019-AF67-4DCF-9768-08119A23C88F}" srcOrd="0" destOrd="5" presId="urn:microsoft.com/office/officeart/2005/8/layout/hList1"/>
    <dgm:cxn modelId="{E4E7F80F-6092-4DE2-A723-730E63AA05C6}" type="presOf" srcId="{CD08F195-5955-4A1E-9FCF-C34D2179FF11}" destId="{1DCCE37C-45AF-4B96-BBCF-C781BB82EFCF}" srcOrd="0" destOrd="0" presId="urn:microsoft.com/office/officeart/2005/8/layout/hList1"/>
    <dgm:cxn modelId="{E2BFD510-4844-483F-83F9-9D77275E4A41}" srcId="{6BD6EFE1-A82D-4870-9062-329B25AD2160}" destId="{CD08F195-5955-4A1E-9FCF-C34D2179FF11}" srcOrd="0" destOrd="0" parTransId="{CA8386A1-7339-42E6-83A3-D5595D0BA3E5}" sibTransId="{35E26AB2-BFDD-434B-B6E4-629A54DE9AFF}"/>
    <dgm:cxn modelId="{0EB6DE10-568B-42B6-920A-073A890F12B6}" type="presOf" srcId="{C3EAED07-45AE-4558-AFCB-71CEEB4070A9}" destId="{1DCCE37C-45AF-4B96-BBCF-C781BB82EFCF}" srcOrd="0" destOrd="1" presId="urn:microsoft.com/office/officeart/2005/8/layout/hList1"/>
    <dgm:cxn modelId="{68DC4D15-8580-4315-B25F-6B1CE9E9C59B}" srcId="{DF279DBC-62EB-43CB-A555-AE748CAD66F4}" destId="{A2B14C4C-33FF-42B5-9572-898517228F6D}" srcOrd="3" destOrd="0" parTransId="{A34BC0CB-13A2-4A94-BB76-0B0889A9B393}" sibTransId="{97D5F6CE-3BFB-4988-922E-4733B62A8675}"/>
    <dgm:cxn modelId="{A7305615-D92C-4E39-8C5D-2E3A3CEF9208}" type="presOf" srcId="{A5815B75-8832-430C-8D5E-36A16AA2470D}" destId="{75BC2C90-01EC-4922-B90E-080C63E9FEDF}" srcOrd="0" destOrd="0" presId="urn:microsoft.com/office/officeart/2005/8/layout/hList1"/>
    <dgm:cxn modelId="{50779E15-D229-4F74-8B9D-8E8ECE09571D}" srcId="{DF279DBC-62EB-43CB-A555-AE748CAD66F4}" destId="{637C47A8-B46F-46A1-9AA9-6AFD2781AAC4}" srcOrd="2" destOrd="0" parTransId="{D66B87FB-675C-4F46-A418-9BB558405FAD}" sibTransId="{05D0299E-5D60-47CC-AF9E-CD36B2BF37FB}"/>
    <dgm:cxn modelId="{8F1AC816-0255-47E9-861C-0AEA50A1F0D7}" type="presOf" srcId="{FEDC6554-F4C9-4756-8432-69C51CC42D80}" destId="{75BC2C90-01EC-4922-B90E-080C63E9FEDF}" srcOrd="0" destOrd="2" presId="urn:microsoft.com/office/officeart/2005/8/layout/hList1"/>
    <dgm:cxn modelId="{45041724-4BF5-4D07-A196-504DDFE02729}" srcId="{6A1846DE-C6F1-46BD-BC01-9A4F2FCAD426}" destId="{461A63D9-8B7E-4D25-BA25-EF19A85FCF82}" srcOrd="6" destOrd="0" parTransId="{2211BE56-B1C2-4837-BE22-C7F3404620CD}" sibTransId="{181BCC6F-158B-4F71-84CA-5E95244137CF}"/>
    <dgm:cxn modelId="{073AEC26-3B20-404A-983B-8A613C0F9E91}" type="presOf" srcId="{329DD58C-4E7D-481A-9389-E260D09B1E89}" destId="{1DCCE37C-45AF-4B96-BBCF-C781BB82EFCF}" srcOrd="0" destOrd="12" presId="urn:microsoft.com/office/officeart/2005/8/layout/hList1"/>
    <dgm:cxn modelId="{92790C2A-F137-421D-BE0C-FE998001E7C3}" srcId="{279AF36B-296C-4638-B9D0-DD37D82BD2B5}" destId="{CB06D3A6-E193-47ED-9930-A16540A15C72}" srcOrd="10" destOrd="0" parTransId="{518A26D2-A20F-4514-BC18-37FFF3A3A011}" sibTransId="{27739A36-F189-4F49-98F2-3ABC5D7B25AA}"/>
    <dgm:cxn modelId="{6A7BE836-A41A-4D46-9F05-02CE6730C7DA}" type="presOf" srcId="{106CA329-98C8-4B24-B90F-37B4EB441844}" destId="{1DCCE37C-45AF-4B96-BBCF-C781BB82EFCF}" srcOrd="0" destOrd="5" presId="urn:microsoft.com/office/officeart/2005/8/layout/hList1"/>
    <dgm:cxn modelId="{3DB65738-E3FD-4C5A-961A-65891DF15A0C}" srcId="{C5B06B7F-8EFD-496A-881D-8CF1B8372BE0}" destId="{6A1846DE-C6F1-46BD-BC01-9A4F2FCAD426}" srcOrd="0" destOrd="0" parTransId="{3B669BA3-24DA-4CC3-97EB-597F5506C9DF}" sibTransId="{E0B123BD-D62A-4851-95EE-EB1967754BFB}"/>
    <dgm:cxn modelId="{09FBA539-C8E6-4A3E-AB6E-B4F78FAF0559}" type="presOf" srcId="{7445FB11-FA9F-40BB-9834-65C78B611698}" destId="{B0FCE03C-0421-49CA-B2C4-AF86DE43E6F9}" srcOrd="0" destOrd="8" presId="urn:microsoft.com/office/officeart/2005/8/layout/hList1"/>
    <dgm:cxn modelId="{F735B339-98A5-4781-815D-CA215665AB9C}" type="presOf" srcId="{CAE997BC-A3BE-4199-B136-D9510DF058AF}" destId="{5F9B44EE-94DC-4F0E-9E9B-95370E81E8E6}" srcOrd="0" destOrd="0" presId="urn:microsoft.com/office/officeart/2005/8/layout/hList1"/>
    <dgm:cxn modelId="{D4B1963A-96AE-4F1D-8A85-17E3E2EAECBD}" srcId="{6BD6EFE1-A82D-4870-9062-329B25AD2160}" destId="{61545893-3D2B-43A7-86C4-694D563B39CD}" srcOrd="4" destOrd="0" parTransId="{8EB4BDF2-74A2-4D5D-9D28-9FE0151BF0F1}" sibTransId="{1FF9884F-9699-48E4-B96A-A16216D86B7D}"/>
    <dgm:cxn modelId="{933D6D5B-AEA4-4267-80E6-EEF4E2FFC6B3}" type="presOf" srcId="{3F79E4FA-85D9-4F52-891E-819AAFD8228B}" destId="{B0FCE03C-0421-49CA-B2C4-AF86DE43E6F9}" srcOrd="0" destOrd="7" presId="urn:microsoft.com/office/officeart/2005/8/layout/hList1"/>
    <dgm:cxn modelId="{FA69A55E-791B-46FF-88EF-580B3A974338}" type="presOf" srcId="{95A70AD6-A419-4400-9365-595D6AEE6C00}" destId="{C456B0DB-9B05-40A6-91D7-B62A2CF5AFA8}" srcOrd="0" destOrd="7" presId="urn:microsoft.com/office/officeart/2005/8/layout/hList1"/>
    <dgm:cxn modelId="{93262F63-035E-43D5-8EFF-6C5BDB0B475F}" type="presOf" srcId="{88972443-891E-433F-A9A9-A83862C3E007}" destId="{75BC2C90-01EC-4922-B90E-080C63E9FEDF}" srcOrd="0" destOrd="3" presId="urn:microsoft.com/office/officeart/2005/8/layout/hList1"/>
    <dgm:cxn modelId="{04248944-7613-4C4D-806F-277249C1C13F}" type="presOf" srcId="{6A1846DE-C6F1-46BD-BC01-9A4F2FCAD426}" destId="{3CB10678-2CE0-4864-8860-A4C710B936D9}" srcOrd="0" destOrd="0" presId="urn:microsoft.com/office/officeart/2005/8/layout/hList1"/>
    <dgm:cxn modelId="{79FBA164-08F6-49DA-8594-7F17CC4B2175}" type="presOf" srcId="{AFB8AF8C-B848-40E6-A4FF-734B7769B326}" destId="{C456B0DB-9B05-40A6-91D7-B62A2CF5AFA8}" srcOrd="0" destOrd="5" presId="urn:microsoft.com/office/officeart/2005/8/layout/hList1"/>
    <dgm:cxn modelId="{767A3D45-1E4A-489A-AFCA-BCB65E7A76E5}" srcId="{DF279DBC-62EB-43CB-A555-AE748CAD66F4}" destId="{6F643965-977B-40C4-A901-B89F9D56FEF8}" srcOrd="0" destOrd="0" parTransId="{29167B72-7FF5-4A38-82FE-BE8578B28051}" sibTransId="{179FCFE1-7FB3-41C7-BF89-B8F91AA2172F}"/>
    <dgm:cxn modelId="{2C313267-8F02-40E0-9D9C-1726AB79112C}" type="presOf" srcId="{F1FC9D8F-5C43-419A-B70A-1134D474C351}" destId="{B0FCE03C-0421-49CA-B2C4-AF86DE43E6F9}" srcOrd="0" destOrd="5" presId="urn:microsoft.com/office/officeart/2005/8/layout/hList1"/>
    <dgm:cxn modelId="{F8D1394D-06D0-492B-8CC7-88CA7850D37E}" type="presOf" srcId="{A4F030C9-F366-4A59-BC6C-B04F50FC945B}" destId="{B0FCE03C-0421-49CA-B2C4-AF86DE43E6F9}" srcOrd="0" destOrd="2" presId="urn:microsoft.com/office/officeart/2005/8/layout/hList1"/>
    <dgm:cxn modelId="{A68D5C4E-E6BC-4A53-A6AC-E4B4FA3D6511}" srcId="{6A1846DE-C6F1-46BD-BC01-9A4F2FCAD426}" destId="{8B73610D-84C6-4BB4-A8D1-59E6E1422C42}" srcOrd="0" destOrd="0" parTransId="{643C86BC-2728-4CF3-9D1B-D87E3CC7FBAE}" sibTransId="{9AAAC1AC-E077-426D-9E3A-602A3691B3FC}"/>
    <dgm:cxn modelId="{83969B6E-C17F-4CA4-A65E-1AB64186789E}" type="presOf" srcId="{6BD6EFE1-A82D-4870-9062-329B25AD2160}" destId="{6B80F9B6-229A-45D7-B15D-174F6856020B}" srcOrd="0" destOrd="0" presId="urn:microsoft.com/office/officeart/2005/8/layout/hList1"/>
    <dgm:cxn modelId="{B8F4DA4E-411E-4D5A-B4ED-4BB9F95CE34E}" srcId="{6A1846DE-C6F1-46BD-BC01-9A4F2FCAD426}" destId="{0C7B9593-968D-443B-9A9B-1D2A56174689}" srcOrd="4" destOrd="0" parTransId="{F5030B6D-E406-4C48-9019-9057D2EDBCA1}" sibTransId="{DCA98459-2389-49F7-AC1B-03855AB2FAF2}"/>
    <dgm:cxn modelId="{4437DC6E-65CB-474B-B0F7-596090F386A5}" type="presOf" srcId="{C5B06B7F-8EFD-496A-881D-8CF1B8372BE0}" destId="{904BBB97-266C-4E43-88B8-268471520386}" srcOrd="0" destOrd="0" presId="urn:microsoft.com/office/officeart/2005/8/layout/hList1"/>
    <dgm:cxn modelId="{5C66F770-4C6C-4006-BD65-166AE0FED2CA}" srcId="{DF279DBC-62EB-43CB-A555-AE748CAD66F4}" destId="{61966728-947C-4B4F-8DC3-AE96C9DD8BF1}" srcOrd="4" destOrd="0" parTransId="{EC80447A-2D40-4666-8917-5263CEC71B41}" sibTransId="{25BC850B-46B5-42BA-8778-83C428E41196}"/>
    <dgm:cxn modelId="{A53A3971-CB97-4A68-839C-2C0E2F227352}" type="presOf" srcId="{637C47A8-B46F-46A1-9AA9-6AFD2781AAC4}" destId="{271E7019-AF67-4DCF-9768-08119A23C88F}" srcOrd="0" destOrd="2" presId="urn:microsoft.com/office/officeart/2005/8/layout/hList1"/>
    <dgm:cxn modelId="{0866F871-EAFA-459F-A28C-5A09EE0A1734}" type="presOf" srcId="{61545893-3D2B-43A7-86C4-694D563B39CD}" destId="{1DCCE37C-45AF-4B96-BBCF-C781BB82EFCF}" srcOrd="0" destOrd="4" presId="urn:microsoft.com/office/officeart/2005/8/layout/hList1"/>
    <dgm:cxn modelId="{FE211173-6991-4407-ACFE-2E2B7FCFDAE9}" type="presOf" srcId="{05208753-B23C-42EC-9C50-D0FB557BB0EC}" destId="{1DCCE37C-45AF-4B96-BBCF-C781BB82EFCF}" srcOrd="0" destOrd="7" presId="urn:microsoft.com/office/officeart/2005/8/layout/hList1"/>
    <dgm:cxn modelId="{4C522353-1B01-4960-8E7A-B3DF621DA4FE}" srcId="{6BD6EFE1-A82D-4870-9062-329B25AD2160}" destId="{329DD58C-4E7D-481A-9389-E260D09B1E89}" srcOrd="12" destOrd="0" parTransId="{1B4274B0-D793-4D69-9161-1BC3984FD723}" sibTransId="{A2F938BB-0D23-4AD4-BF96-6E40D9DCD2E4}"/>
    <dgm:cxn modelId="{33CFA553-FEB8-415B-BC63-DD00CF87F3F7}" srcId="{DF279DBC-62EB-43CB-A555-AE748CAD66F4}" destId="{07BD8CE7-8616-457F-9668-4133625977B0}" srcOrd="5" destOrd="0" parTransId="{BB8CDA3B-F63D-4C1C-BC81-87BE4BF7F04D}" sibTransId="{762A0C95-DF5C-42E2-91E4-1A5BF668B64E}"/>
    <dgm:cxn modelId="{593C1574-BD34-4329-93CC-6046146ECE0A}" srcId="{279AF36B-296C-4638-B9D0-DD37D82BD2B5}" destId="{A4F030C9-F366-4A59-BC6C-B04F50FC945B}" srcOrd="2" destOrd="0" parTransId="{0BA7E6B1-D571-4E0C-95C3-A03FA04A5B61}" sibTransId="{5C389805-C4C2-426F-9151-F9C5C6B62E25}"/>
    <dgm:cxn modelId="{A99B7A59-FBAB-4A38-A337-3C04E99B1E11}" srcId="{6A1846DE-C6F1-46BD-BC01-9A4F2FCAD426}" destId="{E38A943B-E71C-44C6-8D27-6F9A78CEB14D}" srcOrd="3" destOrd="0" parTransId="{F7A9FACD-2751-46D1-9D45-53FEE22BB7A2}" sibTransId="{1BEA3D31-B86E-4577-B672-429AA86DC7C2}"/>
    <dgm:cxn modelId="{63DC7E79-9867-4535-ABBD-CD2DE69BBDA3}" type="presOf" srcId="{61966728-947C-4B4F-8DC3-AE96C9DD8BF1}" destId="{271E7019-AF67-4DCF-9768-08119A23C88F}" srcOrd="0" destOrd="4" presId="urn:microsoft.com/office/officeart/2005/8/layout/hList1"/>
    <dgm:cxn modelId="{A29C295A-7D12-48C5-8295-21D9D8589849}" type="presOf" srcId="{934FF280-9D87-43BF-AD90-CD78984E2C01}" destId="{B0FCE03C-0421-49CA-B2C4-AF86DE43E6F9}" srcOrd="0" destOrd="9" presId="urn:microsoft.com/office/officeart/2005/8/layout/hList1"/>
    <dgm:cxn modelId="{B6A29C7C-5D54-4656-8FD8-EB12EAB7159B}" type="presOf" srcId="{0C7B9593-968D-443B-9A9B-1D2A56174689}" destId="{C456B0DB-9B05-40A6-91D7-B62A2CF5AFA8}" srcOrd="0" destOrd="4" presId="urn:microsoft.com/office/officeart/2005/8/layout/hList1"/>
    <dgm:cxn modelId="{63533C7E-19F9-45B9-A0DB-DCFAD06C4D83}" srcId="{6BD6EFE1-A82D-4870-9062-329B25AD2160}" destId="{315E7A30-274A-435B-B5B4-494EE19E011E}" srcOrd="11" destOrd="0" parTransId="{6F234DC6-2838-4EC8-9960-A9DBCEB23C05}" sibTransId="{1E4CE11C-F33A-4316-9231-BDF34389F3EB}"/>
    <dgm:cxn modelId="{4EA8C47F-3DCD-474E-BFCC-31FB1FDF7CF3}" type="presOf" srcId="{BBCDF4EE-9544-4DCD-8B49-53E5B4E3B29E}" destId="{1DCCE37C-45AF-4B96-BBCF-C781BB82EFCF}" srcOrd="0" destOrd="10" presId="urn:microsoft.com/office/officeart/2005/8/layout/hList1"/>
    <dgm:cxn modelId="{DDCB1A81-647F-439C-B48D-B47B2453CED9}" srcId="{6BD6EFE1-A82D-4870-9062-329B25AD2160}" destId="{C3EAED07-45AE-4558-AFCB-71CEEB4070A9}" srcOrd="1" destOrd="0" parTransId="{324BC79F-77A0-4CD6-8A34-A7FEFA4929FA}" sibTransId="{E8D2B1D5-7EA5-4766-B76B-4A09C0940754}"/>
    <dgm:cxn modelId="{F68C2481-FA5A-4C3B-ABAF-9604C10778D3}" type="presOf" srcId="{DEDF4648-8089-4920-B023-3928CA40955B}" destId="{1DCCE37C-45AF-4B96-BBCF-C781BB82EFCF}" srcOrd="0" destOrd="2" presId="urn:microsoft.com/office/officeart/2005/8/layout/hList1"/>
    <dgm:cxn modelId="{09F85C81-5639-4181-A496-C6585E90C004}" srcId="{6BD6EFE1-A82D-4870-9062-329B25AD2160}" destId="{DEDF4648-8089-4920-B023-3928CA40955B}" srcOrd="2" destOrd="0" parTransId="{AF8BD2CD-A9CA-4481-BF29-1C8DBFCE7F7E}" sibTransId="{ADE1DB9A-AD88-47FB-AC73-35DE8CC4DCD4}"/>
    <dgm:cxn modelId="{C3AA8A81-4B49-46E7-B3A6-60B55653BA54}" srcId="{279AF36B-296C-4638-B9D0-DD37D82BD2B5}" destId="{3F79E4FA-85D9-4F52-891E-819AAFD8228B}" srcOrd="7" destOrd="0" parTransId="{83F14243-C8DA-4081-8F9A-6D54557F71EE}" sibTransId="{A530121B-2161-4B76-9400-EDD0D5E5EC16}"/>
    <dgm:cxn modelId="{B554F882-53D0-4570-9621-4C93DC094267}" type="presOf" srcId="{315E7A30-274A-435B-B5B4-494EE19E011E}" destId="{1DCCE37C-45AF-4B96-BBCF-C781BB82EFCF}" srcOrd="0" destOrd="11" presId="urn:microsoft.com/office/officeart/2005/8/layout/hList1"/>
    <dgm:cxn modelId="{F3C0C387-29BC-4A07-AE5C-17180B4EDD60}" srcId="{C5B06B7F-8EFD-496A-881D-8CF1B8372BE0}" destId="{CAE997BC-A3BE-4199-B136-D9510DF058AF}" srcOrd="3" destOrd="0" parTransId="{8CE5E0F2-1E39-4A56-AB72-CC2A5C4502AB}" sibTransId="{6DDFE2A5-F57D-4183-B548-D9BD8AC7A61D}"/>
    <dgm:cxn modelId="{C05A0A89-0614-449D-8129-0A84A0BDBC75}" type="presOf" srcId="{9DD9352D-D4B1-4A60-89C6-CABB43E2AC85}" destId="{1DCCE37C-45AF-4B96-BBCF-C781BB82EFCF}" srcOrd="0" destOrd="6" presId="urn:microsoft.com/office/officeart/2005/8/layout/hList1"/>
    <dgm:cxn modelId="{3C9D878C-F80E-407B-9260-AE0BB5CD5C35}" type="presOf" srcId="{6838A113-6264-4D3E-95DB-07BAD17B3CCD}" destId="{75BC2C90-01EC-4922-B90E-080C63E9FEDF}" srcOrd="0" destOrd="1" presId="urn:microsoft.com/office/officeart/2005/8/layout/hList1"/>
    <dgm:cxn modelId="{13430C8E-3792-4A92-9E6C-6D8CD30B2E0F}" srcId="{6BD6EFE1-A82D-4870-9062-329B25AD2160}" destId="{BBCDF4EE-9544-4DCD-8B49-53E5B4E3B29E}" srcOrd="10" destOrd="0" parTransId="{D41D3F10-B5BB-4725-9E7E-DA47368EBE5E}" sibTransId="{69DF64EA-C7D9-459D-ABAC-4351243C33D5}"/>
    <dgm:cxn modelId="{2BFDEF8E-A46A-4A54-BFAC-1D70F9E8F01B}" srcId="{6A1846DE-C6F1-46BD-BC01-9A4F2FCAD426}" destId="{95A70AD6-A419-4400-9365-595D6AEE6C00}" srcOrd="7" destOrd="0" parTransId="{B2B3FEEC-C564-478A-A00C-9AB044F9225E}" sibTransId="{C2394E36-2AE7-4378-8A0D-D26483307B54}"/>
    <dgm:cxn modelId="{41A0408F-D8F7-4997-9D91-5C6C8BB485C0}" type="presOf" srcId="{8B73610D-84C6-4BB4-A8D1-59E6E1422C42}" destId="{C456B0DB-9B05-40A6-91D7-B62A2CF5AFA8}" srcOrd="0" destOrd="0" presId="urn:microsoft.com/office/officeart/2005/8/layout/hList1"/>
    <dgm:cxn modelId="{9D795294-2D9D-4562-96FA-C9D8B874C857}" srcId="{279AF36B-296C-4638-B9D0-DD37D82BD2B5}" destId="{934FF280-9D87-43BF-AD90-CD78984E2C01}" srcOrd="9" destOrd="0" parTransId="{E35A0D3B-1B4B-4468-917F-CADCCFE3CF56}" sibTransId="{3DD98E0E-50ED-4D05-A773-CD0C8368A3D2}"/>
    <dgm:cxn modelId="{80B8049B-3485-4458-8D72-531658057A95}" srcId="{6A1846DE-C6F1-46BD-BC01-9A4F2FCAD426}" destId="{AFB8AF8C-B848-40E6-A4FF-734B7769B326}" srcOrd="5" destOrd="0" parTransId="{9E07B2E5-ED01-422D-9632-9405A4BB8B70}" sibTransId="{39DF3455-88D2-4578-8197-1F0480338C1E}"/>
    <dgm:cxn modelId="{47ADAE9D-44F1-4D1B-8A90-CB6E0FD9D379}" type="presOf" srcId="{25847B8B-FF85-45BD-BAB5-5E5AED684845}" destId="{C456B0DB-9B05-40A6-91D7-B62A2CF5AFA8}" srcOrd="0" destOrd="8" presId="urn:microsoft.com/office/officeart/2005/8/layout/hList1"/>
    <dgm:cxn modelId="{5D386B9F-4C2C-453E-94EC-A96E8D1FE222}" srcId="{C5B06B7F-8EFD-496A-881D-8CF1B8372BE0}" destId="{279AF36B-296C-4638-B9D0-DD37D82BD2B5}" srcOrd="4" destOrd="0" parTransId="{701BC414-AE7A-42CD-BCE2-BD0D39E848C6}" sibTransId="{4A87DDCB-4DA8-4ECC-8EB2-57E3C51494BE}"/>
    <dgm:cxn modelId="{186314A0-DF4C-4011-AEB9-DE65C95F925A}" srcId="{CAE997BC-A3BE-4199-B136-D9510DF058AF}" destId="{88972443-891E-433F-A9A9-A83862C3E007}" srcOrd="3" destOrd="0" parTransId="{0DB6D130-A239-40A5-938F-BBC86BDCBE9E}" sibTransId="{CB7F946F-9C80-4A00-AB13-AE308655E5C4}"/>
    <dgm:cxn modelId="{D351A5A1-E5C4-439E-A88D-23E632030676}" type="presOf" srcId="{A2B14C4C-33FF-42B5-9572-898517228F6D}" destId="{271E7019-AF67-4DCF-9768-08119A23C88F}" srcOrd="0" destOrd="3" presId="urn:microsoft.com/office/officeart/2005/8/layout/hList1"/>
    <dgm:cxn modelId="{91C816A9-00A8-4AB9-A2C0-C146ED68AF9B}" srcId="{6A1846DE-C6F1-46BD-BC01-9A4F2FCAD426}" destId="{E3B6F543-A1DF-4FD6-A7BD-794071003656}" srcOrd="1" destOrd="0" parTransId="{07D08389-FBB5-4FC0-8CB6-70228E09BA0F}" sibTransId="{0FDCE9DF-11F9-4ACD-B4BC-F2E431FAD1F5}"/>
    <dgm:cxn modelId="{717899AA-55CD-4844-90B3-473A47BA42D7}" srcId="{6A1846DE-C6F1-46BD-BC01-9A4F2FCAD426}" destId="{25847B8B-FF85-45BD-BAB5-5E5AED684845}" srcOrd="8" destOrd="0" parTransId="{EB3D8B2B-DD03-40A6-9052-2E975B2A2CC2}" sibTransId="{BB33D660-FCF5-4438-84F9-875FDA4A31D9}"/>
    <dgm:cxn modelId="{C9A08FB0-DF79-49F6-B5FE-D9B405697E39}" type="presOf" srcId="{9DD11209-78FC-4473-B637-23C60A3E01B3}" destId="{1DCCE37C-45AF-4B96-BBCF-C781BB82EFCF}" srcOrd="0" destOrd="8" presId="urn:microsoft.com/office/officeart/2005/8/layout/hList1"/>
    <dgm:cxn modelId="{A1CF5EB2-8EB0-4BBB-9C2E-23BD2D84E506}" type="presOf" srcId="{F8256EC7-697E-4F15-9642-14A927874C36}" destId="{271E7019-AF67-4DCF-9768-08119A23C88F}" srcOrd="0" destOrd="1" presId="urn:microsoft.com/office/officeart/2005/8/layout/hList1"/>
    <dgm:cxn modelId="{99B905B3-C117-4210-97F6-7150C812834F}" type="presOf" srcId="{1BBAA6BD-1FE8-446E-A089-FF3BA06F6CE4}" destId="{B0FCE03C-0421-49CA-B2C4-AF86DE43E6F9}" srcOrd="0" destOrd="6" presId="urn:microsoft.com/office/officeart/2005/8/layout/hList1"/>
    <dgm:cxn modelId="{6D8907B4-0301-4991-8ACF-3FD6CE21D6B1}" srcId="{279AF36B-296C-4638-B9D0-DD37D82BD2B5}" destId="{1BBAA6BD-1FE8-446E-A089-FF3BA06F6CE4}" srcOrd="6" destOrd="0" parTransId="{81F828F8-48CA-4DD0-98C0-8E252D6ADB3D}" sibTransId="{F3D2DDDE-44C3-4AB5-9F98-7881B812B5B8}"/>
    <dgm:cxn modelId="{2C708CB4-5D0A-4C0B-A43A-C149CE7D2130}" type="presOf" srcId="{DF279DBC-62EB-43CB-A555-AE748CAD66F4}" destId="{73D18293-83F1-4389-A8B1-BCCE86A5ABC2}" srcOrd="0" destOrd="0" presId="urn:microsoft.com/office/officeart/2005/8/layout/hList1"/>
    <dgm:cxn modelId="{D965C2BB-1B72-4FF4-BF2A-02DBE694D611}" type="presOf" srcId="{E3B6F543-A1DF-4FD6-A7BD-794071003656}" destId="{C456B0DB-9B05-40A6-91D7-B62A2CF5AFA8}" srcOrd="0" destOrd="1" presId="urn:microsoft.com/office/officeart/2005/8/layout/hList1"/>
    <dgm:cxn modelId="{2E1BA8BE-0822-4044-A7AE-CFF40E2FB0CD}" type="presOf" srcId="{CB06D3A6-E193-47ED-9930-A16540A15C72}" destId="{B0FCE03C-0421-49CA-B2C4-AF86DE43E6F9}" srcOrd="0" destOrd="10" presId="urn:microsoft.com/office/officeart/2005/8/layout/hList1"/>
    <dgm:cxn modelId="{6A94C1C1-24CF-4221-8ED4-ADA4EB22EA88}" srcId="{6A1846DE-C6F1-46BD-BC01-9A4F2FCAD426}" destId="{DC6F4B6D-CA0C-4101-98F8-D397D1760C77}" srcOrd="2" destOrd="0" parTransId="{5B97B8BF-69A9-4695-8012-04FB20F80101}" sibTransId="{A240089B-F539-48B8-8FFD-910C529043CA}"/>
    <dgm:cxn modelId="{2D7A6DC4-BAB1-4619-90E6-AC813F159252}" type="presOf" srcId="{F76D1C30-2070-4952-B9F0-2618112B637B}" destId="{1DCCE37C-45AF-4B96-BBCF-C781BB82EFCF}" srcOrd="0" destOrd="9" presId="urn:microsoft.com/office/officeart/2005/8/layout/hList1"/>
    <dgm:cxn modelId="{EEE050C9-F14A-4B36-8E28-42B74EA003D9}" srcId="{6BD6EFE1-A82D-4870-9062-329B25AD2160}" destId="{9DD11209-78FC-4473-B637-23C60A3E01B3}" srcOrd="8" destOrd="0" parTransId="{9A328C6B-29AE-4D07-9B45-D4AC38E22129}" sibTransId="{41B5EB96-589B-4FB1-85E6-008A379F0411}"/>
    <dgm:cxn modelId="{9E6875CA-B255-4D72-971C-9C223B13AC2A}" srcId="{6BD6EFE1-A82D-4870-9062-329B25AD2160}" destId="{05208753-B23C-42EC-9C50-D0FB557BB0EC}" srcOrd="7" destOrd="0" parTransId="{F6F9E23B-C040-41E9-8E38-A71ECABE7D4C}" sibTransId="{D748363A-D5EF-4762-A311-1338CA11AC76}"/>
    <dgm:cxn modelId="{D73924CB-7B58-45B8-8B05-3A24235C37EE}" type="presOf" srcId="{461A63D9-8B7E-4D25-BA25-EF19A85FCF82}" destId="{C456B0DB-9B05-40A6-91D7-B62A2CF5AFA8}" srcOrd="0" destOrd="6" presId="urn:microsoft.com/office/officeart/2005/8/layout/hList1"/>
    <dgm:cxn modelId="{362739CB-4FA8-4046-B282-2FC3097A2D26}" srcId="{279AF36B-296C-4638-B9D0-DD37D82BD2B5}" destId="{CE45617A-D851-4E81-9945-B4AA30386B49}" srcOrd="3" destOrd="0" parTransId="{46825A40-4224-4C41-9D62-556E4EE86667}" sibTransId="{400636B1-94E7-4176-A5F8-597A90301062}"/>
    <dgm:cxn modelId="{393D0ECD-9535-41FE-8057-DF1F25FB2BDE}" srcId="{C5B06B7F-8EFD-496A-881D-8CF1B8372BE0}" destId="{6BD6EFE1-A82D-4870-9062-329B25AD2160}" srcOrd="2" destOrd="0" parTransId="{F4B694CC-FFC7-424B-A7AF-BC20FB80422C}" sibTransId="{A54A8899-C709-4315-9005-87E710428889}"/>
    <dgm:cxn modelId="{F5011ECD-2039-4C8B-96D3-E484F2AED5CF}" srcId="{279AF36B-296C-4638-B9D0-DD37D82BD2B5}" destId="{7445FB11-FA9F-40BB-9834-65C78B611698}" srcOrd="8" destOrd="0" parTransId="{09E4EDBC-E549-4027-A4AE-B3EBBEC29503}" sibTransId="{C02F40A5-CF8F-49EF-B27F-5542FF3144BB}"/>
    <dgm:cxn modelId="{4B1855CD-3BA4-4FE2-8D8D-61445A26F1CB}" type="presOf" srcId="{279AF36B-296C-4638-B9D0-DD37D82BD2B5}" destId="{73AC713D-E125-455C-9C48-229427C6F618}" srcOrd="0" destOrd="0" presId="urn:microsoft.com/office/officeart/2005/8/layout/hList1"/>
    <dgm:cxn modelId="{85FBEBCD-3A7D-47E5-95B4-BB3B685013A3}" srcId="{6BD6EFE1-A82D-4870-9062-329B25AD2160}" destId="{9DD9352D-D4B1-4A60-89C6-CABB43E2AC85}" srcOrd="6" destOrd="0" parTransId="{271750AE-D455-4012-B8CA-AC3BE04D3527}" sibTransId="{F66832E5-B1CD-4310-B141-74C3A558E233}"/>
    <dgm:cxn modelId="{8BBF7CD1-0A7F-42D1-A1A5-D0E1F96D5D9C}" srcId="{279AF36B-296C-4638-B9D0-DD37D82BD2B5}" destId="{6B2E3573-C5D8-4106-9B3D-8F6D656E80DF}" srcOrd="4" destOrd="0" parTransId="{BC359EB5-0515-482C-86A1-883ABDC41272}" sibTransId="{B641D74D-277C-43F9-B3D5-CFCA73C3FDFC}"/>
    <dgm:cxn modelId="{1E4C6FD3-75D9-475C-9332-44C9C6B33637}" srcId="{CAE997BC-A3BE-4199-B136-D9510DF058AF}" destId="{A5815B75-8832-430C-8D5E-36A16AA2470D}" srcOrd="0" destOrd="0" parTransId="{58F27E3A-9B69-4042-A9D9-FD02E8BABFE5}" sibTransId="{C81B3D59-1B68-4B67-9FED-1566C01369A4}"/>
    <dgm:cxn modelId="{A5FFB7D3-456C-4E70-A58C-EDCE507C0E34}" type="presOf" srcId="{6B2E3573-C5D8-4106-9B3D-8F6D656E80DF}" destId="{B0FCE03C-0421-49CA-B2C4-AF86DE43E6F9}" srcOrd="0" destOrd="4" presId="urn:microsoft.com/office/officeart/2005/8/layout/hList1"/>
    <dgm:cxn modelId="{764681DD-FA19-4F4B-A37E-22ED5EA51863}" srcId="{6BD6EFE1-A82D-4870-9062-329B25AD2160}" destId="{F76D1C30-2070-4952-B9F0-2618112B637B}" srcOrd="9" destOrd="0" parTransId="{4424897D-9AF4-487C-999B-1F4655186B01}" sibTransId="{8C828F65-4933-4B99-A996-04B748A17BA0}"/>
    <dgm:cxn modelId="{F233C6E1-3283-4330-8828-1A0810C2FCD2}" srcId="{279AF36B-296C-4638-B9D0-DD37D82BD2B5}" destId="{02FF06EB-BC06-45F7-8AA4-551FA1D8B534}" srcOrd="1" destOrd="0" parTransId="{30E92138-CDDA-422E-8508-59AE1E4B4879}" sibTransId="{9DA3AB19-C74F-4056-805A-9D9CD4CF4FB7}"/>
    <dgm:cxn modelId="{564369E2-9ED2-492F-8998-F906ECE0CB6A}" type="presOf" srcId="{6F643965-977B-40C4-A901-B89F9D56FEF8}" destId="{271E7019-AF67-4DCF-9768-08119A23C88F}" srcOrd="0" destOrd="0" presId="urn:microsoft.com/office/officeart/2005/8/layout/hList1"/>
    <dgm:cxn modelId="{61F374E2-5C6C-4393-A070-A3FE9DB2BAC1}" type="presOf" srcId="{DC6F4B6D-CA0C-4101-98F8-D397D1760C77}" destId="{C456B0DB-9B05-40A6-91D7-B62A2CF5AFA8}" srcOrd="0" destOrd="2" presId="urn:microsoft.com/office/officeart/2005/8/layout/hList1"/>
    <dgm:cxn modelId="{0B5E94E2-FE47-465D-BD95-5EFAEE4867B1}" type="presOf" srcId="{CE45617A-D851-4E81-9945-B4AA30386B49}" destId="{B0FCE03C-0421-49CA-B2C4-AF86DE43E6F9}" srcOrd="0" destOrd="3" presId="urn:microsoft.com/office/officeart/2005/8/layout/hList1"/>
    <dgm:cxn modelId="{9C6DAEE3-31ED-469A-BFED-6EBF2384D6C6}" srcId="{CAE997BC-A3BE-4199-B136-D9510DF058AF}" destId="{6838A113-6264-4D3E-95DB-07BAD17B3CCD}" srcOrd="1" destOrd="0" parTransId="{2AB7202D-06E9-4FDA-934B-7A63828A37CB}" sibTransId="{414D91F9-92D2-4D48-AB0C-B3EEE342E6ED}"/>
    <dgm:cxn modelId="{5CDD81E4-A30F-4369-B75E-F7AC47A711AD}" type="presOf" srcId="{01B5BFCB-AF2C-419B-8EF5-32BB679476BF}" destId="{B0FCE03C-0421-49CA-B2C4-AF86DE43E6F9}" srcOrd="0" destOrd="0" presId="urn:microsoft.com/office/officeart/2005/8/layout/hList1"/>
    <dgm:cxn modelId="{236F83E6-9FC8-4482-867B-66F40EEA331D}" srcId="{6BD6EFE1-A82D-4870-9062-329B25AD2160}" destId="{75ECBAED-202F-4189-B6BA-F8C12E3C4C3A}" srcOrd="3" destOrd="0" parTransId="{03ECDB14-28F5-4272-BC85-03BD9448823F}" sibTransId="{AE5A72F0-2F71-4850-8991-0A271D8F694D}"/>
    <dgm:cxn modelId="{6318B9F0-873F-43EE-A835-62AA1496AA26}" srcId="{6BD6EFE1-A82D-4870-9062-329B25AD2160}" destId="{106CA329-98C8-4B24-B90F-37B4EB441844}" srcOrd="5" destOrd="0" parTransId="{F5321084-088E-40D7-96C0-CCB832C2C3BB}" sibTransId="{D9A96939-50A6-489A-AF83-A2841DA09DCB}"/>
    <dgm:cxn modelId="{3A18E8F0-8030-4DF2-BFA1-63B36F616278}" type="presOf" srcId="{E38A943B-E71C-44C6-8D27-6F9A78CEB14D}" destId="{C456B0DB-9B05-40A6-91D7-B62A2CF5AFA8}" srcOrd="0" destOrd="3" presId="urn:microsoft.com/office/officeart/2005/8/layout/hList1"/>
    <dgm:cxn modelId="{CA6E42F1-F888-419C-A0A2-107BCB7461A0}" srcId="{279AF36B-296C-4638-B9D0-DD37D82BD2B5}" destId="{01B5BFCB-AF2C-419B-8EF5-32BB679476BF}" srcOrd="0" destOrd="0" parTransId="{24D4A5F3-BACF-4C98-9F32-F847FA2BC6EC}" sibTransId="{ADBFFA2A-E529-4F7A-8E10-8338C0F559D0}"/>
    <dgm:cxn modelId="{5657A9F9-ABC6-493B-9365-D4F2B1A0F6AD}" srcId="{DF279DBC-62EB-43CB-A555-AE748CAD66F4}" destId="{F8256EC7-697E-4F15-9642-14A927874C36}" srcOrd="1" destOrd="0" parTransId="{13582E1E-E870-4861-89E0-A7EA6A89FA45}" sibTransId="{27F78AD7-7A70-450B-84E2-232F318F76DF}"/>
    <dgm:cxn modelId="{AE3710FA-1CCB-4980-92BC-318B0C9B37D2}" type="presOf" srcId="{75ECBAED-202F-4189-B6BA-F8C12E3C4C3A}" destId="{1DCCE37C-45AF-4B96-BBCF-C781BB82EFCF}" srcOrd="0" destOrd="3" presId="urn:microsoft.com/office/officeart/2005/8/layout/hList1"/>
    <dgm:cxn modelId="{8493CBFB-04A8-4C12-B2E6-2AF80C972EC2}" srcId="{279AF36B-296C-4638-B9D0-DD37D82BD2B5}" destId="{F1FC9D8F-5C43-419A-B70A-1134D474C351}" srcOrd="5" destOrd="0" parTransId="{EB998197-C662-4DE8-9B93-5A54AA25D539}" sibTransId="{59D251DD-1229-4C32-B7C8-B30787CA7A35}"/>
    <dgm:cxn modelId="{CB2BBAFD-B8F8-44A1-A4D0-8E70119C2C23}" srcId="{CAE997BC-A3BE-4199-B136-D9510DF058AF}" destId="{FEDC6554-F4C9-4756-8432-69C51CC42D80}" srcOrd="2" destOrd="0" parTransId="{BFD8F920-1518-4A34-B817-D245B54C5B0B}" sibTransId="{63228AA9-D543-4CF7-93B8-BB140FE955C4}"/>
    <dgm:cxn modelId="{4AF0ADFE-10A4-4087-B7F5-01767DD75E82}" srcId="{6A1846DE-C6F1-46BD-BC01-9A4F2FCAD426}" destId="{707B1EB7-05F2-43B4-82AE-980DE0771E56}" srcOrd="9" destOrd="0" parTransId="{8BEB65B9-45D8-43D5-826E-26BF27F46D59}" sibTransId="{AC38BF75-95AF-4A48-9B82-5E721A45197A}"/>
    <dgm:cxn modelId="{63B940FF-F46B-467F-B643-C892CC3B4CE8}" type="presOf" srcId="{02FF06EB-BC06-45F7-8AA4-551FA1D8B534}" destId="{B0FCE03C-0421-49CA-B2C4-AF86DE43E6F9}" srcOrd="0" destOrd="1" presId="urn:microsoft.com/office/officeart/2005/8/layout/hList1"/>
    <dgm:cxn modelId="{5DF94BC4-358F-4004-AE40-D943AD0FDAB4}" type="presParOf" srcId="{904BBB97-266C-4E43-88B8-268471520386}" destId="{F5347048-106A-4418-AA87-6CD17894BF41}" srcOrd="0" destOrd="0" presId="urn:microsoft.com/office/officeart/2005/8/layout/hList1"/>
    <dgm:cxn modelId="{68618FC1-00F6-43EA-ACE2-732CBFA746CE}" type="presParOf" srcId="{F5347048-106A-4418-AA87-6CD17894BF41}" destId="{3CB10678-2CE0-4864-8860-A4C710B936D9}" srcOrd="0" destOrd="0" presId="urn:microsoft.com/office/officeart/2005/8/layout/hList1"/>
    <dgm:cxn modelId="{C93D0897-AE49-45B9-8DF5-C55D0E24F95E}" type="presParOf" srcId="{F5347048-106A-4418-AA87-6CD17894BF41}" destId="{C456B0DB-9B05-40A6-91D7-B62A2CF5AFA8}" srcOrd="1" destOrd="0" presId="urn:microsoft.com/office/officeart/2005/8/layout/hList1"/>
    <dgm:cxn modelId="{5475C9EB-4441-4E78-8BD3-93B6AF08FDBD}" type="presParOf" srcId="{904BBB97-266C-4E43-88B8-268471520386}" destId="{6A8C31BA-50C4-4B9B-97B5-80A99A520212}" srcOrd="1" destOrd="0" presId="urn:microsoft.com/office/officeart/2005/8/layout/hList1"/>
    <dgm:cxn modelId="{A05A8E71-6073-49E5-988A-B0F793067D4D}" type="presParOf" srcId="{904BBB97-266C-4E43-88B8-268471520386}" destId="{3A0D78CA-5553-481B-8AA2-960384E88F7C}" srcOrd="2" destOrd="0" presId="urn:microsoft.com/office/officeart/2005/8/layout/hList1"/>
    <dgm:cxn modelId="{47E1E4A9-E336-42B2-9C18-9FD9F9B8FBAB}" type="presParOf" srcId="{3A0D78CA-5553-481B-8AA2-960384E88F7C}" destId="{73D18293-83F1-4389-A8B1-BCCE86A5ABC2}" srcOrd="0" destOrd="0" presId="urn:microsoft.com/office/officeart/2005/8/layout/hList1"/>
    <dgm:cxn modelId="{1659824E-02C2-47E3-B1E8-5847182A42D6}" type="presParOf" srcId="{3A0D78CA-5553-481B-8AA2-960384E88F7C}" destId="{271E7019-AF67-4DCF-9768-08119A23C88F}" srcOrd="1" destOrd="0" presId="urn:microsoft.com/office/officeart/2005/8/layout/hList1"/>
    <dgm:cxn modelId="{D7643B5F-4B19-48F0-A1FC-36600C136CAE}" type="presParOf" srcId="{904BBB97-266C-4E43-88B8-268471520386}" destId="{D045D113-E363-4B1C-A6CC-2EA1BDC3FAAD}" srcOrd="3" destOrd="0" presId="urn:microsoft.com/office/officeart/2005/8/layout/hList1"/>
    <dgm:cxn modelId="{F6AC8C23-6EA9-47F3-85E1-710583F10AC9}" type="presParOf" srcId="{904BBB97-266C-4E43-88B8-268471520386}" destId="{17268310-3FEC-412D-BB94-AD97678B188A}" srcOrd="4" destOrd="0" presId="urn:microsoft.com/office/officeart/2005/8/layout/hList1"/>
    <dgm:cxn modelId="{3F1895D9-1FA8-4BBE-B9F0-6EE371928397}" type="presParOf" srcId="{17268310-3FEC-412D-BB94-AD97678B188A}" destId="{6B80F9B6-229A-45D7-B15D-174F6856020B}" srcOrd="0" destOrd="0" presId="urn:microsoft.com/office/officeart/2005/8/layout/hList1"/>
    <dgm:cxn modelId="{AA33968E-A894-40B0-A769-8194531A2B69}" type="presParOf" srcId="{17268310-3FEC-412D-BB94-AD97678B188A}" destId="{1DCCE37C-45AF-4B96-BBCF-C781BB82EFCF}" srcOrd="1" destOrd="0" presId="urn:microsoft.com/office/officeart/2005/8/layout/hList1"/>
    <dgm:cxn modelId="{291F4850-28B5-40C6-8CAF-00B9BA557406}" type="presParOf" srcId="{904BBB97-266C-4E43-88B8-268471520386}" destId="{98F6FED0-5764-44FC-B303-8DA5EBF2E40F}" srcOrd="5" destOrd="0" presId="urn:microsoft.com/office/officeart/2005/8/layout/hList1"/>
    <dgm:cxn modelId="{0BCACEEB-78B9-4326-8566-BED82EBCC292}" type="presParOf" srcId="{904BBB97-266C-4E43-88B8-268471520386}" destId="{AD552A5F-4641-41E3-B6F4-A6A32B8EFAB5}" srcOrd="6" destOrd="0" presId="urn:microsoft.com/office/officeart/2005/8/layout/hList1"/>
    <dgm:cxn modelId="{EF8F20FD-B252-4B4F-8AC8-95806FBB30CA}" type="presParOf" srcId="{AD552A5F-4641-41E3-B6F4-A6A32B8EFAB5}" destId="{5F9B44EE-94DC-4F0E-9E9B-95370E81E8E6}" srcOrd="0" destOrd="0" presId="urn:microsoft.com/office/officeart/2005/8/layout/hList1"/>
    <dgm:cxn modelId="{7735F313-FB39-4688-B09C-0B89372EE919}" type="presParOf" srcId="{AD552A5F-4641-41E3-B6F4-A6A32B8EFAB5}" destId="{75BC2C90-01EC-4922-B90E-080C63E9FEDF}" srcOrd="1" destOrd="0" presId="urn:microsoft.com/office/officeart/2005/8/layout/hList1"/>
    <dgm:cxn modelId="{4394B0CF-E9A6-49C7-B1FC-0DE51701BF57}" type="presParOf" srcId="{904BBB97-266C-4E43-88B8-268471520386}" destId="{6631D947-D556-4221-BD67-CDAB7D65A292}" srcOrd="7" destOrd="0" presId="urn:microsoft.com/office/officeart/2005/8/layout/hList1"/>
    <dgm:cxn modelId="{43BB3B67-AEB7-48D8-A79F-7C81F61FA2AF}" type="presParOf" srcId="{904BBB97-266C-4E43-88B8-268471520386}" destId="{A9ACC264-DD5C-4351-8F3E-A42F6840D8FA}" srcOrd="8" destOrd="0" presId="urn:microsoft.com/office/officeart/2005/8/layout/hList1"/>
    <dgm:cxn modelId="{149D2CEA-D181-433B-9D34-F15949CDF38B}" type="presParOf" srcId="{A9ACC264-DD5C-4351-8F3E-A42F6840D8FA}" destId="{73AC713D-E125-455C-9C48-229427C6F618}" srcOrd="0" destOrd="0" presId="urn:microsoft.com/office/officeart/2005/8/layout/hList1"/>
    <dgm:cxn modelId="{2DAE8CC3-1938-4A42-BCB5-731A99374785}" type="presParOf" srcId="{A9ACC264-DD5C-4351-8F3E-A42F6840D8FA}" destId="{B0FCE03C-0421-49CA-B2C4-AF86DE43E6F9}"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84CCFA-F92E-421C-94B5-9EB3FE46DB06}">
      <dsp:nvSpPr>
        <dsp:cNvPr id="0" name=""/>
        <dsp:cNvSpPr/>
      </dsp:nvSpPr>
      <dsp:spPr>
        <a:xfrm>
          <a:off x="2834371" y="1661503"/>
          <a:ext cx="1155063" cy="1107753"/>
        </a:xfrm>
        <a:prstGeom prst="ellipse">
          <a:avLst/>
        </a:prstGeom>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oftEdge rad="31750"/>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Arial" panose="020B0604020202020204" pitchFamily="34" charset="0"/>
              <a:cs typeface="Arial" panose="020B0604020202020204" pitchFamily="34" charset="0"/>
            </a:rPr>
            <a:t>JBSA Workforce &amp; Transition Alliance</a:t>
          </a:r>
        </a:p>
      </dsp:txBody>
      <dsp:txXfrm>
        <a:off x="3003526" y="1823730"/>
        <a:ext cx="816753" cy="783299"/>
      </dsp:txXfrm>
    </dsp:sp>
    <dsp:sp modelId="{9B313B7C-3D03-40BC-9613-FE1E6B540033}">
      <dsp:nvSpPr>
        <dsp:cNvPr id="0" name=""/>
        <dsp:cNvSpPr/>
      </dsp:nvSpPr>
      <dsp:spPr>
        <a:xfrm rot="16200000">
          <a:off x="3280556" y="1223306"/>
          <a:ext cx="262693" cy="395613"/>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319960" y="1341833"/>
        <a:ext cx="183885" cy="237367"/>
      </dsp:txXfrm>
    </dsp:sp>
    <dsp:sp modelId="{F51219DB-D1EC-49BA-8DFF-C73BD4657265}">
      <dsp:nvSpPr>
        <dsp:cNvPr id="0" name=""/>
        <dsp:cNvSpPr/>
      </dsp:nvSpPr>
      <dsp:spPr>
        <a:xfrm>
          <a:off x="2739552" y="2284"/>
          <a:ext cx="1344702" cy="1163569"/>
        </a:xfrm>
        <a:prstGeom prst="ellipse">
          <a:avLst/>
        </a:prstGeom>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oftEdge rad="31750"/>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Arial" panose="020B0604020202020204" pitchFamily="34" charset="0"/>
              <a:cs typeface="Arial" panose="020B0604020202020204" pitchFamily="34" charset="0"/>
            </a:rPr>
            <a:t>Workshops, Training</a:t>
          </a:r>
        </a:p>
      </dsp:txBody>
      <dsp:txXfrm>
        <a:off x="2936479" y="172685"/>
        <a:ext cx="950848" cy="822767"/>
      </dsp:txXfrm>
    </dsp:sp>
    <dsp:sp modelId="{F9D133A8-CD0D-48CA-9976-22A97F2DD62E}">
      <dsp:nvSpPr>
        <dsp:cNvPr id="0" name=""/>
        <dsp:cNvSpPr/>
      </dsp:nvSpPr>
      <dsp:spPr>
        <a:xfrm rot="20520000">
          <a:off x="4014283" y="1797547"/>
          <a:ext cx="149575" cy="395613"/>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4015381" y="1883603"/>
        <a:ext cx="104703" cy="237367"/>
      </dsp:txXfrm>
    </dsp:sp>
    <dsp:sp modelId="{D6E4AC05-69E4-402E-8F95-750D29D4E8A1}">
      <dsp:nvSpPr>
        <dsp:cNvPr id="0" name=""/>
        <dsp:cNvSpPr/>
      </dsp:nvSpPr>
      <dsp:spPr>
        <a:xfrm>
          <a:off x="4155918" y="1129492"/>
          <a:ext cx="1614906" cy="1163569"/>
        </a:xfrm>
        <a:prstGeom prst="ellipse">
          <a:avLst/>
        </a:prstGeom>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oftEdge rad="31750"/>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Arial" panose="020B0604020202020204" pitchFamily="34" charset="0"/>
              <a:cs typeface="Arial" panose="020B0604020202020204" pitchFamily="34" charset="0"/>
            </a:rPr>
            <a:t>Career Fairs, Employment</a:t>
          </a:r>
        </a:p>
      </dsp:txBody>
      <dsp:txXfrm>
        <a:off x="4392416" y="1299893"/>
        <a:ext cx="1141910" cy="822767"/>
      </dsp:txXfrm>
    </dsp:sp>
    <dsp:sp modelId="{9A6AF0E7-C8E9-4BF6-A687-B4FD4C8B8F41}">
      <dsp:nvSpPr>
        <dsp:cNvPr id="0" name=""/>
        <dsp:cNvSpPr/>
      </dsp:nvSpPr>
      <dsp:spPr>
        <a:xfrm rot="3240000">
          <a:off x="3751865" y="2663414"/>
          <a:ext cx="258538" cy="395613"/>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a:off x="3767851" y="2711163"/>
        <a:ext cx="180977" cy="237367"/>
      </dsp:txXfrm>
    </dsp:sp>
    <dsp:sp modelId="{54E2115D-F7AC-471D-9CDB-EA8CB781D44B}">
      <dsp:nvSpPr>
        <dsp:cNvPr id="0" name=""/>
        <dsp:cNvSpPr/>
      </dsp:nvSpPr>
      <dsp:spPr>
        <a:xfrm>
          <a:off x="3788978" y="2953352"/>
          <a:ext cx="1163569" cy="1163569"/>
        </a:xfrm>
        <a:prstGeom prst="ellipse">
          <a:avLst/>
        </a:prstGeom>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oftEdge rad="31750"/>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Arial" panose="020B0604020202020204" pitchFamily="34" charset="0"/>
              <a:cs typeface="Arial" panose="020B0604020202020204" pitchFamily="34" charset="0"/>
            </a:rPr>
            <a:t>Five and Thrive Family Resources</a:t>
          </a:r>
        </a:p>
      </dsp:txBody>
      <dsp:txXfrm>
        <a:off x="3959379" y="3123753"/>
        <a:ext cx="822767" cy="822767"/>
      </dsp:txXfrm>
    </dsp:sp>
    <dsp:sp modelId="{A98BA6ED-6550-4557-8C24-9322B5B525F8}">
      <dsp:nvSpPr>
        <dsp:cNvPr id="0" name=""/>
        <dsp:cNvSpPr/>
      </dsp:nvSpPr>
      <dsp:spPr>
        <a:xfrm rot="7560000">
          <a:off x="2834166" y="2648603"/>
          <a:ext cx="238532" cy="395613"/>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2890977" y="2698779"/>
        <a:ext cx="166972" cy="237367"/>
      </dsp:txXfrm>
    </dsp:sp>
    <dsp:sp modelId="{53B013EA-AFDB-4E07-BE5E-2F31E8BC2E9E}">
      <dsp:nvSpPr>
        <dsp:cNvPr id="0" name=""/>
        <dsp:cNvSpPr/>
      </dsp:nvSpPr>
      <dsp:spPr>
        <a:xfrm>
          <a:off x="1735848" y="2953352"/>
          <a:ext cx="1434390" cy="1163569"/>
        </a:xfrm>
        <a:prstGeom prst="ellipse">
          <a:avLst/>
        </a:prstGeom>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oftEdge rad="31750"/>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Arial" panose="020B0604020202020204" pitchFamily="34" charset="0"/>
              <a:cs typeface="Arial" panose="020B0604020202020204" pitchFamily="34" charset="0"/>
            </a:rPr>
            <a:t>High Touch Assistance</a:t>
          </a:r>
        </a:p>
      </dsp:txBody>
      <dsp:txXfrm>
        <a:off x="1945910" y="3123753"/>
        <a:ext cx="1014266" cy="822767"/>
      </dsp:txXfrm>
    </dsp:sp>
    <dsp:sp modelId="{5DB773D7-681E-4835-B09E-3C4739FD428B}">
      <dsp:nvSpPr>
        <dsp:cNvPr id="0" name=""/>
        <dsp:cNvSpPr/>
      </dsp:nvSpPr>
      <dsp:spPr>
        <a:xfrm rot="11880000">
          <a:off x="2585647" y="1782215"/>
          <a:ext cx="203796" cy="395613"/>
        </a:xfrm>
        <a:prstGeom prst="rightArrow">
          <a:avLst>
            <a:gd name="adj1" fmla="val 60000"/>
            <a:gd name="adj2" fmla="val 50000"/>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0" tIns="0" rIns="0" bIns="0" numCol="1" spcCol="1270" anchor="ctr" anchorCtr="0">
          <a:noAutofit/>
        </a:bodyPr>
        <a:lstStyle/>
        <a:p>
          <a:pPr marL="0" lvl="0" indent="0" algn="ctr" defTabSz="755650">
            <a:lnSpc>
              <a:spcPct val="90000"/>
            </a:lnSpc>
            <a:spcBef>
              <a:spcPct val="0"/>
            </a:spcBef>
            <a:spcAft>
              <a:spcPct val="35000"/>
            </a:spcAft>
            <a:buNone/>
          </a:pPr>
          <a:endParaRPr lang="en-US" sz="1700" kern="1200"/>
        </a:p>
      </dsp:txBody>
      <dsp:txXfrm rot="10800000">
        <a:off x="2645290" y="1870784"/>
        <a:ext cx="142657" cy="237367"/>
      </dsp:txXfrm>
    </dsp:sp>
    <dsp:sp modelId="{71247C93-35A9-4DFE-9CA2-511FBF556F8D}">
      <dsp:nvSpPr>
        <dsp:cNvPr id="0" name=""/>
        <dsp:cNvSpPr/>
      </dsp:nvSpPr>
      <dsp:spPr>
        <a:xfrm>
          <a:off x="1176669" y="1129492"/>
          <a:ext cx="1367531" cy="1163569"/>
        </a:xfrm>
        <a:prstGeom prst="ellipse">
          <a:avLst/>
        </a:prstGeom>
        <a:gradFill flip="none" rotWithShape="0">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ln>
          <a:noFill/>
        </a:ln>
        <a:effectLst>
          <a:softEdge rad="31750"/>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tx1"/>
              </a:solidFill>
              <a:latin typeface="Arial" panose="020B0604020202020204" pitchFamily="34" charset="0"/>
              <a:cs typeface="Arial" panose="020B0604020202020204" pitchFamily="34" charset="0"/>
            </a:rPr>
            <a:t>SkillBridge/ Career Skills Program</a:t>
          </a:r>
        </a:p>
      </dsp:txBody>
      <dsp:txXfrm>
        <a:off x="1376939" y="1299893"/>
        <a:ext cx="966991" cy="82276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B10678-2CE0-4864-8860-A4C710B936D9}">
      <dsp:nvSpPr>
        <dsp:cNvPr id="0" name=""/>
        <dsp:cNvSpPr/>
      </dsp:nvSpPr>
      <dsp:spPr>
        <a:xfrm>
          <a:off x="27589" y="0"/>
          <a:ext cx="2328877" cy="48836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Standard Track</a:t>
          </a:r>
        </a:p>
      </dsp:txBody>
      <dsp:txXfrm>
        <a:off x="27589" y="0"/>
        <a:ext cx="2328877" cy="488367"/>
      </dsp:txXfrm>
    </dsp:sp>
    <dsp:sp modelId="{C456B0DB-9B05-40A6-91D7-B62A2CF5AFA8}">
      <dsp:nvSpPr>
        <dsp:cNvPr id="0" name=""/>
        <dsp:cNvSpPr/>
      </dsp:nvSpPr>
      <dsp:spPr>
        <a:xfrm>
          <a:off x="0" y="539402"/>
          <a:ext cx="2326626" cy="4115282"/>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JBSA Military &amp; Family Readiness Centers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 Bexar County Military and  Veterans Service Center</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SA Ready to Work</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Alamo Area Council of Governments (AACOG)</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American GI Forum</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Workforce Solutions Alamo</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 Texas Veterans Commission</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Dress for Success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 Texas Workforce Commission</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Centurion Military Alliance (CMA)</a:t>
          </a:r>
        </a:p>
      </dsp:txBody>
      <dsp:txXfrm>
        <a:off x="0" y="539402"/>
        <a:ext cx="2326626" cy="4115282"/>
      </dsp:txXfrm>
    </dsp:sp>
    <dsp:sp modelId="{73D18293-83F1-4389-A8B1-BCCE86A5ABC2}">
      <dsp:nvSpPr>
        <dsp:cNvPr id="0" name=""/>
        <dsp:cNvSpPr/>
      </dsp:nvSpPr>
      <dsp:spPr>
        <a:xfrm>
          <a:off x="2564399" y="0"/>
          <a:ext cx="2004452" cy="48836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Higher Education Track</a:t>
          </a:r>
        </a:p>
      </dsp:txBody>
      <dsp:txXfrm>
        <a:off x="2564399" y="0"/>
        <a:ext cx="2004452" cy="488367"/>
      </dsp:txXfrm>
    </dsp:sp>
    <dsp:sp modelId="{271E7019-AF67-4DCF-9768-08119A23C88F}">
      <dsp:nvSpPr>
        <dsp:cNvPr id="0" name=""/>
        <dsp:cNvSpPr/>
      </dsp:nvSpPr>
      <dsp:spPr>
        <a:xfrm>
          <a:off x="2560799" y="524602"/>
          <a:ext cx="1991115" cy="413494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University of Incarnate Word (UIW)</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UTSA</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Texas A&amp;M San Antonio</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Park University</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Grand Canyon University</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Alamo Colleges District</a:t>
          </a:r>
        </a:p>
      </dsp:txBody>
      <dsp:txXfrm>
        <a:off x="2560799" y="524602"/>
        <a:ext cx="1991115" cy="4134941"/>
      </dsp:txXfrm>
    </dsp:sp>
    <dsp:sp modelId="{6B80F9B6-229A-45D7-B15D-174F6856020B}">
      <dsp:nvSpPr>
        <dsp:cNvPr id="0" name=""/>
        <dsp:cNvSpPr/>
      </dsp:nvSpPr>
      <dsp:spPr>
        <a:xfrm>
          <a:off x="4842237" y="0"/>
          <a:ext cx="1860021" cy="48836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Career Technical Track </a:t>
          </a:r>
        </a:p>
      </dsp:txBody>
      <dsp:txXfrm>
        <a:off x="4842237" y="0"/>
        <a:ext cx="1860021" cy="488367"/>
      </dsp:txXfrm>
    </dsp:sp>
    <dsp:sp modelId="{1DCCE37C-45AF-4B96-BBCF-C781BB82EFCF}">
      <dsp:nvSpPr>
        <dsp:cNvPr id="0" name=""/>
        <dsp:cNvSpPr/>
      </dsp:nvSpPr>
      <dsp:spPr>
        <a:xfrm>
          <a:off x="4863032" y="484865"/>
          <a:ext cx="1860021" cy="413494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Hiring Our Heroes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Onward to Opportunity</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SA Ready to work</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H.E.B.</a:t>
          </a:r>
        </a:p>
        <a:p>
          <a:pPr marL="114300" lvl="1" indent="-114300" algn="l" defTabSz="622300">
            <a:lnSpc>
              <a:spcPct val="90000"/>
            </a:lnSpc>
            <a:spcBef>
              <a:spcPct val="0"/>
            </a:spcBef>
            <a:spcAft>
              <a:spcPct val="15000"/>
            </a:spcAft>
            <a:buChar char="•"/>
          </a:pPr>
          <a:r>
            <a:rPr lang="en-US" sz="1400" kern="1200" dirty="0" err="1">
              <a:latin typeface="Arial" panose="020B0604020202020204" pitchFamily="34" charset="0"/>
              <a:cs typeface="Arial" panose="020B0604020202020204" pitchFamily="34" charset="0"/>
            </a:rPr>
            <a:t>Fourblock</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Texas Workforce Commission</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Workforce Solutions Alamo</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CSP/</a:t>
          </a:r>
          <a:r>
            <a:rPr lang="en-US" sz="1400" kern="1200" dirty="0" err="1">
              <a:latin typeface="Arial" panose="020B0604020202020204" pitchFamily="34" charset="0"/>
              <a:cs typeface="Arial" panose="020B0604020202020204" pitchFamily="34" charset="0"/>
            </a:rPr>
            <a:t>Skillbridge</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 </a:t>
          </a:r>
          <a:r>
            <a:rPr lang="en-US" sz="1400" kern="1200" dirty="0" err="1">
              <a:latin typeface="Arial" panose="020B0604020202020204" pitchFamily="34" charset="0"/>
              <a:cs typeface="Arial" panose="020B0604020202020204" pitchFamily="34" charset="0"/>
            </a:rPr>
            <a:t>Fourblock</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 Alamo Colleges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 Workforces Solutions Alamo</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Southwest Research Institute</a:t>
          </a:r>
        </a:p>
        <a:p>
          <a:pPr marL="114300" lvl="1" indent="-114300" algn="l" defTabSz="622300">
            <a:lnSpc>
              <a:spcPct val="90000"/>
            </a:lnSpc>
            <a:spcBef>
              <a:spcPct val="0"/>
            </a:spcBef>
            <a:spcAft>
              <a:spcPct val="15000"/>
            </a:spcAft>
            <a:buChar char="•"/>
          </a:pPr>
          <a:endParaRPr lang="en-US" sz="1400" kern="1200" dirty="0"/>
        </a:p>
      </dsp:txBody>
      <dsp:txXfrm>
        <a:off x="4863032" y="484865"/>
        <a:ext cx="1860021" cy="4134941"/>
      </dsp:txXfrm>
    </dsp:sp>
    <dsp:sp modelId="{5F9B44EE-94DC-4F0E-9E9B-95370E81E8E6}">
      <dsp:nvSpPr>
        <dsp:cNvPr id="0" name=""/>
        <dsp:cNvSpPr/>
      </dsp:nvSpPr>
      <dsp:spPr>
        <a:xfrm>
          <a:off x="6993742" y="0"/>
          <a:ext cx="1860021" cy="48836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Entrepreneur Track </a:t>
          </a:r>
        </a:p>
      </dsp:txBody>
      <dsp:txXfrm>
        <a:off x="6993742" y="0"/>
        <a:ext cx="1860021" cy="488367"/>
      </dsp:txXfrm>
    </dsp:sp>
    <dsp:sp modelId="{75BC2C90-01EC-4922-B90E-080C63E9FEDF}">
      <dsp:nvSpPr>
        <dsp:cNvPr id="0" name=""/>
        <dsp:cNvSpPr/>
      </dsp:nvSpPr>
      <dsp:spPr>
        <a:xfrm>
          <a:off x="6997462" y="540314"/>
          <a:ext cx="1860021" cy="413494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US Patent and Trademark Office</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Small Business Association</a:t>
          </a:r>
        </a:p>
        <a:p>
          <a:pPr marL="114300" lvl="1" indent="-114300" algn="l" defTabSz="622300">
            <a:lnSpc>
              <a:spcPct val="90000"/>
            </a:lnSpc>
            <a:spcBef>
              <a:spcPct val="0"/>
            </a:spcBef>
            <a:spcAft>
              <a:spcPct val="15000"/>
            </a:spcAft>
            <a:buChar char="•"/>
          </a:pPr>
          <a:r>
            <a:rPr lang="en-US" sz="1400" kern="1200" dirty="0" err="1">
              <a:latin typeface="Arial" panose="020B0604020202020204" pitchFamily="34" charset="0"/>
              <a:cs typeface="Arial" panose="020B0604020202020204" pitchFamily="34" charset="0"/>
            </a:rPr>
            <a:t>LiftFund</a:t>
          </a:r>
          <a:endParaRPr lang="en-US" sz="1400" kern="1200" dirty="0">
            <a:latin typeface="Arial" panose="020B0604020202020204" pitchFamily="34" charset="0"/>
            <a:cs typeface="Arial" panose="020B0604020202020204" pitchFamily="34" charset="0"/>
          </a:endParaRP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Boots to Business</a:t>
          </a:r>
        </a:p>
      </dsp:txBody>
      <dsp:txXfrm>
        <a:off x="6997462" y="540314"/>
        <a:ext cx="1860021" cy="4134941"/>
      </dsp:txXfrm>
    </dsp:sp>
    <dsp:sp modelId="{73AC713D-E125-455C-9C48-229427C6F618}">
      <dsp:nvSpPr>
        <dsp:cNvPr id="0" name=""/>
        <dsp:cNvSpPr/>
      </dsp:nvSpPr>
      <dsp:spPr>
        <a:xfrm>
          <a:off x="9067462" y="0"/>
          <a:ext cx="1860021" cy="488367"/>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panose="020B0604020202020204" pitchFamily="34" charset="0"/>
              <a:cs typeface="Arial" panose="020B0604020202020204" pitchFamily="34" charset="0"/>
            </a:rPr>
            <a:t>Health, Wellness, QOL</a:t>
          </a:r>
        </a:p>
      </dsp:txBody>
      <dsp:txXfrm>
        <a:off x="9067462" y="0"/>
        <a:ext cx="1860021" cy="488367"/>
      </dsp:txXfrm>
    </dsp:sp>
    <dsp:sp modelId="{B0FCE03C-0421-49CA-B2C4-AF86DE43E6F9}">
      <dsp:nvSpPr>
        <dsp:cNvPr id="0" name=""/>
        <dsp:cNvSpPr/>
      </dsp:nvSpPr>
      <dsp:spPr>
        <a:xfrm>
          <a:off x="9112772" y="540314"/>
          <a:ext cx="1860021" cy="4134941"/>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Clarity</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TRICARE</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Exceptional Family Member Program</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Wounded Warrior Project</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Steven A Cohen Mil Fam Clinic @ Endeavors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Department of Veterans Affairs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Alamo Area Council of Governments (AACOG)</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United Way</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 VA</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Esposas Militares Hispanas</a:t>
          </a:r>
        </a:p>
        <a:p>
          <a:pPr marL="114300" lvl="1" indent="-114300" algn="l" defTabSz="622300">
            <a:lnSpc>
              <a:spcPct val="90000"/>
            </a:lnSpc>
            <a:spcBef>
              <a:spcPct val="0"/>
            </a:spcBef>
            <a:spcAft>
              <a:spcPct val="15000"/>
            </a:spcAft>
            <a:buChar char="•"/>
          </a:pPr>
          <a:r>
            <a:rPr lang="en-US" sz="1400" kern="1200" dirty="0">
              <a:latin typeface="Arial" panose="020B0604020202020204" pitchFamily="34" charset="0"/>
              <a:cs typeface="Arial" panose="020B0604020202020204" pitchFamily="34" charset="0"/>
            </a:rPr>
            <a:t>Pre-K 4 SA</a:t>
          </a:r>
        </a:p>
      </dsp:txBody>
      <dsp:txXfrm>
        <a:off x="9112772" y="540314"/>
        <a:ext cx="1860021" cy="4134941"/>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984E65-C1A0-4944-8086-B89A42F426CB}" type="datetimeFigureOut">
              <a:rPr lang="en-US" smtClean="0"/>
              <a:t>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BAB1F3-16FB-428C-A631-961A534ED463}" type="slidenum">
              <a:rPr lang="en-US" smtClean="0"/>
              <a:t>‹#›</a:t>
            </a:fld>
            <a:endParaRPr lang="en-US"/>
          </a:p>
        </p:txBody>
      </p:sp>
    </p:spTree>
    <p:extLst>
      <p:ext uri="{BB962C8B-B14F-4D97-AF65-F5344CB8AC3E}">
        <p14:creationId xmlns:p14="http://schemas.microsoft.com/office/powerpoint/2010/main" val="11195713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9729091-39D4-4868-AC6E-0C6D3399AED1}"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7</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535360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1A76C-40E2-269D-5BC9-7A2BAB7731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803016-096F-F6D6-741E-B6CEB88441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04366BD-4C7C-7406-921B-473A1077729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6B8C3E7-21F8-B609-28D9-6FC080BF1D97}"/>
              </a:ext>
            </a:extLst>
          </p:cNvPr>
          <p:cNvSpPr>
            <a:spLocks noGrp="1"/>
          </p:cNvSpPr>
          <p:nvPr>
            <p:ph type="sldNum" sz="quarter" idx="5"/>
          </p:nvPr>
        </p:nvSpPr>
        <p:spPr/>
        <p:txBody>
          <a:bodyPr/>
          <a:lstStyle/>
          <a:p>
            <a:fld id="{206AC325-56D4-4432-8BD8-5EF4DD45764D}" type="slidenum">
              <a:rPr lang="en-US" smtClean="0"/>
              <a:t>21</a:t>
            </a:fld>
            <a:endParaRPr lang="en-US" dirty="0"/>
          </a:p>
        </p:txBody>
      </p:sp>
    </p:spTree>
    <p:extLst>
      <p:ext uri="{BB962C8B-B14F-4D97-AF65-F5344CB8AC3E}">
        <p14:creationId xmlns:p14="http://schemas.microsoft.com/office/powerpoint/2010/main" val="25084798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F774A4-5784-0905-8E84-00F909CB03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E2E9F2-045B-2834-9AA1-2C6BB5FDEE8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AED67C-EAE2-DE03-5A91-2D5604375CF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61FEE48-75AF-4385-14DF-13E1799C7559}"/>
              </a:ext>
            </a:extLst>
          </p:cNvPr>
          <p:cNvSpPr>
            <a:spLocks noGrp="1"/>
          </p:cNvSpPr>
          <p:nvPr>
            <p:ph type="sldNum" sz="quarter" idx="5"/>
          </p:nvPr>
        </p:nvSpPr>
        <p:spPr/>
        <p:txBody>
          <a:bodyPr/>
          <a:lstStyle/>
          <a:p>
            <a:fld id="{206AC325-56D4-4432-8BD8-5EF4DD45764D}" type="slidenum">
              <a:rPr lang="en-US" smtClean="0"/>
              <a:t>22</a:t>
            </a:fld>
            <a:endParaRPr lang="en-US" dirty="0"/>
          </a:p>
        </p:txBody>
      </p:sp>
    </p:spTree>
    <p:extLst>
      <p:ext uri="{BB962C8B-B14F-4D97-AF65-F5344CB8AC3E}">
        <p14:creationId xmlns:p14="http://schemas.microsoft.com/office/powerpoint/2010/main" val="1768365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413D7A-0DB4-03E0-A433-1F23F2A38D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C805F9-472D-8CA3-D823-1BA85BFB170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34129A-D4D9-505F-CD7F-41CE5FEA18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D343AE1-5EEF-6702-F9AE-5BC2DA3426C8}"/>
              </a:ext>
            </a:extLst>
          </p:cNvPr>
          <p:cNvSpPr>
            <a:spLocks noGrp="1"/>
          </p:cNvSpPr>
          <p:nvPr>
            <p:ph type="sldNum" sz="quarter" idx="5"/>
          </p:nvPr>
        </p:nvSpPr>
        <p:spPr/>
        <p:txBody>
          <a:bodyPr/>
          <a:lstStyle/>
          <a:p>
            <a:fld id="{206AC325-56D4-4432-8BD8-5EF4DD45764D}" type="slidenum">
              <a:rPr lang="en-US" smtClean="0"/>
              <a:t>26</a:t>
            </a:fld>
            <a:endParaRPr lang="en-US" dirty="0"/>
          </a:p>
        </p:txBody>
      </p:sp>
    </p:spTree>
    <p:extLst>
      <p:ext uri="{BB962C8B-B14F-4D97-AF65-F5344CB8AC3E}">
        <p14:creationId xmlns:p14="http://schemas.microsoft.com/office/powerpoint/2010/main" val="1509890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BD8F32-5577-F8DB-5DAE-F3BAFD2BD93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EBFA1F0-DDB7-7F3C-08FE-E0293DAB2FB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00811-F625-837A-BCD1-B8FA8DE6661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ED137E8-507B-5DE7-3A74-043A57B97C45}"/>
              </a:ext>
            </a:extLst>
          </p:cNvPr>
          <p:cNvSpPr>
            <a:spLocks noGrp="1"/>
          </p:cNvSpPr>
          <p:nvPr>
            <p:ph type="sldNum" sz="quarter" idx="5"/>
          </p:nvPr>
        </p:nvSpPr>
        <p:spPr/>
        <p:txBody>
          <a:bodyPr/>
          <a:lstStyle/>
          <a:p>
            <a:fld id="{206AC325-56D4-4432-8BD8-5EF4DD45764D}" type="slidenum">
              <a:rPr lang="en-US" smtClean="0"/>
              <a:t>27</a:t>
            </a:fld>
            <a:endParaRPr lang="en-US" dirty="0"/>
          </a:p>
        </p:txBody>
      </p:sp>
    </p:spTree>
    <p:extLst>
      <p:ext uri="{BB962C8B-B14F-4D97-AF65-F5344CB8AC3E}">
        <p14:creationId xmlns:p14="http://schemas.microsoft.com/office/powerpoint/2010/main" val="2820151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47CBF-B9D9-06F6-95DC-4847169E94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D66BCA-19B0-9CD9-F230-9D1AE15CE69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1845FC7-47B4-FFB0-06B2-F6CE294D2B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8FC6553-73A4-5F44-DBC7-AF86835DBB0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1DBB5A8-15FB-2E4C-9DE5-EDF5F4EC4B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85521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28C8DA-5B61-9135-6229-F9356485CC2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249A44D-56A3-7C13-0EC5-32B824F7F7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421EB5-C72E-BE0A-90CA-A739F67A6B5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DB09DE-BDDE-0F87-0D4E-08B23FA3BB6A}"/>
              </a:ext>
            </a:extLst>
          </p:cNvPr>
          <p:cNvSpPr>
            <a:spLocks noGrp="1"/>
          </p:cNvSpPr>
          <p:nvPr>
            <p:ph type="sldNum" sz="quarter" idx="5"/>
          </p:nvPr>
        </p:nvSpPr>
        <p:spPr/>
        <p:txBody>
          <a:bodyPr/>
          <a:lstStyle/>
          <a:p>
            <a:fld id="{206AC325-56D4-4432-8BD8-5EF4DD45764D}" type="slidenum">
              <a:rPr lang="en-US" smtClean="0"/>
              <a:t>29</a:t>
            </a:fld>
            <a:endParaRPr lang="en-US" dirty="0"/>
          </a:p>
        </p:txBody>
      </p:sp>
    </p:spTree>
    <p:extLst>
      <p:ext uri="{BB962C8B-B14F-4D97-AF65-F5344CB8AC3E}">
        <p14:creationId xmlns:p14="http://schemas.microsoft.com/office/powerpoint/2010/main" val="856258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9F495-052A-9304-08A9-37B2F46338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AE67FC-5C40-BFFA-55D3-2F7E3858AF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139C19-5DDC-7081-7D30-4B81034416D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98673F4-420A-5802-3B53-772EC440B529}"/>
              </a:ext>
            </a:extLst>
          </p:cNvPr>
          <p:cNvSpPr>
            <a:spLocks noGrp="1"/>
          </p:cNvSpPr>
          <p:nvPr>
            <p:ph type="sldNum" sz="quarter" idx="5"/>
          </p:nvPr>
        </p:nvSpPr>
        <p:spPr/>
        <p:txBody>
          <a:bodyPr/>
          <a:lstStyle/>
          <a:p>
            <a:fld id="{206AC325-56D4-4432-8BD8-5EF4DD45764D}" type="slidenum">
              <a:rPr lang="en-US" smtClean="0"/>
              <a:t>30</a:t>
            </a:fld>
            <a:endParaRPr lang="en-US" dirty="0"/>
          </a:p>
        </p:txBody>
      </p:sp>
    </p:spTree>
    <p:extLst>
      <p:ext uri="{BB962C8B-B14F-4D97-AF65-F5344CB8AC3E}">
        <p14:creationId xmlns:p14="http://schemas.microsoft.com/office/powerpoint/2010/main" val="252199129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9038" y="871538"/>
            <a:ext cx="4176712" cy="2351087"/>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2217037-7A69-4FCA-B572-B9E9FC7A8BA3}"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3974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9038" y="871538"/>
            <a:ext cx="4176712" cy="23510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2214D42-B5C6-405E-A01D-B2AD84CE9E0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19804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u="sng" dirty="0">
                <a:latin typeface="Calibri" panose="020F0502020204030204" pitchFamily="34" charset="0"/>
                <a:ea typeface="Calibri" panose="020F0502020204030204" pitchFamily="34" charset="0"/>
              </a:rPr>
              <a:t>PARTNERSHIPS</a:t>
            </a:r>
          </a:p>
          <a:p>
            <a:endParaRPr lang="en-US" sz="1800" b="1" u="sng" dirty="0">
              <a:latin typeface="Calibri" panose="020F0502020204030204" pitchFamily="34" charset="0"/>
              <a:ea typeface="Calibri" panose="020F0502020204030204" pitchFamily="34" charset="0"/>
            </a:endParaRPr>
          </a:p>
          <a:p>
            <a:r>
              <a:rPr lang="en-US" sz="1800" b="1" u="sng" dirty="0">
                <a:latin typeface="Calibri" panose="020F0502020204030204" pitchFamily="34" charset="0"/>
                <a:ea typeface="Calibri" panose="020F0502020204030204" pitchFamily="34" charset="0"/>
              </a:rPr>
              <a:t>MIRR </a:t>
            </a:r>
            <a:endParaRPr lang="en-US" sz="1800" dirty="0">
              <a:latin typeface="Calibri" panose="020F0502020204030204" pitchFamily="34" charset="0"/>
              <a:ea typeface="Calibri" panose="020F0502020204030204" pitchFamily="34" charset="0"/>
            </a:endParaRPr>
          </a:p>
          <a:p>
            <a:r>
              <a:rPr lang="en-US" sz="1800" b="1" dirty="0">
                <a:latin typeface="Calibri" panose="020F0502020204030204" pitchFamily="34" charset="0"/>
                <a:ea typeface="Calibri" panose="020F0502020204030204" pitchFamily="34" charset="0"/>
              </a:rPr>
              <a:t> </a:t>
            </a:r>
            <a:endParaRPr lang="en-US" sz="1800" dirty="0">
              <a:latin typeface="Calibri" panose="020F0502020204030204" pitchFamily="34" charset="0"/>
              <a:ea typeface="Calibri" panose="020F0502020204030204" pitchFamily="34" charset="0"/>
            </a:endParaRPr>
          </a:p>
          <a:p>
            <a:r>
              <a:rPr lang="en-US" sz="1800" dirty="0">
                <a:latin typeface="Calibri" panose="020F0502020204030204" pitchFamily="34" charset="0"/>
                <a:ea typeface="Calibri" panose="020F0502020204030204" pitchFamily="34" charset="0"/>
              </a:rPr>
              <a:t>JBSA MIRR Background: The Alamo Area Council of Governments (AACOG) has received a Grant from the Office of Local Defense Community Cooperation (OLDCC) in order to conduct a resiliency study identifying the risks, hazards, and vulnerabilities of the region’s infrastructure which supports JBSA-Fort Sam Houston, JBSA-Lackland, Kelly Field and Port San Antonio.  (Sep 23) AACOG selected Matrix Design Group, INC at the contracted firm to execute the study.</a:t>
            </a:r>
          </a:p>
          <a:p>
            <a:br>
              <a:rPr lang="en-US" sz="1800" b="1" dirty="0">
                <a:latin typeface="Calibri" panose="020F0502020204030204" pitchFamily="34" charset="0"/>
                <a:ea typeface="Calibri" panose="020F0502020204030204" pitchFamily="34" charset="0"/>
              </a:rPr>
            </a:br>
            <a:r>
              <a:rPr lang="en-US" sz="1800" dirty="0">
                <a:latin typeface="Calibri" panose="020F0502020204030204" pitchFamily="34" charset="0"/>
                <a:ea typeface="Calibri" panose="020F0502020204030204" pitchFamily="34" charset="0"/>
              </a:rPr>
              <a:t>Study focus</a:t>
            </a:r>
            <a:r>
              <a:rPr lang="en-US" sz="1800" b="1" dirty="0">
                <a:latin typeface="Calibri" panose="020F0502020204030204" pitchFamily="34" charset="0"/>
                <a:ea typeface="Calibri" panose="020F0502020204030204" pitchFamily="34" charset="0"/>
              </a:rPr>
              <a:t>:  </a:t>
            </a:r>
            <a:r>
              <a:rPr lang="en-US" sz="1800" dirty="0">
                <a:latin typeface="Calibri" panose="020F0502020204030204" pitchFamily="34" charset="0"/>
                <a:ea typeface="Calibri" panose="020F0502020204030204" pitchFamily="34" charset="0"/>
              </a:rPr>
              <a:t>Study focus will be on energy, water, and wastewater infrastructure, with the period of performance of the grant being 12 months.  The study, to be titled “JBSA Energy Resilience Report” will identify a prioritized list of infrastructure projects, actions, and funding plans for design and construction of the proposed projects. </a:t>
            </a:r>
            <a:r>
              <a:rPr lang="en-US" sz="1800" u="sng" dirty="0">
                <a:latin typeface="Calibri" panose="020F0502020204030204" pitchFamily="34" charset="0"/>
                <a:ea typeface="Calibri" panose="020F0502020204030204" pitchFamily="34" charset="0"/>
              </a:rPr>
              <a:t>The study will also identify and begin or contribute to design on a few high-priority projects  </a:t>
            </a:r>
            <a:r>
              <a:rPr lang="en-US" sz="1800" dirty="0">
                <a:latin typeface="Calibri" panose="020F0502020204030204" pitchFamily="34" charset="0"/>
                <a:ea typeface="Calibri" panose="020F0502020204030204" pitchFamily="34" charset="0"/>
              </a:rPr>
              <a:t>(This study will assist with identifying potential projects for grant opportunities (DCIP) )</a:t>
            </a:r>
            <a:r>
              <a:rPr lang="en-US" sz="1800" u="sng" dirty="0">
                <a:latin typeface="Calibri" panose="020F0502020204030204" pitchFamily="34" charset="0"/>
                <a:ea typeface="Calibri" panose="020F0502020204030204" pitchFamily="34" charset="0"/>
              </a:rPr>
              <a:t> </a:t>
            </a:r>
            <a:endParaRPr lang="en-US" sz="1800" dirty="0">
              <a:latin typeface="Calibri" panose="020F0502020204030204" pitchFamily="34" charset="0"/>
              <a:ea typeface="Calibri" panose="020F0502020204030204" pitchFamily="34" charset="0"/>
            </a:endParaRPr>
          </a:p>
          <a:p>
            <a:endParaRPr lang="en-US" sz="1300" b="1" u="sng" dirty="0">
              <a:latin typeface="Calibri" panose="020F0502020204030204" pitchFamily="34" charset="0"/>
              <a:ea typeface="Calibri" panose="020F0502020204030204" pitchFamily="34" charset="0"/>
              <a:cs typeface="Calibri" panose="020F0502020204030204" pitchFamily="34" charset="0"/>
            </a:endParaRPr>
          </a:p>
          <a:p>
            <a:r>
              <a:rPr lang="en-US" sz="1300" b="1" u="sng" dirty="0">
                <a:latin typeface="Calibri" panose="020F0502020204030204" pitchFamily="34" charset="0"/>
                <a:ea typeface="Calibri" panose="020F0502020204030204" pitchFamily="34" charset="0"/>
                <a:cs typeface="Calibri" panose="020F0502020204030204" pitchFamily="34" charset="0"/>
              </a:rPr>
              <a:t>Ambulance Service IGSAs</a:t>
            </a:r>
          </a:p>
          <a:p>
            <a:pPr marL="337848" indent="-337848">
              <a:lnSpc>
                <a:spcPct val="115000"/>
              </a:lnSpc>
              <a:buFont typeface="Wingdings" panose="05000000000000000000" pitchFamily="2" charset="2"/>
              <a:buChar char=""/>
            </a:pPr>
            <a:endParaRPr lang="en-US" b="1" dirty="0">
              <a:latin typeface="Calibri" panose="020F0502020204030204" pitchFamily="34" charset="0"/>
              <a:ea typeface="Calibri" panose="020F0502020204030204" pitchFamily="34" charset="0"/>
              <a:cs typeface="Calibri" panose="020F0502020204030204" pitchFamily="34" charset="0"/>
            </a:endParaRPr>
          </a:p>
          <a:p>
            <a:pPr marL="732103" lvl="1" indent="-281578">
              <a:lnSpc>
                <a:spcPct val="115000"/>
              </a:lnSpc>
              <a:buFont typeface="Calibri" panose="020F050202020403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IGSA w/both SA Fire Department and City of Schertz to provide support to Fort Sam Houston, Camp Bullis, and Randolph</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732103" lvl="1" indent="-281578">
              <a:lnSpc>
                <a:spcPct val="115000"/>
              </a:lnSpc>
              <a:buFont typeface="Calibri" panose="020F0502020204030204" pitchFamily="34" charset="0"/>
              <a:buChar char="‒"/>
            </a:pPr>
            <a:r>
              <a:rPr lang="en-US" sz="1800" dirty="0">
                <a:latin typeface="Calibri" panose="020F0502020204030204" pitchFamily="34" charset="0"/>
                <a:ea typeface="Calibri" panose="020F0502020204030204" pitchFamily="34" charset="0"/>
                <a:cs typeface="Calibri" panose="020F0502020204030204" pitchFamily="34" charset="0"/>
              </a:rPr>
              <a:t>Benefits of the IGSA is best interest of the Gov as taxpayers will realize a savings of 12.4% ($1M) for SA and 8.13% ($314K) over five years</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r>
              <a:rPr lang="en-US" dirty="0"/>
              <a:t> </a:t>
            </a:r>
            <a:endParaRPr lang="en-US" sz="1100" dirty="0"/>
          </a:p>
          <a:p>
            <a:pPr defTabSz="900928">
              <a:lnSpc>
                <a:spcPct val="115000"/>
              </a:lnSpc>
              <a:defRPr/>
            </a:pPr>
            <a:r>
              <a:rPr lang="en-US" b="1" u="sng" dirty="0"/>
              <a:t>Child Care Services</a:t>
            </a:r>
          </a:p>
          <a:p>
            <a:r>
              <a:rPr lang="en-US" sz="1800" dirty="0">
                <a:latin typeface="Calibri" panose="020F0502020204030204" pitchFamily="34" charset="0"/>
                <a:ea typeface="Aptos" panose="020B0004020202020204" pitchFamily="34" charset="0"/>
              </a:rPr>
              <a:t>BLUF:  On 17 November we hosted the Pre.K.4. SA CEO Dr. Sarah Baray and her team for a JBSA 101 and tour to provide understanding of our organizational structure and awareness of our programs.  Our expected outcome is partnering with Pre.K.4.SA more closely to provide programing for our three-to-four-year children.  </a:t>
            </a:r>
          </a:p>
          <a:p>
            <a:r>
              <a:rPr lang="en-US" sz="1800" b="1" dirty="0">
                <a:latin typeface="Calibri" panose="020F0502020204030204" pitchFamily="34" charset="0"/>
                <a:ea typeface="Aptos" panose="020B0004020202020204" pitchFamily="34" charset="0"/>
              </a:rPr>
              <a:t> </a:t>
            </a:r>
            <a:endParaRPr lang="en-US" sz="1800" dirty="0">
              <a:latin typeface="Calibri" panose="020F0502020204030204" pitchFamily="34" charset="0"/>
              <a:ea typeface="Aptos" panose="020B0004020202020204" pitchFamily="34" charset="0"/>
            </a:endParaRPr>
          </a:p>
          <a:p>
            <a:r>
              <a:rPr lang="en-US" sz="1800" dirty="0">
                <a:latin typeface="Calibri" panose="020F0502020204030204" pitchFamily="34" charset="0"/>
                <a:ea typeface="Aptos" panose="020B0004020202020204" pitchFamily="34" charset="0"/>
              </a:rPr>
              <a:t>1.  Developed and now staffing a Draft MOU that codifies our relationship and outline how we will partner.   MOU geared more to access and marketing of their programs by </a:t>
            </a:r>
            <a:r>
              <a:rPr lang="en-US" sz="1800" dirty="0" err="1">
                <a:latin typeface="Calibri" panose="020F0502020204030204" pitchFamily="34" charset="0"/>
                <a:ea typeface="Aptos" panose="020B0004020202020204" pitchFamily="34" charset="0"/>
              </a:rPr>
              <a:t>Pre.K</a:t>
            </a:r>
            <a:r>
              <a:rPr lang="en-US" sz="1800" dirty="0">
                <a:latin typeface="Calibri" panose="020F0502020204030204" pitchFamily="34" charset="0"/>
                <a:ea typeface="Aptos" panose="020B0004020202020204" pitchFamily="34" charset="0"/>
              </a:rPr>
              <a:t>. 4 SA team.  </a:t>
            </a:r>
          </a:p>
          <a:p>
            <a:r>
              <a:rPr lang="en-US" sz="1800" dirty="0">
                <a:latin typeface="Calibri" panose="020F0502020204030204" pitchFamily="34" charset="0"/>
                <a:ea typeface="Aptos" panose="020B0004020202020204" pitchFamily="34" charset="0"/>
              </a:rPr>
              <a:t>2.  Include our Military &amp; Family Readiness Centers WRT our children focused programs and how Pre.K.4.SA may assist to serve as a force multiplier for them. </a:t>
            </a:r>
          </a:p>
          <a:p>
            <a:r>
              <a:rPr lang="en-US" sz="1800" dirty="0">
                <a:latin typeface="Calibri" panose="020F0502020204030204" pitchFamily="34" charset="0"/>
                <a:ea typeface="Aptos" panose="020B0004020202020204" pitchFamily="34" charset="0"/>
              </a:rPr>
              <a:t>3.  Include our School Liaison program managers (SLPMS) in our collaborative efforts so that they can market the Pre.K.4.SA programs to our incoming families looking for options for their children. </a:t>
            </a:r>
          </a:p>
          <a:p>
            <a:r>
              <a:rPr lang="en-US" sz="1800" dirty="0">
                <a:latin typeface="Calibri" panose="020F0502020204030204" pitchFamily="34" charset="0"/>
                <a:ea typeface="Aptos" panose="020B0004020202020204" pitchFamily="34" charset="0"/>
              </a:rPr>
              <a:t>4.  Include Pre.K.4.SA in our JBSA Workforce and Transition Alliance (which they already participate in). </a:t>
            </a:r>
          </a:p>
          <a:p>
            <a:r>
              <a:rPr lang="en-US" sz="1800" dirty="0">
                <a:latin typeface="Calibri" panose="020F0502020204030204" pitchFamily="34" charset="0"/>
                <a:ea typeface="Aptos" panose="020B0004020202020204" pitchFamily="34" charset="0"/>
              </a:rPr>
              <a:t>5.  Share Pre.K.4.SA marketing material. </a:t>
            </a:r>
          </a:p>
          <a:p>
            <a:r>
              <a:rPr lang="en-US" sz="1800" dirty="0">
                <a:latin typeface="Calibri" panose="020F0502020204030204" pitchFamily="34" charset="0"/>
                <a:ea typeface="Aptos" panose="020B0004020202020204" pitchFamily="34" charset="0"/>
              </a:rPr>
              <a:t>6. Explore transportation options for children that live on JBSA-Lackland, Randolph and Fort Sam Houston.  Pre.k.4 SA stated that if they have enough children they can bus them to their locations.</a:t>
            </a:r>
          </a:p>
          <a:p>
            <a:r>
              <a:rPr lang="en-US" sz="1800" dirty="0">
                <a:latin typeface="Calibri" panose="020F0502020204030204" pitchFamily="34" charset="0"/>
                <a:ea typeface="Aptos" panose="020B0004020202020204" pitchFamily="34" charset="0"/>
              </a:rPr>
              <a:t>7.  JBSA will be included in future quarterly community meetings with PreK 4 SA, Brighton Center, and Early Matters SA for continued discussions on the expansion of MCCYN+ affiliated community childcare centers that offer fee assistance for military families.</a:t>
            </a:r>
          </a:p>
          <a:p>
            <a:pPr>
              <a:lnSpc>
                <a:spcPct val="115000"/>
              </a:lnSpc>
            </a:pPr>
            <a:endParaRPr lang="en-US" b="1" u="sng" dirty="0">
              <a:latin typeface="Calibri" panose="020F0502020204030204" pitchFamily="34" charset="0"/>
              <a:ea typeface="Calibri" panose="020F0502020204030204" pitchFamily="34" charset="0"/>
              <a:cs typeface="Calibri" panose="020F0502020204030204" pitchFamily="34" charset="0"/>
            </a:endParaRPr>
          </a:p>
          <a:p>
            <a:pPr>
              <a:lnSpc>
                <a:spcPct val="115000"/>
              </a:lnSpc>
            </a:pPr>
            <a:r>
              <a:rPr lang="en-US" b="1" u="sng" dirty="0">
                <a:latin typeface="Calibri" panose="020F0502020204030204" pitchFamily="34" charset="0"/>
                <a:ea typeface="Calibri" panose="020F0502020204030204" pitchFamily="34" charset="0"/>
                <a:cs typeface="Calibri" panose="020F0502020204030204" pitchFamily="34" charset="0"/>
              </a:rPr>
              <a:t>SA Ready to Work</a:t>
            </a:r>
            <a:endParaRPr lang="en-US" sz="1100" b="1" u="sng"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pPr>
            <a:r>
              <a:rPr lang="en-US" b="1" u="none" dirty="0">
                <a:latin typeface="Calibri" panose="020F0502020204030204" pitchFamily="34" charset="0"/>
                <a:ea typeface="Calibri" panose="020F0502020204030204" pitchFamily="34" charset="0"/>
                <a:cs typeface="Calibri" panose="020F0502020204030204" pitchFamily="34" charset="0"/>
              </a:rPr>
              <a:t>2023 Accomplishments</a:t>
            </a:r>
          </a:p>
          <a:p>
            <a:r>
              <a:rPr lang="en-US" sz="1800" dirty="0">
                <a:latin typeface="Calibri" panose="020F0502020204030204" pitchFamily="34" charset="0"/>
                <a:ea typeface="Aptos" panose="020B0004020202020204" pitchFamily="34" charset="0"/>
              </a:rPr>
              <a:t>1. Completed a Memorandum of Agreement </a:t>
            </a:r>
          </a:p>
          <a:p>
            <a:r>
              <a:rPr lang="en-US" sz="1800" dirty="0">
                <a:latin typeface="Calibri" panose="020F0502020204030204" pitchFamily="34" charset="0"/>
                <a:ea typeface="Aptos" panose="020B0004020202020204" pitchFamily="34" charset="0"/>
              </a:rPr>
              <a:t>2.  Partnering with COSA to leverage opportunities with training and employment for transitioning service members, military spouses, and work age children. </a:t>
            </a:r>
          </a:p>
          <a:p>
            <a:r>
              <a:rPr lang="en-US" sz="1800" dirty="0">
                <a:latin typeface="Calibri" panose="020F0502020204030204" pitchFamily="34" charset="0"/>
                <a:ea typeface="Aptos" panose="020B0004020202020204" pitchFamily="34" charset="0"/>
              </a:rPr>
              <a:t>3. JBSA will also partner as an employer.  </a:t>
            </a:r>
          </a:p>
          <a:p>
            <a:r>
              <a:rPr lang="en-US" sz="1800" dirty="0">
                <a:latin typeface="Calibri" panose="020F0502020204030204" pitchFamily="34" charset="0"/>
                <a:ea typeface="Aptos" panose="020B0004020202020204" pitchFamily="34" charset="0"/>
              </a:rPr>
              <a:t>4. JBSA will adopt a push-pull strategy in that the City will help JBSA with employment and training opportunities and JBSA will provide employment opportunities for those seeking employment with DoD. </a:t>
            </a:r>
          </a:p>
          <a:p>
            <a:pPr>
              <a:lnSpc>
                <a:spcPct val="115000"/>
              </a:lnSpc>
            </a:pPr>
            <a:endParaRPr lang="en-US" b="1" u="sng" dirty="0">
              <a:latin typeface="Calibri" panose="020F0502020204030204" pitchFamily="34" charset="0"/>
              <a:ea typeface="Calibri" panose="020F0502020204030204" pitchFamily="34" charset="0"/>
              <a:cs typeface="Calibri" panose="020F0502020204030204" pitchFamily="34" charset="0"/>
            </a:endParaRPr>
          </a:p>
          <a:p>
            <a:r>
              <a:rPr lang="en-US" b="1" u="sng" dirty="0"/>
              <a:t>2023 Rock &amp; Roll Marathon </a:t>
            </a:r>
          </a:p>
          <a:p>
            <a:r>
              <a:rPr lang="en-US" sz="1800" dirty="0">
                <a:latin typeface="Calibri" panose="020F0502020204030204" pitchFamily="34" charset="0"/>
                <a:ea typeface="Calibri" panose="020F0502020204030204" pitchFamily="34" charset="0"/>
              </a:rPr>
              <a:t>-  On 3 Dec 23, JBSA-FSH hosted a portion of the San Antonio Rock &amp; Roll Marathon </a:t>
            </a:r>
          </a:p>
          <a:p>
            <a:r>
              <a:rPr lang="en-US" sz="1800" dirty="0">
                <a:latin typeface="Calibri" panose="020F0502020204030204" pitchFamily="34" charset="0"/>
                <a:ea typeface="Calibri" panose="020F0502020204030204" pitchFamily="34" charset="0"/>
              </a:rPr>
              <a:t>  -- Just</a:t>
            </a:r>
            <a:r>
              <a:rPr lang="en-US" sz="1800" dirty="0">
                <a:solidFill>
                  <a:srgbClr val="000000"/>
                </a:solidFill>
                <a:latin typeface="Aptos" panose="020B0004020202020204" pitchFamily="34" charset="0"/>
                <a:ea typeface="Calibri" panose="020F0502020204030204" pitchFamily="34" charset="0"/>
              </a:rPr>
              <a:t> under 10,000 runners </a:t>
            </a:r>
            <a:r>
              <a:rPr lang="en-US" sz="1800" dirty="0">
                <a:latin typeface="Calibri" panose="020F0502020204030204" pitchFamily="34" charset="0"/>
                <a:ea typeface="Calibri" panose="020F0502020204030204" pitchFamily="34" charset="0"/>
              </a:rPr>
              <a:t>participated in the Full/Half marathon traversing the installation (3.2 miles through JBSA-FSH)</a:t>
            </a:r>
          </a:p>
          <a:p>
            <a:r>
              <a:rPr lang="en-US" sz="1800" dirty="0">
                <a:latin typeface="Calibri" panose="020F0502020204030204" pitchFamily="34" charset="0"/>
                <a:ea typeface="Calibri" panose="020F0502020204030204" pitchFamily="34" charset="0"/>
              </a:rPr>
              <a:t>  --  Showcased many National Register of Historic Places sites such as the Quadrangle, Old BAMC, Staff Post Housing area</a:t>
            </a:r>
          </a:p>
          <a:p>
            <a:r>
              <a:rPr lang="en-US" sz="1800" dirty="0">
                <a:latin typeface="Calibri" panose="020F0502020204030204" pitchFamily="34" charset="0"/>
                <a:ea typeface="Calibri" panose="020F0502020204030204" pitchFamily="34" charset="0"/>
              </a:rPr>
              <a:t>  --  In addition, music provided by Army Band, FSH ISD; Cole High School and Electric Pajama Party </a:t>
            </a:r>
          </a:p>
          <a:p>
            <a:r>
              <a:rPr lang="en-US" sz="1800" dirty="0">
                <a:latin typeface="Times New Roman" panose="02020603050405020304" pitchFamily="18" charset="0"/>
                <a:ea typeface="Calibri" panose="020F0502020204030204" pitchFamily="34" charset="0"/>
              </a:rPr>
              <a:t> </a:t>
            </a:r>
            <a:endParaRPr lang="en-US" sz="1800" dirty="0">
              <a:latin typeface="Calibri" panose="020F0502020204030204" pitchFamily="34" charset="0"/>
              <a:ea typeface="Calibri" panose="020F0502020204030204" pitchFamily="34" charset="0"/>
            </a:endParaRPr>
          </a:p>
          <a:p>
            <a:pPr lvl="0"/>
            <a:r>
              <a:rPr lang="en-US" sz="1100" b="1" u="sng" dirty="0"/>
              <a:t>SECAF LoC</a:t>
            </a:r>
            <a:endParaRPr lang="en-US" sz="900" u="sng" dirty="0"/>
          </a:p>
          <a:p>
            <a:pPr lvl="0"/>
            <a:r>
              <a:rPr lang="en-US" sz="1100" dirty="0"/>
              <a:t>In 2022, received SECAF Letter of Commendation for Excellence in Community Partnerships</a:t>
            </a:r>
            <a:endParaRPr lang="en-US" sz="900" dirty="0"/>
          </a:p>
          <a:p>
            <a:r>
              <a:rPr lang="en-US" dirty="0"/>
              <a:t> </a:t>
            </a:r>
            <a:endParaRPr lang="en-US" sz="1100" dirty="0"/>
          </a:p>
          <a:p>
            <a:r>
              <a:rPr lang="en-US" sz="1800" b="1" u="sng" dirty="0">
                <a:highlight>
                  <a:srgbClr val="FFFF00"/>
                </a:highlight>
                <a:latin typeface="Calibri" panose="020F0502020204030204" pitchFamily="34" charset="0"/>
                <a:ea typeface="Aptos" panose="020B0004020202020204" pitchFamily="34" charset="0"/>
              </a:rPr>
              <a:t>Alliance Members providing a helping hand:</a:t>
            </a:r>
            <a:endParaRPr lang="en-US" sz="1800" dirty="0">
              <a:latin typeface="Calibri" panose="020F0502020204030204" pitchFamily="34" charset="0"/>
              <a:ea typeface="Aptos" panose="020B0004020202020204" pitchFamily="34" charset="0"/>
            </a:endParaRPr>
          </a:p>
          <a:p>
            <a:r>
              <a:rPr lang="en-US" sz="1800" dirty="0">
                <a:latin typeface="Calibri" panose="020F0502020204030204" pitchFamily="34" charset="0"/>
                <a:ea typeface="Aptos" panose="020B0004020202020204" pitchFamily="34" charset="0"/>
              </a:rPr>
              <a:t>  </a:t>
            </a:r>
          </a:p>
          <a:p>
            <a:r>
              <a:rPr lang="en-US" sz="1800" dirty="0">
                <a:latin typeface="Calibri" panose="020F0502020204030204" pitchFamily="34" charset="0"/>
                <a:ea typeface="Aptos" panose="020B0004020202020204" pitchFamily="34" charset="0"/>
              </a:rPr>
              <a:t>Note although the Alliance's mission is to connect external community resources with our Military &amp; Family Readiness Centers its impact has rippled beyond its intended audience. It has proven instrumental in fortifying support structures for Veterans within the Community; revealing a cascade of secondary benefits beyond its initial focus. </a:t>
            </a:r>
          </a:p>
          <a:p>
            <a:r>
              <a:rPr lang="en-US" sz="1800" dirty="0">
                <a:latin typeface="Calibri" panose="020F0502020204030204" pitchFamily="34" charset="0"/>
                <a:ea typeface="Aptos" panose="020B0004020202020204" pitchFamily="34" charset="0"/>
              </a:rPr>
              <a:t> </a:t>
            </a:r>
          </a:p>
          <a:p>
            <a:r>
              <a:rPr lang="en-US" sz="1800" dirty="0">
                <a:latin typeface="Calibri" panose="020F0502020204030204" pitchFamily="34" charset="0"/>
                <a:ea typeface="Aptos" panose="020B0004020202020204" pitchFamily="34" charset="0"/>
              </a:rPr>
              <a:t>1. A JBSA employee, a Veteran, was involved in a major motorcycle accident and his mother needed assistance with his VA benefits and the Alliance members assisted.</a:t>
            </a:r>
          </a:p>
          <a:p>
            <a:r>
              <a:rPr lang="en-US" sz="1800" dirty="0">
                <a:latin typeface="Calibri" panose="020F0502020204030204" pitchFamily="34" charset="0"/>
                <a:ea typeface="Aptos" panose="020B0004020202020204" pitchFamily="34" charset="0"/>
              </a:rPr>
              <a:t>2. Helped the  Mother of injured service member (an amputee) find employment when she moved to San Antonio as his primary caregiver.</a:t>
            </a:r>
          </a:p>
          <a:p>
            <a:r>
              <a:rPr lang="en-US" sz="1800" dirty="0">
                <a:latin typeface="Calibri" panose="020F0502020204030204" pitchFamily="34" charset="0"/>
                <a:ea typeface="Aptos" panose="020B0004020202020204" pitchFamily="34" charset="0"/>
              </a:rPr>
              <a:t>3. Elderly Veteran who took up residence inside JBSA connected with Alliance member American GI Forum. Veteran was taken to VA hospital &amp; then upon release to a nursing home.</a:t>
            </a:r>
          </a:p>
          <a:p>
            <a:r>
              <a:rPr lang="en-US" sz="1800" dirty="0">
                <a:latin typeface="Calibri" panose="020F0502020204030204" pitchFamily="34" charset="0"/>
                <a:ea typeface="Aptos" panose="020B0004020202020204" pitchFamily="34" charset="0"/>
              </a:rPr>
              <a:t>4. Connected a Veteran working inside JBSA with assistance with utilities.</a:t>
            </a:r>
          </a:p>
          <a:p>
            <a:r>
              <a:rPr lang="en-US" sz="1800" dirty="0">
                <a:latin typeface="Calibri" panose="020F0502020204030204" pitchFamily="34" charset="0"/>
                <a:ea typeface="Aptos" panose="020B0004020202020204" pitchFamily="34" charset="0"/>
              </a:rPr>
              <a:t>5. Connected elderly VA veteran with home renovation program and with VA services</a:t>
            </a:r>
          </a:p>
          <a:p>
            <a:r>
              <a:rPr lang="en-US" sz="1800" dirty="0">
                <a:latin typeface="Calibri" panose="020F0502020204030204" pitchFamily="34" charset="0"/>
                <a:ea typeface="Aptos" panose="020B0004020202020204" pitchFamily="34" charset="0"/>
              </a:rPr>
              <a:t>6. Connected elderly homeless Veteran (a patient at Audie Murphy) with American GI Forum</a:t>
            </a:r>
          </a:p>
          <a:p>
            <a:r>
              <a:rPr lang="en-US" sz="1800" dirty="0">
                <a:latin typeface="Calibri" panose="020F0502020204030204" pitchFamily="34" charset="0"/>
                <a:ea typeface="Aptos" panose="020B0004020202020204" pitchFamily="34" charset="0"/>
              </a:rPr>
              <a:t>7. JBSA Alliance members provided high touch services to Military &amp; Family Readiness Centers by participating in workshops, helping with resume reviews, mentorship, employment coaching, networking.</a:t>
            </a:r>
          </a:p>
          <a:p>
            <a:r>
              <a:rPr lang="en-US" sz="1800" dirty="0">
                <a:latin typeface="Calibri" panose="020F0502020204030204" pitchFamily="34" charset="0"/>
                <a:ea typeface="Aptos" panose="020B0004020202020204" pitchFamily="34" charset="0"/>
              </a:rPr>
              <a:t>8. Partnered with the 37TRW D.R.I.V.E program to provide a warm handoff to Airmen who could not finish basic training.</a:t>
            </a:r>
          </a:p>
          <a:p>
            <a:endParaRPr lang="en-US" sz="1000" dirty="0"/>
          </a:p>
          <a:p>
            <a:r>
              <a:rPr lang="en-US" b="1" u="sng" dirty="0"/>
              <a:t>INITIATIVES</a:t>
            </a:r>
            <a:endParaRPr lang="en-US" sz="1000" dirty="0"/>
          </a:p>
          <a:p>
            <a:r>
              <a:rPr lang="en-US" b="1" dirty="0"/>
              <a:t> </a:t>
            </a:r>
            <a:endParaRPr lang="en-US" sz="1000" dirty="0"/>
          </a:p>
          <a:p>
            <a:r>
              <a:rPr lang="en-US" b="1" dirty="0"/>
              <a:t>T-7A Red Hawk</a:t>
            </a:r>
            <a:endParaRPr lang="en-US" sz="1000" dirty="0"/>
          </a:p>
          <a:p>
            <a:r>
              <a:rPr lang="en-US" dirty="0"/>
              <a:t>T-7 RND beddown Schedule slipped over 1 year to the right</a:t>
            </a:r>
            <a:endParaRPr lang="en-US" sz="1000" dirty="0"/>
          </a:p>
          <a:p>
            <a:r>
              <a:rPr lang="en-US" dirty="0"/>
              <a:t>First Aircraft arrival FY26Q1</a:t>
            </a:r>
            <a:endParaRPr lang="en-US" sz="1000" dirty="0"/>
          </a:p>
          <a:p>
            <a:r>
              <a:rPr lang="en-US" dirty="0"/>
              <a:t>Initial Operational Test &amp; Evaluation (IOT&amp;E) FY26Q2</a:t>
            </a:r>
            <a:endParaRPr lang="en-US" sz="1000" dirty="0"/>
          </a:p>
          <a:p>
            <a:r>
              <a:rPr lang="en-US" b="1" dirty="0"/>
              <a:t> </a:t>
            </a:r>
            <a:endParaRPr lang="en-US" sz="1000" dirty="0"/>
          </a:p>
          <a:p>
            <a:r>
              <a:rPr lang="en-US" b="1" u="sng" dirty="0"/>
              <a:t>MOU w/CPS Energy</a:t>
            </a:r>
          </a:p>
          <a:p>
            <a:pPr marL="788312" lvl="1" indent="-337848">
              <a:lnSpc>
                <a:spcPct val="115000"/>
              </a:lnSpc>
              <a:buFont typeface="Calibri" panose="020F050202020403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National Defense Authorization Act (NDAA) 2021 calls for the DoD to have 99.9% energy reliability by year 2030</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88312" lvl="1" indent="-337848">
              <a:lnSpc>
                <a:spcPct val="115000"/>
              </a:lnSpc>
              <a:buFont typeface="Calibri" panose="020F050202020403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To meet DoD Resiliency needs, the Air Force’s Office of Energy Assurance (OEA) is leveraging the Defense Innovation Unit's (DIU) Other Transaction Authority (OTA) to demonstrate technical feasibility and cost-effectiveness of geothermal systems across the AF Enterprise through prototyping pilots at JBSA and Mountain Home AFB</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88312" lvl="1" indent="-337848">
              <a:lnSpc>
                <a:spcPct val="115000"/>
              </a:lnSpc>
              <a:buFont typeface="Calibri" panose="020F050202020403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Geothermal technology is scalable, sustainable, and reliable - it's available even when the sun isn't shining and the wind isn't blowing</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788312" lvl="1" indent="-337848">
              <a:lnSpc>
                <a:spcPct val="115000"/>
              </a:lnSpc>
              <a:buFont typeface="Calibri" panose="020F0502020204030204" pitchFamily="34" charset="0"/>
              <a:buChar char="‒"/>
            </a:pPr>
            <a:r>
              <a:rPr lang="en-US" dirty="0">
                <a:latin typeface="Calibri" panose="020F0502020204030204" pitchFamily="34" charset="0"/>
                <a:ea typeface="Calibri" panose="020F0502020204030204" pitchFamily="34" charset="0"/>
                <a:cs typeface="Calibri" panose="020F0502020204030204" pitchFamily="34" charset="0"/>
              </a:rPr>
              <a:t>Successful prototypes considered for utility-scale build-outs enabling mission assurance </a:t>
            </a:r>
          </a:p>
          <a:p>
            <a:pPr algn="l"/>
            <a:r>
              <a:rPr lang="en-US" dirty="0">
                <a:latin typeface="Calibri" panose="020F0502020204030204" pitchFamily="34" charset="0"/>
                <a:ea typeface="Calibri" panose="020F0502020204030204" pitchFamily="34" charset="0"/>
                <a:cs typeface="Calibri" panose="020F0502020204030204" pitchFamily="34" charset="0"/>
              </a:rPr>
              <a:t>            -        In partnership with CPS Energy, JBSA signed a MOU to collaborate </a:t>
            </a:r>
            <a:r>
              <a:rPr lang="en-US" sz="1800" dirty="0">
                <a:latin typeface="Calibri" panose="020F0502020204030204" pitchFamily="34" charset="0"/>
              </a:rPr>
              <a:t>and explore the potential for resilient carbon‐free energy provided through long lead time      </a:t>
            </a:r>
          </a:p>
          <a:p>
            <a:pPr algn="l"/>
            <a:r>
              <a:rPr lang="en-US" sz="1800" dirty="0">
                <a:latin typeface="Calibri" panose="020F0502020204030204" pitchFamily="34" charset="0"/>
              </a:rPr>
              <a:t>                     technologies.</a:t>
            </a:r>
          </a:p>
          <a:p>
            <a:pPr algn="l"/>
            <a:r>
              <a:rPr lang="en-US" sz="1800" dirty="0">
                <a:latin typeface="Calibri" panose="020F0502020204030204" pitchFamily="34" charset="0"/>
                <a:ea typeface="Calibri" panose="020F0502020204030204" pitchFamily="34" charset="0"/>
                <a:cs typeface="Times New Roman" panose="02020603050405020304" pitchFamily="18" charset="0"/>
              </a:rPr>
              <a:t>            -        Coordination efforts include signatures at Secretary of AF level, AF Installation &amp; Management, CPS Energy and the City of San Antonio Mayor.  </a:t>
            </a:r>
          </a:p>
          <a:p>
            <a:pPr algn="l"/>
            <a:r>
              <a:rPr lang="en-US" sz="1800" dirty="0">
                <a:latin typeface="Calibri" panose="020F0502020204030204" pitchFamily="34" charset="0"/>
                <a:ea typeface="Calibri" panose="020F0502020204030204" pitchFamily="34" charset="0"/>
                <a:cs typeface="Times New Roman" panose="02020603050405020304" pitchFamily="18" charset="0"/>
              </a:rPr>
              <a:t>            -        MOU increased i</a:t>
            </a:r>
            <a:r>
              <a:rPr lang="en-US" sz="1800" dirty="0">
                <a:latin typeface="Calibri" panose="020F0502020204030204" pitchFamily="34" charset="0"/>
              </a:rPr>
              <a:t>n scope beyond small modular reactor development, to now include green hydrogen, geothermal, and new nuclear technologies on DAF land at JBSA.</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r>
              <a:rPr lang="en-US" b="1" dirty="0"/>
              <a:t> </a:t>
            </a:r>
            <a:endParaRPr lang="en-US" sz="1000" dirty="0"/>
          </a:p>
          <a:p>
            <a:r>
              <a:rPr lang="en-US" b="1" dirty="0"/>
              <a:t>Lackland Next</a:t>
            </a:r>
            <a:endParaRPr lang="en-US" sz="1000" dirty="0"/>
          </a:p>
          <a:p>
            <a:r>
              <a:rPr lang="en-US" dirty="0"/>
              <a:t>Lackland Next is the multi-year effort to improve JBSA Lackland as premier environment for all who serve, work, live, train, and visit “The Gateway to the Air Force”.  </a:t>
            </a:r>
            <a:endParaRPr lang="en-US" sz="1000" dirty="0"/>
          </a:p>
          <a:p>
            <a:r>
              <a:rPr lang="en-US" dirty="0"/>
              <a:t>The 502 ABW will execute FSRM projects to improve the parade field and surrounding grounds every fiscal year.  These projects are coordinated and prioritized through 2AF and 37TRW.</a:t>
            </a:r>
            <a:endParaRPr lang="en-US" sz="1000" dirty="0"/>
          </a:p>
          <a:p>
            <a:r>
              <a:rPr lang="en-US" dirty="0"/>
              <a:t>The following projects are to be executed in FY23 : </a:t>
            </a:r>
            <a:endParaRPr lang="en-US" sz="1000" dirty="0"/>
          </a:p>
          <a:p>
            <a:endParaRPr lang="en-US" b="1" dirty="0"/>
          </a:p>
          <a:p>
            <a:r>
              <a:rPr lang="en-US" b="1" dirty="0"/>
              <a:t>Project		Est Cost</a:t>
            </a:r>
          </a:p>
          <a:p>
            <a:r>
              <a:rPr lang="en-US" dirty="0"/>
              <a:t>Expand Parking	$.80M</a:t>
            </a:r>
          </a:p>
          <a:p>
            <a:r>
              <a:rPr lang="en-US" dirty="0"/>
              <a:t>Additional Shade Canopies	$.85M</a:t>
            </a:r>
          </a:p>
          <a:p>
            <a:r>
              <a:rPr lang="en-US" dirty="0"/>
              <a:t>Jumbo </a:t>
            </a:r>
            <a:r>
              <a:rPr lang="en-US" dirty="0" err="1"/>
              <a:t>Trons</a:t>
            </a:r>
            <a:r>
              <a:rPr lang="en-US" dirty="0"/>
              <a:t>		$1.8M</a:t>
            </a:r>
          </a:p>
          <a:p>
            <a:r>
              <a:rPr lang="en-US" dirty="0"/>
              <a:t>Construct ADA Bathrooms	$1.0M</a:t>
            </a:r>
          </a:p>
          <a:p>
            <a:r>
              <a:rPr lang="en-US" dirty="0"/>
              <a:t>Install Food Truck Utilities	$.75M</a:t>
            </a:r>
          </a:p>
          <a:p>
            <a:r>
              <a:rPr lang="en-US" dirty="0"/>
              <a:t>Total		$4.2M</a:t>
            </a:r>
            <a:endParaRPr lang="en-US" sz="1000" dirty="0"/>
          </a:p>
          <a:p>
            <a:endParaRPr lang="en-US" b="1" dirty="0"/>
          </a:p>
          <a:p>
            <a:r>
              <a:rPr lang="en-US" b="1" u="sng" dirty="0"/>
              <a:t>First Net / AT&amp;T 5G Cellular</a:t>
            </a:r>
          </a:p>
          <a:p>
            <a:r>
              <a:rPr lang="en-US" dirty="0"/>
              <a:t>- </a:t>
            </a:r>
            <a:r>
              <a:rPr lang="en-US" dirty="0">
                <a:latin typeface="Calibri" panose="020F0502020204030204" pitchFamily="34" charset="0"/>
                <a:ea typeface="Calibri" panose="020F0502020204030204" pitchFamily="34" charset="0"/>
                <a:cs typeface="Times New Roman" panose="02020603050405020304" pitchFamily="18" charset="0"/>
              </a:rPr>
              <a:t>First Responder Network Authority (FirstNet) is an independent government agency within the US Department</a:t>
            </a:r>
            <a:r>
              <a:rPr lang="en-US" spc="-2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of</a:t>
            </a:r>
            <a:r>
              <a:rPr lang="en-US" spc="-2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Commerce’s</a:t>
            </a:r>
            <a:r>
              <a:rPr lang="en-US" spc="-2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National</a:t>
            </a:r>
            <a:r>
              <a:rPr lang="en-US" spc="-3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Telecommunications</a:t>
            </a:r>
            <a:r>
              <a:rPr lang="en-US" spc="-2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and</a:t>
            </a:r>
            <a:r>
              <a:rPr lang="en-US" spc="-2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Information</a:t>
            </a:r>
            <a:r>
              <a:rPr lang="en-US" spc="-2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Administration</a:t>
            </a:r>
            <a:r>
              <a:rPr lang="en-US" spc="-2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(NTIA)</a:t>
            </a:r>
            <a:r>
              <a:rPr lang="en-US" spc="-25" dirty="0">
                <a:latin typeface="Calibri" panose="020F0502020204030204" pitchFamily="34" charset="0"/>
                <a:ea typeface="Calibri" panose="020F0502020204030204" pitchFamily="34" charset="0"/>
                <a:cs typeface="Times New Roman" panose="02020603050405020304" pitchFamily="18" charset="0"/>
              </a:rPr>
              <a:t> </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26159" lvl="2" indent="-225232">
              <a:lnSpc>
                <a:spcPct val="115000"/>
              </a:lnSpc>
              <a:buFont typeface="Courier New" panose="02070309020205020404" pitchFamily="49" charset="0"/>
              <a:buChar char="o"/>
              <a:tabLst>
                <a:tab pos="299058" algn="l"/>
              </a:tabLst>
            </a:pPr>
            <a:r>
              <a:rPr lang="en-US" dirty="0">
                <a:latin typeface="Calibri" panose="020F0502020204030204" pitchFamily="34" charset="0"/>
                <a:ea typeface="Calibri" panose="020F0502020204030204" pitchFamily="34" charset="0"/>
                <a:cs typeface="Calibri" panose="020F0502020204030204" pitchFamily="34" charset="0"/>
              </a:rPr>
              <a:t>AT&amp;T</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is</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in</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year</a:t>
            </a:r>
            <a:r>
              <a:rPr lang="en-US" spc="-5"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six of</a:t>
            </a:r>
            <a:r>
              <a:rPr lang="en-US" spc="-10" dirty="0">
                <a:latin typeface="Calibri" panose="020F0502020204030204" pitchFamily="34" charset="0"/>
                <a:ea typeface="Calibri" panose="020F0502020204030204" pitchFamily="34" charset="0"/>
                <a:cs typeface="Calibri" panose="020F0502020204030204" pitchFamily="34" charset="0"/>
              </a:rPr>
              <a:t> </a:t>
            </a:r>
            <a:r>
              <a:rPr lang="en-US" dirty="0">
                <a:latin typeface="Calibri" panose="020F0502020204030204" pitchFamily="34" charset="0"/>
                <a:ea typeface="Calibri" panose="020F0502020204030204" pitchFamily="34" charset="0"/>
                <a:cs typeface="Calibri" panose="020F0502020204030204" pitchFamily="34" charset="0"/>
              </a:rPr>
              <a:t>a 25 year FirstNet </a:t>
            </a:r>
            <a:r>
              <a:rPr lang="en-US" spc="-10" dirty="0">
                <a:latin typeface="Calibri" panose="020F0502020204030204" pitchFamily="34" charset="0"/>
                <a:ea typeface="Calibri" panose="020F0502020204030204" pitchFamily="34" charset="0"/>
                <a:cs typeface="Calibri" panose="020F0502020204030204" pitchFamily="34" charset="0"/>
              </a:rPr>
              <a:t>contract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26159" marR="267150" lvl="2" indent="-225232">
              <a:buFont typeface="Courier New" panose="02070309020205020404" pitchFamily="49" charset="0"/>
              <a:buChar char="o"/>
            </a:pPr>
            <a:r>
              <a:rPr lang="en-US" u="sng" dirty="0">
                <a:latin typeface="Calibri" panose="020F0502020204030204" pitchFamily="34" charset="0"/>
                <a:ea typeface="Times New Roman" panose="02020603050405020304" pitchFamily="18" charset="0"/>
              </a:rPr>
              <a:t>Added</a:t>
            </a:r>
            <a:r>
              <a:rPr lang="en-US" u="sng" spc="-20" dirty="0">
                <a:latin typeface="Calibri" panose="020F0502020204030204" pitchFamily="34" charset="0"/>
                <a:ea typeface="Times New Roman" panose="02020603050405020304" pitchFamily="18" charset="0"/>
              </a:rPr>
              <a:t> </a:t>
            </a:r>
            <a:r>
              <a:rPr lang="en-US" u="sng" dirty="0">
                <a:latin typeface="Calibri" panose="020F0502020204030204" pitchFamily="34" charset="0"/>
                <a:ea typeface="Times New Roman" panose="02020603050405020304" pitchFamily="18" charset="0"/>
              </a:rPr>
              <a:t>Benefit</a:t>
            </a:r>
            <a:r>
              <a:rPr lang="en-US" dirty="0">
                <a:latin typeface="Calibri" panose="020F0502020204030204" pitchFamily="34" charset="0"/>
                <a:ea typeface="Times New Roman" panose="02020603050405020304" pitchFamily="18" charset="0"/>
              </a:rPr>
              <a:t>:</a:t>
            </a:r>
            <a:r>
              <a:rPr lang="en-US" spc="-20"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AT&amp;T’s</a:t>
            </a:r>
            <a:r>
              <a:rPr lang="en-US" spc="-20"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commercial</a:t>
            </a:r>
            <a:r>
              <a:rPr lang="en-US" spc="-20"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service</a:t>
            </a:r>
            <a:r>
              <a:rPr lang="en-US" spc="-20"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is</a:t>
            </a:r>
            <a:r>
              <a:rPr lang="en-US" spc="-20"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available</a:t>
            </a:r>
            <a:r>
              <a:rPr lang="en-US" spc="-15"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to</a:t>
            </a:r>
            <a:r>
              <a:rPr lang="en-US" spc="-15"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customers</a:t>
            </a:r>
            <a:r>
              <a:rPr lang="en-US" spc="-15"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in</a:t>
            </a:r>
            <a:r>
              <a:rPr lang="en-US" spc="-15"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same</a:t>
            </a:r>
            <a:r>
              <a:rPr lang="en-US" spc="-15"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FirstNet</a:t>
            </a:r>
            <a:r>
              <a:rPr lang="en-US" spc="-15"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coverage</a:t>
            </a:r>
            <a:r>
              <a:rPr lang="en-US" spc="-15"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area as it transmits through same infrastructure</a:t>
            </a:r>
            <a:endParaRPr lang="en-US" dirty="0">
              <a:latin typeface="Times New Roman" panose="02020603050405020304" pitchFamily="18" charset="0"/>
              <a:ea typeface="Times New Roman" panose="02020603050405020304" pitchFamily="18" charset="0"/>
            </a:endParaRPr>
          </a:p>
          <a:p>
            <a:pPr marL="1126159" lvl="2" indent="-225232">
              <a:buFont typeface="Courier New" panose="02070309020205020404" pitchFamily="49" charset="0"/>
              <a:buChar char="o"/>
            </a:pPr>
            <a:r>
              <a:rPr lang="en-US" dirty="0">
                <a:latin typeface="Calibri" panose="020F0502020204030204" pitchFamily="34" charset="0"/>
                <a:ea typeface="Times New Roman" panose="02020603050405020304" pitchFamily="18" charset="0"/>
              </a:rPr>
              <a:t>FirstNet’s</a:t>
            </a:r>
            <a:r>
              <a:rPr lang="en-US" spc="-15"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existing</a:t>
            </a:r>
            <a:r>
              <a:rPr lang="en-US" spc="-15"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data</a:t>
            </a:r>
            <a:r>
              <a:rPr lang="en-US" spc="-15"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rate</a:t>
            </a:r>
            <a:r>
              <a:rPr lang="en-US" spc="-15"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is</a:t>
            </a:r>
            <a:r>
              <a:rPr lang="en-US" spc="-15"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faster</a:t>
            </a:r>
            <a:r>
              <a:rPr lang="en-US" spc="-20"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than</a:t>
            </a:r>
            <a:r>
              <a:rPr lang="en-US" spc="-15"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existing</a:t>
            </a:r>
            <a:r>
              <a:rPr lang="en-US" spc="-10"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commercial</a:t>
            </a:r>
            <a:r>
              <a:rPr lang="en-US" spc="-10"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cellular</a:t>
            </a:r>
            <a:r>
              <a:rPr lang="en-US" spc="-10"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networks</a:t>
            </a:r>
            <a:r>
              <a:rPr lang="en-US" spc="-15"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and</a:t>
            </a:r>
            <a:r>
              <a:rPr lang="en-US" spc="-15"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only</a:t>
            </a:r>
            <a:r>
              <a:rPr lang="en-US" spc="-15" dirty="0">
                <a:latin typeface="Calibri" panose="020F0502020204030204" pitchFamily="34" charset="0"/>
                <a:ea typeface="Times New Roman" panose="02020603050405020304" pitchFamily="18" charset="0"/>
              </a:rPr>
              <a:t> </a:t>
            </a:r>
            <a:r>
              <a:rPr lang="en-US" dirty="0">
                <a:latin typeface="Calibri" panose="020F0502020204030204" pitchFamily="34" charset="0"/>
                <a:ea typeface="Times New Roman" panose="02020603050405020304" pitchFamily="18" charset="0"/>
              </a:rPr>
              <a:t>nationwide network that has encryption through entire route (e.g. tower, backhaul, core &amp; back)</a:t>
            </a:r>
            <a:endParaRPr lang="en-US" dirty="0">
              <a:latin typeface="Times New Roman" panose="02020603050405020304" pitchFamily="18" charset="0"/>
              <a:ea typeface="Times New Roman" panose="02020603050405020304" pitchFamily="18" charset="0"/>
            </a:endParaRPr>
          </a:p>
          <a:p>
            <a:pPr marL="1126159" marR="834609" lvl="2" indent="-225232">
              <a:lnSpc>
                <a:spcPct val="115000"/>
              </a:lnSpc>
              <a:buFont typeface="Courier New" panose="02070309020205020404" pitchFamily="49" charset="0"/>
              <a:buChar char="o"/>
              <a:tabLst>
                <a:tab pos="300309" algn="l"/>
              </a:tabLst>
            </a:pPr>
            <a:r>
              <a:rPr lang="en-US" dirty="0">
                <a:latin typeface="Calibri" panose="020F0502020204030204" pitchFamily="34" charset="0"/>
                <a:ea typeface="Calibri" panose="020F0502020204030204" pitchFamily="34" charset="0"/>
                <a:cs typeface="Times New Roman" panose="02020603050405020304" pitchFamily="18" charset="0"/>
              </a:rPr>
              <a:t>FirstNet</a:t>
            </a:r>
            <a:r>
              <a:rPr lang="en-US" spc="-3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applications</a:t>
            </a:r>
            <a:r>
              <a:rPr lang="en-US" spc="-3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tailored</a:t>
            </a:r>
            <a:r>
              <a:rPr lang="en-US" spc="-1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to</a:t>
            </a:r>
            <a:r>
              <a:rPr lang="en-US" spc="-2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first</a:t>
            </a:r>
            <a:r>
              <a:rPr lang="en-US" spc="-2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responders,</a:t>
            </a:r>
            <a:r>
              <a:rPr lang="en-US" spc="-2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emergency</a:t>
            </a:r>
            <a:r>
              <a:rPr lang="en-US" spc="-2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management,</a:t>
            </a:r>
            <a:r>
              <a:rPr lang="en-US" spc="-2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C2,</a:t>
            </a:r>
            <a:r>
              <a:rPr lang="en-US" spc="-2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fleet</a:t>
            </a:r>
            <a:r>
              <a:rPr lang="en-US" spc="-20"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management, situational awareness, traffic safety, medical/hospital functions and public works/utilities</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1126159" lvl="2" indent="-225232">
              <a:lnSpc>
                <a:spcPct val="115000"/>
              </a:lnSpc>
              <a:buFont typeface="Courier New" panose="02070309020205020404" pitchFamily="49" charset="0"/>
              <a:buChar char="o"/>
              <a:tabLst>
                <a:tab pos="299684" algn="l"/>
              </a:tabLst>
            </a:pPr>
            <a:r>
              <a:rPr lang="en-US" dirty="0">
                <a:latin typeface="Calibri" panose="020F0502020204030204" pitchFamily="34" charset="0"/>
                <a:ea typeface="Calibri" panose="020F0502020204030204" pitchFamily="34" charset="0"/>
                <a:cs typeface="Times New Roman" panose="02020603050405020304" pitchFamily="18" charset="0"/>
              </a:rPr>
              <a:t>JBSA</a:t>
            </a:r>
            <a:r>
              <a:rPr lang="en-US" spc="-1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costs to acquire FirstNet is</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$0</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(zero)</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for</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infrastructure</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&amp;</a:t>
            </a:r>
            <a:r>
              <a:rPr lang="en-US" spc="-5"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approx</a:t>
            </a:r>
            <a:r>
              <a:rPr lang="en-US" dirty="0">
                <a:latin typeface="Calibri" panose="020F0502020204030204" pitchFamily="34" charset="0"/>
                <a:ea typeface="Calibri" panose="020F0502020204030204" pitchFamily="34" charset="0"/>
                <a:cs typeface="Times New Roman" panose="02020603050405020304" pitchFamily="18" charset="0"/>
              </a:rPr>
              <a:t> $25 per subscription per </a:t>
            </a:r>
            <a:r>
              <a:rPr lang="en-US" spc="-10" dirty="0">
                <a:latin typeface="Calibri" panose="020F0502020204030204" pitchFamily="34" charset="0"/>
                <a:ea typeface="Calibri" panose="020F0502020204030204" pitchFamily="34" charset="0"/>
                <a:cs typeface="Times New Roman" panose="02020603050405020304" pitchFamily="18" charset="0"/>
              </a:rPr>
              <a:t>month</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l"/>
            <a:r>
              <a:rPr lang="en-US" sz="1800" dirty="0">
                <a:latin typeface="Calibri" panose="020F0502020204030204" pitchFamily="34" charset="0"/>
              </a:rPr>
              <a:t>- Wing’s plan to install FirstNet cellular infrastructure at JBSA is on track to be FOC by Jul 2025 as coordination and approval will be</a:t>
            </a:r>
          </a:p>
          <a:p>
            <a:pPr algn="l"/>
            <a:r>
              <a:rPr lang="en-US" sz="1800" dirty="0">
                <a:latin typeface="Calibri" panose="020F0502020204030204" pitchFamily="34" charset="0"/>
              </a:rPr>
              <a:t>complete in Jun 2024, and the second year of the program is focused on construction and installation</a:t>
            </a:r>
            <a:endParaRPr lang="en-US" b="1" dirty="0"/>
          </a:p>
          <a:p>
            <a:pPr lvl="0"/>
            <a:endParaRPr lang="en-US" sz="1000" dirty="0"/>
          </a:p>
          <a:p>
            <a:pPr lvl="0"/>
            <a:r>
              <a:rPr lang="en-US" b="1" u="sng" dirty="0"/>
              <a:t>JBSA-Ft Sam Houston Open House</a:t>
            </a:r>
            <a:r>
              <a:rPr lang="en-US" b="1" dirty="0"/>
              <a:t> </a:t>
            </a:r>
          </a:p>
          <a:p>
            <a:pPr lvl="0"/>
            <a:r>
              <a:rPr lang="en-US" dirty="0"/>
              <a:t>22 Apr 23 JBSA-FSH will host an open house at MacArthur Parade Field and Johnson Track.</a:t>
            </a:r>
          </a:p>
          <a:p>
            <a:pPr lvl="0"/>
            <a:r>
              <a:rPr lang="en-US" dirty="0"/>
              <a:t>Begin with opening ceremony and conclude with fireworks display or laser light show.</a:t>
            </a:r>
            <a:endParaRPr lang="en-US" sz="1100" dirty="0"/>
          </a:p>
          <a:p>
            <a:pPr lvl="0"/>
            <a:r>
              <a:rPr lang="en-US" dirty="0"/>
              <a:t>Include activities, static displays, capability demonstrations, tours, food and live music. </a:t>
            </a:r>
            <a:endParaRPr lang="en-US" sz="1100" dirty="0"/>
          </a:p>
          <a:p>
            <a:endParaRPr lang="en-US" b="1" u="sng" dirty="0"/>
          </a:p>
          <a:p>
            <a:r>
              <a:rPr lang="en-US" b="1" u="sng" dirty="0"/>
              <a:t>2024 Great Texas Airshow Prep</a:t>
            </a:r>
          </a:p>
          <a:p>
            <a:r>
              <a:rPr lang="en-US" dirty="0"/>
              <a:t>6-7 April 2024</a:t>
            </a:r>
          </a:p>
          <a:p>
            <a:r>
              <a:rPr lang="en-US" dirty="0"/>
              <a:t>JBSA Randolph</a:t>
            </a:r>
          </a:p>
          <a:p>
            <a:r>
              <a:rPr lang="en-US" dirty="0"/>
              <a:t>Thunderbirds Showing the event</a:t>
            </a:r>
          </a:p>
          <a:p>
            <a:r>
              <a:rPr lang="en-US" dirty="0"/>
              <a:t>Free to the Public</a:t>
            </a:r>
          </a:p>
          <a:p>
            <a:endParaRPr lang="en-US" b="1" u="sng" dirty="0"/>
          </a:p>
          <a:p>
            <a:r>
              <a:rPr lang="en-US" b="1" u="sng" dirty="0"/>
              <a:t>Getting Connected</a:t>
            </a:r>
            <a:endParaRPr lang="en-US" sz="1000" dirty="0"/>
          </a:p>
          <a:p>
            <a:r>
              <a:rPr lang="en-US" b="1" dirty="0"/>
              <a:t> </a:t>
            </a:r>
            <a:endParaRPr lang="en-US" sz="1000" dirty="0"/>
          </a:p>
          <a:p>
            <a:pPr lvl="0"/>
            <a:r>
              <a:rPr lang="en-US" b="1" dirty="0"/>
              <a:t>Public-Public, Public-Private (P4)</a:t>
            </a:r>
            <a:endParaRPr lang="en-US" sz="1000" dirty="0"/>
          </a:p>
          <a:p>
            <a:pPr lvl="0"/>
            <a:r>
              <a:rPr lang="en-US" dirty="0"/>
              <a:t>            Partnership Lead for JBSA:</a:t>
            </a:r>
            <a:endParaRPr lang="en-US" sz="1000" dirty="0"/>
          </a:p>
          <a:p>
            <a:pPr lvl="1"/>
            <a:r>
              <a:rPr lang="en-US" dirty="0"/>
              <a:t>Ms. Valerie Ramirez, 502 ABW/CMI, 210-808-7521</a:t>
            </a:r>
            <a:endParaRPr lang="en-US" sz="1000" dirty="0"/>
          </a:p>
          <a:p>
            <a:pPr lvl="1"/>
            <a:r>
              <a:rPr lang="en-US" dirty="0"/>
              <a:t>E-mail:  valerie.ramirez@us.af.mil</a:t>
            </a:r>
            <a:endParaRPr lang="en-US" sz="1000" dirty="0"/>
          </a:p>
          <a:p>
            <a:pPr lvl="1"/>
            <a:r>
              <a:rPr lang="en-US" dirty="0"/>
              <a:t>502 ABW Community Partnership workflow box:  </a:t>
            </a:r>
            <a:endParaRPr lang="en-US" sz="1000" dirty="0"/>
          </a:p>
          <a:p>
            <a:pPr lvl="1"/>
            <a:r>
              <a:rPr lang="en-US" dirty="0"/>
              <a:t>502ABW.ABW.Partnership@us.af.mil</a:t>
            </a:r>
            <a:endParaRPr lang="en-US" sz="1000" dirty="0"/>
          </a:p>
          <a:p>
            <a:pPr lvl="1"/>
            <a:endParaRPr lang="en-US" sz="1000" b="1" dirty="0"/>
          </a:p>
          <a:p>
            <a:pPr lvl="1"/>
            <a:r>
              <a:rPr lang="en-US" b="1" dirty="0"/>
              <a:t>Workforce/Transition Alliance</a:t>
            </a:r>
            <a:endParaRPr lang="en-US" sz="1000" dirty="0"/>
          </a:p>
          <a:p>
            <a:pPr lvl="1"/>
            <a:r>
              <a:rPr lang="en-US" dirty="0"/>
              <a:t>P.O.C. Mr. Jose e. Ontiveros</a:t>
            </a:r>
            <a:endParaRPr lang="en-US" sz="1000" dirty="0"/>
          </a:p>
          <a:p>
            <a:pPr lvl="1"/>
            <a:r>
              <a:rPr lang="en-US" dirty="0"/>
              <a:t>JBSA Workforce &amp; Transition Alliance</a:t>
            </a:r>
            <a:endParaRPr lang="en-US" sz="1000" dirty="0"/>
          </a:p>
          <a:p>
            <a:pPr lvl="1"/>
            <a:r>
              <a:rPr lang="en-US" dirty="0" err="1"/>
              <a:t>SkillBridge</a:t>
            </a:r>
            <a:r>
              <a:rPr lang="en-US" dirty="0"/>
              <a:t> / Career Skills Program</a:t>
            </a:r>
            <a:endParaRPr lang="en-US" sz="1000" dirty="0"/>
          </a:p>
          <a:p>
            <a:pPr lvl="1"/>
            <a:r>
              <a:rPr lang="en-US" dirty="0"/>
              <a:t>Email:  jose.ontiveros.4@us.af.mil</a:t>
            </a:r>
          </a:p>
          <a:p>
            <a:pPr lvl="1"/>
            <a:r>
              <a:rPr lang="en-US" dirty="0"/>
              <a:t> </a:t>
            </a:r>
            <a:endParaRPr lang="en-US" sz="1000" dirty="0"/>
          </a:p>
          <a:p>
            <a:pPr lvl="0"/>
            <a:r>
              <a:rPr lang="en-US" b="1" dirty="0"/>
              <a:t>Honorary Commanders Program</a:t>
            </a:r>
            <a:endParaRPr lang="en-US" sz="1000" dirty="0"/>
          </a:p>
          <a:p>
            <a:pPr lvl="1"/>
            <a:r>
              <a:rPr lang="en-US" dirty="0"/>
              <a:t>2 year program</a:t>
            </a:r>
            <a:endParaRPr lang="en-US" sz="1000" dirty="0"/>
          </a:p>
          <a:p>
            <a:pPr lvl="1"/>
            <a:r>
              <a:rPr lang="en-US" dirty="0"/>
              <a:t>Build relationships between JBSA and local community</a:t>
            </a:r>
            <a:endParaRPr lang="en-US" sz="1000" dirty="0"/>
          </a:p>
          <a:p>
            <a:pPr lvl="1"/>
            <a:r>
              <a:rPr lang="en-US" dirty="0"/>
              <a:t>Promote civic engagement and community relations</a:t>
            </a:r>
            <a:endParaRPr lang="en-US" sz="1000" dirty="0"/>
          </a:p>
          <a:p>
            <a:pPr lvl="1"/>
            <a:r>
              <a:rPr lang="en-US" dirty="0"/>
              <a:t>Foster communication between commanders and civic leaders</a:t>
            </a:r>
            <a:endParaRPr lang="en-US" sz="1000" dirty="0"/>
          </a:p>
          <a:p>
            <a:pPr lvl="1"/>
            <a:r>
              <a:rPr lang="en-US" dirty="0"/>
              <a:t>Showcase JBSA</a:t>
            </a:r>
            <a:endParaRPr lang="en-US" sz="1000" dirty="0"/>
          </a:p>
          <a:p>
            <a:pPr lvl="1"/>
            <a:r>
              <a:rPr lang="en-US" dirty="0"/>
              <a:t>Tours of JBSA Missions</a:t>
            </a:r>
            <a:endParaRPr lang="en-US" sz="1000" dirty="0"/>
          </a:p>
          <a:p>
            <a:pPr lvl="1"/>
            <a:r>
              <a:rPr lang="en-US" dirty="0"/>
              <a:t>P.O.C. Ms. Kathleen Salazar</a:t>
            </a:r>
            <a:endParaRPr lang="en-US" sz="1000" dirty="0"/>
          </a:p>
          <a:p>
            <a:pPr lvl="1"/>
            <a:r>
              <a:rPr lang="en-US" dirty="0"/>
              <a:t>502 ABW Community Engagement Section Chief </a:t>
            </a:r>
            <a:endParaRPr lang="en-US" sz="1000" dirty="0"/>
          </a:p>
          <a:p>
            <a:pPr lvl="1"/>
            <a:r>
              <a:rPr lang="en-US" dirty="0"/>
              <a:t>Email: 502ABW.PA.official@us.af.mil</a:t>
            </a:r>
            <a:endParaRPr lang="en-US" sz="1000" dirty="0"/>
          </a:p>
          <a:p>
            <a:r>
              <a:rPr lang="en-US" dirty="0"/>
              <a:t> </a:t>
            </a:r>
            <a:endParaRPr lang="en-US" sz="1000" dirty="0"/>
          </a:p>
          <a:p>
            <a:r>
              <a:rPr lang="en-US" dirty="0"/>
              <a:t> </a:t>
            </a:r>
            <a:endParaRPr lang="en-US" sz="100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6AC325-56D4-4432-8BD8-5EF4DD45764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7672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9729091-39D4-4868-AC6E-0C6D3399AED1}"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8</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17386606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5863" y="869950"/>
            <a:ext cx="4170362" cy="23463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1050" rtl="0" eaLnBrk="1" fontAlgn="auto" latinLnBrk="0" hangingPunct="1">
              <a:lnSpc>
                <a:spcPct val="100000"/>
              </a:lnSpc>
              <a:spcBef>
                <a:spcPts val="0"/>
              </a:spcBef>
              <a:spcAft>
                <a:spcPts val="0"/>
              </a:spcAft>
              <a:buClrTx/>
              <a:buSzTx/>
              <a:buFontTx/>
              <a:buNone/>
              <a:tabLst/>
              <a:defRPr/>
            </a:pPr>
            <a:fld id="{62217037-7A69-4FCA-B572-B9E9FC7A8BA3}" type="slidenum">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0105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41169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455863" y="869950"/>
            <a:ext cx="4170362" cy="2346325"/>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01050" rtl="0" eaLnBrk="1" fontAlgn="auto" latinLnBrk="0" hangingPunct="1">
              <a:lnSpc>
                <a:spcPct val="100000"/>
              </a:lnSpc>
              <a:spcBef>
                <a:spcPts val="0"/>
              </a:spcBef>
              <a:spcAft>
                <a:spcPts val="0"/>
              </a:spcAft>
              <a:buClrTx/>
              <a:buSzTx/>
              <a:buFontTx/>
              <a:buNone/>
              <a:tabLst/>
              <a:defRPr/>
            </a:pPr>
            <a:fld id="{62217037-7A69-4FCA-B572-B9E9FC7A8BA3}" type="slidenum">
              <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rPr>
              <a:pPr marL="0" marR="0" lvl="0" indent="0" algn="r" defTabSz="90105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4953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9729091-39D4-4868-AC6E-0C6D3399AED1}"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9</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65938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9729091-39D4-4868-AC6E-0C6D3399AED1}"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11</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8247139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9729091-39D4-4868-AC6E-0C6D3399AED1}"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12</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21246144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eaLnBrk="1" fontAlgn="auto" latinLnBrk="0" hangingPunct="1">
              <a:lnSpc>
                <a:spcPct val="100000"/>
              </a:lnSpc>
              <a:spcBef>
                <a:spcPts val="0"/>
              </a:spcBef>
              <a:spcAft>
                <a:spcPts val="0"/>
              </a:spcAft>
              <a:buClrTx/>
              <a:buSzTx/>
              <a:buFontTx/>
              <a:buNone/>
              <a:tabLst/>
              <a:defRPr/>
            </a:pPr>
            <a:fld id="{09729091-39D4-4868-AC6E-0C6D3399AED1}" type="slidenum">
              <a:rPr kumimoji="0" lang="en-US" sz="1200" b="0" i="0" u="none" strike="noStrike" kern="0" cap="none" spc="0" normalizeH="0" baseline="0" noProof="0" smtClean="0">
                <a:ln>
                  <a:noFill/>
                </a:ln>
                <a:solidFill>
                  <a:sysClr val="windowText" lastClr="000000"/>
                </a:solidFill>
                <a:effectLst/>
                <a:uLnTx/>
                <a:uFillTx/>
              </a:rPr>
              <a:pPr marL="0" marR="0" lvl="0" indent="0" algn="r" defTabSz="914400" eaLnBrk="1" fontAlgn="auto" latinLnBrk="0" hangingPunct="1">
                <a:lnSpc>
                  <a:spcPct val="100000"/>
                </a:lnSpc>
                <a:spcBef>
                  <a:spcPts val="0"/>
                </a:spcBef>
                <a:spcAft>
                  <a:spcPts val="0"/>
                </a:spcAft>
                <a:buClrTx/>
                <a:buSzTx/>
                <a:buFontTx/>
                <a:buNone/>
                <a:tabLst/>
                <a:defRPr/>
              </a:pPr>
              <a:t>14</a:t>
            </a:fld>
            <a:endParaRPr kumimoji="0" lang="en-US" sz="12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404638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F55681-6FFC-E053-8FCC-F17C60828B9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F47977-B943-2243-F080-731DD7C448F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7F97A0-DB2A-AD2B-19B8-D43F5A12BA9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A87307-3CB8-E555-09D7-05937F777F1E}"/>
              </a:ext>
            </a:extLst>
          </p:cNvPr>
          <p:cNvSpPr>
            <a:spLocks noGrp="1"/>
          </p:cNvSpPr>
          <p:nvPr>
            <p:ph type="sldNum" sz="quarter" idx="5"/>
          </p:nvPr>
        </p:nvSpPr>
        <p:spPr/>
        <p:txBody>
          <a:bodyPr/>
          <a:lstStyle/>
          <a:p>
            <a:fld id="{206AC325-56D4-4432-8BD8-5EF4DD45764D}" type="slidenum">
              <a:rPr lang="en-US" smtClean="0"/>
              <a:t>18</a:t>
            </a:fld>
            <a:endParaRPr lang="en-US" dirty="0"/>
          </a:p>
        </p:txBody>
      </p:sp>
    </p:spTree>
    <p:extLst>
      <p:ext uri="{BB962C8B-B14F-4D97-AF65-F5344CB8AC3E}">
        <p14:creationId xmlns:p14="http://schemas.microsoft.com/office/powerpoint/2010/main" val="10448496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414EE-1C65-DAC6-0E9F-7D6BA8BA49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1B718D9-6181-B178-2797-B0A0391481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0D021C1-EB69-86A7-2F28-8E447FCA350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40621EF-A620-A021-0A2B-992D2494D6E9}"/>
              </a:ext>
            </a:extLst>
          </p:cNvPr>
          <p:cNvSpPr>
            <a:spLocks noGrp="1"/>
          </p:cNvSpPr>
          <p:nvPr>
            <p:ph type="sldNum" sz="quarter" idx="5"/>
          </p:nvPr>
        </p:nvSpPr>
        <p:spPr/>
        <p:txBody>
          <a:bodyPr/>
          <a:lstStyle/>
          <a:p>
            <a:fld id="{206AC325-56D4-4432-8BD8-5EF4DD45764D}" type="slidenum">
              <a:rPr lang="en-US" smtClean="0"/>
              <a:t>19</a:t>
            </a:fld>
            <a:endParaRPr lang="en-US" dirty="0"/>
          </a:p>
        </p:txBody>
      </p:sp>
    </p:spTree>
    <p:extLst>
      <p:ext uri="{BB962C8B-B14F-4D97-AF65-F5344CB8AC3E}">
        <p14:creationId xmlns:p14="http://schemas.microsoft.com/office/powerpoint/2010/main" val="35753695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4A71D-02E7-15D9-7FF8-2F2A73383F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76270D-3EB6-CCA1-D7EC-20FB7A54F9C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2B6911-BCED-A132-2FD2-C2DE1BE2F3C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08A0884-F64E-2452-52B4-31CD589F7E36}"/>
              </a:ext>
            </a:extLst>
          </p:cNvPr>
          <p:cNvSpPr>
            <a:spLocks noGrp="1"/>
          </p:cNvSpPr>
          <p:nvPr>
            <p:ph type="sldNum" sz="quarter" idx="5"/>
          </p:nvPr>
        </p:nvSpPr>
        <p:spPr/>
        <p:txBody>
          <a:bodyPr/>
          <a:lstStyle/>
          <a:p>
            <a:pPr>
              <a:defRPr/>
            </a:pPr>
            <a:fld id="{D03A7E34-3662-4CEA-9417-503A77ABA331}" type="slidenum">
              <a:rPr lang="en-US" altLang="en-US" smtClean="0"/>
              <a:pPr>
                <a:defRPr/>
              </a:pPr>
              <a:t>20</a:t>
            </a:fld>
            <a:endParaRPr lang="en-US" altLang="en-US" dirty="0"/>
          </a:p>
        </p:txBody>
      </p:sp>
    </p:spTree>
    <p:extLst>
      <p:ext uri="{BB962C8B-B14F-4D97-AF65-F5344CB8AC3E}">
        <p14:creationId xmlns:p14="http://schemas.microsoft.com/office/powerpoint/2010/main" val="2061708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FC22AC78-42E0-45E3-9B72-4BB6A5849CF6}" type="datetimeFigureOut">
              <a:rPr lang="en-US" smtClean="0"/>
              <a:t>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5D4332-F0A9-49F1-A877-54E085518636}" type="slidenum">
              <a:rPr lang="en-US" smtClean="0"/>
              <a:t>‹#›</a:t>
            </a:fld>
            <a:endParaRPr lang="en-US"/>
          </a:p>
        </p:txBody>
      </p:sp>
    </p:spTree>
    <p:extLst>
      <p:ext uri="{BB962C8B-B14F-4D97-AF65-F5344CB8AC3E}">
        <p14:creationId xmlns:p14="http://schemas.microsoft.com/office/powerpoint/2010/main" val="279745053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22AC78-42E0-45E3-9B72-4BB6A5849CF6}"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D4332-F0A9-49F1-A877-54E085518636}" type="slidenum">
              <a:rPr lang="en-US" smtClean="0"/>
              <a:t>‹#›</a:t>
            </a:fld>
            <a:endParaRPr lang="en-US"/>
          </a:p>
        </p:txBody>
      </p:sp>
    </p:spTree>
    <p:extLst>
      <p:ext uri="{BB962C8B-B14F-4D97-AF65-F5344CB8AC3E}">
        <p14:creationId xmlns:p14="http://schemas.microsoft.com/office/powerpoint/2010/main" val="33533188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C22AC78-42E0-45E3-9B72-4BB6A5849CF6}" type="datetimeFigureOut">
              <a:rPr lang="en-US" smtClean="0"/>
              <a:t>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05D4332-F0A9-49F1-A877-54E085518636}" type="slidenum">
              <a:rPr lang="en-US" smtClean="0"/>
              <a:t>‹#›</a:t>
            </a:fld>
            <a:endParaRPr lang="en-US"/>
          </a:p>
        </p:txBody>
      </p:sp>
    </p:spTree>
    <p:extLst>
      <p:ext uri="{BB962C8B-B14F-4D97-AF65-F5344CB8AC3E}">
        <p14:creationId xmlns:p14="http://schemas.microsoft.com/office/powerpoint/2010/main" val="40516533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41411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68696883"/>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82F32B-B38A-46E1-806D-02EE5897E956}" type="datetime1">
              <a:rPr lang="en-US" smtClean="0"/>
              <a:t>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AC5210-493F-4A3E-A6D4-93C7B010B235}" type="slidenum">
              <a:rPr lang="en-US" smtClean="0"/>
              <a:pPr/>
              <a:t>‹#›</a:t>
            </a:fld>
            <a:endParaRPr lang="en-US" dirty="0"/>
          </a:p>
        </p:txBody>
      </p:sp>
    </p:spTree>
    <p:extLst>
      <p:ext uri="{BB962C8B-B14F-4D97-AF65-F5344CB8AC3E}">
        <p14:creationId xmlns:p14="http://schemas.microsoft.com/office/powerpoint/2010/main" val="40507941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8E93207-9269-4568-BD4B-49D74A2FE14C}" type="datetime1">
              <a:rPr lang="en-US" smtClean="0"/>
              <a:t>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AC5210-493F-4A3E-A6D4-93C7B010B235}" type="slidenum">
              <a:rPr lang="en-US" smtClean="0"/>
              <a:pPr/>
              <a:t>‹#›</a:t>
            </a:fld>
            <a:endParaRPr lang="en-US" dirty="0"/>
          </a:p>
        </p:txBody>
      </p:sp>
    </p:spTree>
    <p:extLst>
      <p:ext uri="{BB962C8B-B14F-4D97-AF65-F5344CB8AC3E}">
        <p14:creationId xmlns:p14="http://schemas.microsoft.com/office/powerpoint/2010/main" val="1541169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941C3CB-A1B0-4678-B506-27BED69C393F}" type="datetime1">
              <a:rPr lang="en-US" smtClean="0"/>
              <a:t>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AC5210-493F-4A3E-A6D4-93C7B010B235}" type="slidenum">
              <a:rPr lang="en-US" smtClean="0"/>
              <a:pPr/>
              <a:t>‹#›</a:t>
            </a:fld>
            <a:endParaRPr lang="en-US" dirty="0"/>
          </a:p>
        </p:txBody>
      </p:sp>
    </p:spTree>
    <p:extLst>
      <p:ext uri="{BB962C8B-B14F-4D97-AF65-F5344CB8AC3E}">
        <p14:creationId xmlns:p14="http://schemas.microsoft.com/office/powerpoint/2010/main" val="269686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BCBD766-23C5-457F-94C7-CAEAE1347909}" type="datetime1">
              <a:rPr lang="en-US" smtClean="0"/>
              <a:t>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AC5210-493F-4A3E-A6D4-93C7B010B235}" type="slidenum">
              <a:rPr lang="en-US" smtClean="0"/>
              <a:pPr/>
              <a:t>‹#›</a:t>
            </a:fld>
            <a:endParaRPr lang="en-US" dirty="0"/>
          </a:p>
        </p:txBody>
      </p:sp>
    </p:spTree>
    <p:extLst>
      <p:ext uri="{BB962C8B-B14F-4D97-AF65-F5344CB8AC3E}">
        <p14:creationId xmlns:p14="http://schemas.microsoft.com/office/powerpoint/2010/main" val="9554205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7E5FB97-D1C6-4F3B-BD81-EE3774AF1768}" type="datetime1">
              <a:rPr lang="en-US" smtClean="0"/>
              <a:t>1/6/2025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74AC5210-493F-4A3E-A6D4-93C7B010B235}" type="slidenum">
              <a:rPr lang="en-US" smtClean="0"/>
              <a:pPr/>
              <a:t>‹#›</a:t>
            </a:fld>
            <a:endParaRPr lang="en-US" dirty="0"/>
          </a:p>
        </p:txBody>
      </p:sp>
    </p:spTree>
    <p:extLst>
      <p:ext uri="{BB962C8B-B14F-4D97-AF65-F5344CB8AC3E}">
        <p14:creationId xmlns:p14="http://schemas.microsoft.com/office/powerpoint/2010/main" val="289023817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AC8F087-6B93-4350-95EB-3F7BE6870175}" type="datetime1">
              <a:rPr lang="en-US" smtClean="0"/>
              <a:t>1/6/2025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74AC5210-493F-4A3E-A6D4-93C7B010B235}" type="slidenum">
              <a:rPr lang="en-US" smtClean="0"/>
              <a:pPr/>
              <a:t>‹#›</a:t>
            </a:fld>
            <a:endParaRPr lang="en-US" dirty="0"/>
          </a:p>
        </p:txBody>
      </p:sp>
    </p:spTree>
    <p:extLst>
      <p:ext uri="{BB962C8B-B14F-4D97-AF65-F5344CB8AC3E}">
        <p14:creationId xmlns:p14="http://schemas.microsoft.com/office/powerpoint/2010/main" val="2030816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C22AC78-42E0-45E3-9B72-4BB6A5849CF6}" type="datetimeFigureOut">
              <a:rPr lang="en-US" smtClean="0"/>
              <a:t>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5D4332-F0A9-49F1-A877-54E085518636}" type="slidenum">
              <a:rPr lang="en-US" smtClean="0"/>
              <a:t>‹#›</a:t>
            </a:fld>
            <a:endParaRPr lang="en-US"/>
          </a:p>
        </p:txBody>
      </p:sp>
    </p:spTree>
    <p:extLst>
      <p:ext uri="{BB962C8B-B14F-4D97-AF65-F5344CB8AC3E}">
        <p14:creationId xmlns:p14="http://schemas.microsoft.com/office/powerpoint/2010/main" val="14904592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CFEFEA-C768-4240-856D-67C057736D4C}" type="datetime1">
              <a:rPr lang="en-US" smtClean="0"/>
              <a:t>1/6/2025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74AC5210-493F-4A3E-A6D4-93C7B010B235}" type="slidenum">
              <a:rPr lang="en-US" smtClean="0"/>
              <a:pPr/>
              <a:t>‹#›</a:t>
            </a:fld>
            <a:endParaRPr lang="en-US" dirty="0"/>
          </a:p>
        </p:txBody>
      </p:sp>
    </p:spTree>
    <p:extLst>
      <p:ext uri="{BB962C8B-B14F-4D97-AF65-F5344CB8AC3E}">
        <p14:creationId xmlns:p14="http://schemas.microsoft.com/office/powerpoint/2010/main" val="3260724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3E2CAE6-A661-4EC1-A3B2-A4BB0819EE1D}" type="datetime1">
              <a:rPr lang="en-US" smtClean="0"/>
              <a:t>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AC5210-493F-4A3E-A6D4-93C7B010B235}" type="slidenum">
              <a:rPr lang="en-US" smtClean="0"/>
              <a:pPr/>
              <a:t>‹#›</a:t>
            </a:fld>
            <a:endParaRPr lang="en-US" dirty="0"/>
          </a:p>
        </p:txBody>
      </p:sp>
    </p:spTree>
    <p:extLst>
      <p:ext uri="{BB962C8B-B14F-4D97-AF65-F5344CB8AC3E}">
        <p14:creationId xmlns:p14="http://schemas.microsoft.com/office/powerpoint/2010/main" val="4155286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55DF501-A9AC-4BBB-BBD4-DFA1BCE8C0BC}" type="datetime1">
              <a:rPr lang="en-US" smtClean="0"/>
              <a:t>1/6/2025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74AC5210-493F-4A3E-A6D4-93C7B010B235}" type="slidenum">
              <a:rPr lang="en-US" smtClean="0"/>
              <a:pPr/>
              <a:t>‹#›</a:t>
            </a:fld>
            <a:endParaRPr lang="en-US" dirty="0"/>
          </a:p>
        </p:txBody>
      </p:sp>
    </p:spTree>
    <p:extLst>
      <p:ext uri="{BB962C8B-B14F-4D97-AF65-F5344CB8AC3E}">
        <p14:creationId xmlns:p14="http://schemas.microsoft.com/office/powerpoint/2010/main" val="35808761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FB3FF0-653E-4E26-A361-0FF2BAC2991C}" type="datetime1">
              <a:rPr lang="en-US" smtClean="0"/>
              <a:t>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AC5210-493F-4A3E-A6D4-93C7B010B235}" type="slidenum">
              <a:rPr lang="en-US" smtClean="0"/>
              <a:pPr/>
              <a:t>‹#›</a:t>
            </a:fld>
            <a:endParaRPr lang="en-US" dirty="0"/>
          </a:p>
        </p:txBody>
      </p:sp>
    </p:spTree>
    <p:extLst>
      <p:ext uri="{BB962C8B-B14F-4D97-AF65-F5344CB8AC3E}">
        <p14:creationId xmlns:p14="http://schemas.microsoft.com/office/powerpoint/2010/main" val="2973365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F2641-8653-413F-9D38-86DE9381ED85}" type="datetime1">
              <a:rPr lang="en-US" smtClean="0"/>
              <a:t>1/6/2025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4AC5210-493F-4A3E-A6D4-93C7B010B235}" type="slidenum">
              <a:rPr lang="en-US" smtClean="0"/>
              <a:pPr/>
              <a:t>‹#›</a:t>
            </a:fld>
            <a:endParaRPr lang="en-US" dirty="0"/>
          </a:p>
        </p:txBody>
      </p:sp>
    </p:spTree>
    <p:extLst>
      <p:ext uri="{BB962C8B-B14F-4D97-AF65-F5344CB8AC3E}">
        <p14:creationId xmlns:p14="http://schemas.microsoft.com/office/powerpoint/2010/main" val="7309778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ABFCEA46-765F-46E9-BB0F-540624917152}" type="datetimeFigureOut">
              <a:rPr lang="en-US" smtClean="0">
                <a:solidFill>
                  <a:prstClr val="black">
                    <a:tint val="75000"/>
                  </a:prstClr>
                </a:solidFill>
              </a:rPr>
              <a:pPr/>
              <a:t>1/6/2025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FA2712C7-DFBF-47F5-919C-9DDB9F417C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56224034"/>
      </p:ext>
    </p:extLst>
  </p:cSld>
  <p:clrMapOvr>
    <a:masterClrMapping/>
  </p:clrMapOvr>
  <p:transition spd="slow">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3"/>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ABFCEA46-765F-46E9-BB0F-540624917152}" type="datetimeFigureOut">
              <a:rPr lang="en-US" smtClean="0">
                <a:solidFill>
                  <a:prstClr val="black">
                    <a:tint val="75000"/>
                  </a:prstClr>
                </a:solidFill>
              </a:rPr>
              <a:pPr/>
              <a:t>1/6/2025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FA2712C7-DFBF-47F5-919C-9DDB9F417C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9661208"/>
      </p:ext>
    </p:extLst>
  </p:cSld>
  <p:clrMapOvr>
    <a:masterClrMapping/>
  </p:clrMapOvr>
  <p:transition spd="slow">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ABFCEA46-765F-46E9-BB0F-540624917152}" type="datetimeFigureOut">
              <a:rPr lang="en-US" smtClean="0">
                <a:solidFill>
                  <a:prstClr val="black">
                    <a:tint val="75000"/>
                  </a:prstClr>
                </a:solidFill>
              </a:rPr>
              <a:pPr/>
              <a:t>1/6/2025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FA2712C7-DFBF-47F5-919C-9DDB9F417C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85172833"/>
      </p:ext>
    </p:extLst>
  </p:cSld>
  <p:clrMapOvr>
    <a:masterClrMapping/>
  </p:clrMapOvr>
  <p:transition spd="slow">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ABFCEA46-765F-46E9-BB0F-540624917152}" type="datetimeFigureOut">
              <a:rPr lang="en-US" smtClean="0">
                <a:solidFill>
                  <a:prstClr val="black">
                    <a:tint val="75000"/>
                  </a:prstClr>
                </a:solidFill>
              </a:rPr>
              <a:pPr/>
              <a:t>1/6/2025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FA2712C7-DFBF-47F5-919C-9DDB9F417C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2924558"/>
      </p:ext>
    </p:extLst>
  </p:cSld>
  <p:clrMapOvr>
    <a:masterClrMapping/>
  </p:clrMapOvr>
  <p:transition spd="slow">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3"/>
            <a:ext cx="2844800" cy="365125"/>
          </a:xfrm>
          <a:prstGeom prst="rect">
            <a:avLst/>
          </a:prstGeom>
        </p:spPr>
        <p:txBody>
          <a:bodyPr/>
          <a:lstStyle/>
          <a:p>
            <a:fld id="{ABFCEA46-765F-46E9-BB0F-540624917152}" type="datetimeFigureOut">
              <a:rPr lang="en-US" smtClean="0">
                <a:solidFill>
                  <a:prstClr val="black">
                    <a:tint val="75000"/>
                  </a:prstClr>
                </a:solidFill>
              </a:rPr>
              <a:pPr/>
              <a:t>1/6/2025</a:t>
            </a:fld>
            <a:endParaRPr lang="en-US" dirty="0">
              <a:solidFill>
                <a:prstClr val="black">
                  <a:tint val="75000"/>
                </a:prstClr>
              </a:solidFill>
            </a:endParaRPr>
          </a:p>
        </p:txBody>
      </p:sp>
      <p:sp>
        <p:nvSpPr>
          <p:cNvPr id="8" name="Footer Placeholder 7"/>
          <p:cNvSpPr>
            <a:spLocks noGrp="1"/>
          </p:cNvSpPr>
          <p:nvPr>
            <p:ph type="ftr" sz="quarter" idx="11"/>
          </p:nvPr>
        </p:nvSpPr>
        <p:spPr>
          <a:xfrm>
            <a:off x="4165600" y="6356353"/>
            <a:ext cx="3860800" cy="365125"/>
          </a:xfrm>
          <a:prstGeom prst="rect">
            <a:avLst/>
          </a:prstGeom>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a:xfrm>
            <a:off x="8737600" y="6356353"/>
            <a:ext cx="2844800" cy="365125"/>
          </a:xfrm>
          <a:prstGeom prst="rect">
            <a:avLst/>
          </a:prstGeom>
        </p:spPr>
        <p:txBody>
          <a:bodyPr/>
          <a:lstStyle/>
          <a:p>
            <a:fld id="{FA2712C7-DFBF-47F5-919C-9DDB9F417C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032683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FC22AC78-42E0-45E3-9B72-4BB6A5849CF6}" type="datetimeFigureOut">
              <a:rPr lang="en-US" smtClean="0"/>
              <a:t>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5D4332-F0A9-49F1-A877-54E085518636}" type="slidenum">
              <a:rPr lang="en-US" smtClean="0"/>
              <a:t>‹#›</a:t>
            </a:fld>
            <a:endParaRPr lang="en-US"/>
          </a:p>
        </p:txBody>
      </p:sp>
    </p:spTree>
    <p:extLst>
      <p:ext uri="{BB962C8B-B14F-4D97-AF65-F5344CB8AC3E}">
        <p14:creationId xmlns:p14="http://schemas.microsoft.com/office/powerpoint/2010/main" val="97500792"/>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3"/>
            <a:ext cx="2844800" cy="365125"/>
          </a:xfrm>
          <a:prstGeom prst="rect">
            <a:avLst/>
          </a:prstGeom>
        </p:spPr>
        <p:txBody>
          <a:bodyPr/>
          <a:lstStyle/>
          <a:p>
            <a:fld id="{ABFCEA46-765F-46E9-BB0F-540624917152}" type="datetimeFigureOut">
              <a:rPr lang="en-US" smtClean="0">
                <a:solidFill>
                  <a:prstClr val="black">
                    <a:tint val="75000"/>
                  </a:prstClr>
                </a:solidFill>
              </a:rPr>
              <a:pPr/>
              <a:t>1/6/2025</a:t>
            </a:fld>
            <a:endParaRPr lang="en-US" dirty="0">
              <a:solidFill>
                <a:prstClr val="black">
                  <a:tint val="75000"/>
                </a:prstClr>
              </a:solidFill>
            </a:endParaRPr>
          </a:p>
        </p:txBody>
      </p:sp>
      <p:sp>
        <p:nvSpPr>
          <p:cNvPr id="4" name="Footer Placeholder 3"/>
          <p:cNvSpPr>
            <a:spLocks noGrp="1"/>
          </p:cNvSpPr>
          <p:nvPr>
            <p:ph type="ftr" sz="quarter" idx="11"/>
          </p:nvPr>
        </p:nvSpPr>
        <p:spPr>
          <a:xfrm>
            <a:off x="4165600" y="6356353"/>
            <a:ext cx="3860800" cy="365125"/>
          </a:xfrm>
          <a:prstGeom prst="rect">
            <a:avLst/>
          </a:prstGeom>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a:xfrm>
            <a:off x="8737600" y="6356353"/>
            <a:ext cx="2844800" cy="365125"/>
          </a:xfrm>
          <a:prstGeom prst="rect">
            <a:avLst/>
          </a:prstGeom>
        </p:spPr>
        <p:txBody>
          <a:bodyPr/>
          <a:lstStyle/>
          <a:p>
            <a:fld id="{FA2712C7-DFBF-47F5-919C-9DDB9F417C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04949149"/>
      </p:ext>
    </p:extLst>
  </p:cSld>
  <p:clrMapOvr>
    <a:masterClrMapping/>
  </p:clrMapOvr>
  <p:transition spd="slow">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3"/>
            <a:ext cx="2844800" cy="365125"/>
          </a:xfrm>
          <a:prstGeom prst="rect">
            <a:avLst/>
          </a:prstGeom>
        </p:spPr>
        <p:txBody>
          <a:bodyPr/>
          <a:lstStyle/>
          <a:p>
            <a:fld id="{ABFCEA46-765F-46E9-BB0F-540624917152}" type="datetimeFigureOut">
              <a:rPr lang="en-US" smtClean="0">
                <a:solidFill>
                  <a:prstClr val="black">
                    <a:tint val="75000"/>
                  </a:prstClr>
                </a:solidFill>
              </a:rPr>
              <a:pPr/>
              <a:t>1/6/2025</a:t>
            </a:fld>
            <a:endParaRPr lang="en-US" dirty="0">
              <a:solidFill>
                <a:prstClr val="black">
                  <a:tint val="75000"/>
                </a:prstClr>
              </a:solidFill>
            </a:endParaRPr>
          </a:p>
        </p:txBody>
      </p:sp>
      <p:sp>
        <p:nvSpPr>
          <p:cNvPr id="3" name="Footer Placeholder 2"/>
          <p:cNvSpPr>
            <a:spLocks noGrp="1"/>
          </p:cNvSpPr>
          <p:nvPr>
            <p:ph type="ftr" sz="quarter" idx="11"/>
          </p:nvPr>
        </p:nvSpPr>
        <p:spPr>
          <a:xfrm>
            <a:off x="4165600" y="6356353"/>
            <a:ext cx="3860800" cy="365125"/>
          </a:xfrm>
          <a:prstGeom prst="rect">
            <a:avLst/>
          </a:prstGeom>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a:xfrm>
            <a:off x="8737600" y="6356353"/>
            <a:ext cx="2844800" cy="365125"/>
          </a:xfrm>
          <a:prstGeom prst="rect">
            <a:avLst/>
          </a:prstGeom>
        </p:spPr>
        <p:txBody>
          <a:bodyPr/>
          <a:lstStyle/>
          <a:p>
            <a:fld id="{FA2712C7-DFBF-47F5-919C-9DDB9F417C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1646413"/>
      </p:ext>
    </p:extLst>
  </p:cSld>
  <p:clrMapOvr>
    <a:masterClrMapping/>
  </p:clrMapOvr>
  <p:transition spd="slow">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ABFCEA46-765F-46E9-BB0F-540624917152}" type="datetimeFigureOut">
              <a:rPr lang="en-US" smtClean="0">
                <a:solidFill>
                  <a:prstClr val="black">
                    <a:tint val="75000"/>
                  </a:prstClr>
                </a:solidFill>
              </a:rPr>
              <a:pPr/>
              <a:t>1/6/2025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FA2712C7-DFBF-47F5-919C-9DDB9F417C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7542601"/>
      </p:ext>
    </p:extLst>
  </p:cSld>
  <p:clrMapOvr>
    <a:masterClrMapping/>
  </p:clrMapOvr>
  <p:transition spd="slow">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3"/>
            <a:ext cx="2844800" cy="365125"/>
          </a:xfrm>
          <a:prstGeom prst="rect">
            <a:avLst/>
          </a:prstGeom>
        </p:spPr>
        <p:txBody>
          <a:bodyPr/>
          <a:lstStyle/>
          <a:p>
            <a:fld id="{ABFCEA46-765F-46E9-BB0F-540624917152}" type="datetimeFigureOut">
              <a:rPr lang="en-US" smtClean="0">
                <a:solidFill>
                  <a:prstClr val="black">
                    <a:tint val="75000"/>
                  </a:prstClr>
                </a:solidFill>
              </a:rPr>
              <a:pPr/>
              <a:t>1/6/2025</a:t>
            </a:fld>
            <a:endParaRPr lang="en-US" dirty="0">
              <a:solidFill>
                <a:prstClr val="black">
                  <a:tint val="75000"/>
                </a:prstClr>
              </a:solidFill>
            </a:endParaRPr>
          </a:p>
        </p:txBody>
      </p:sp>
      <p:sp>
        <p:nvSpPr>
          <p:cNvPr id="6" name="Footer Placeholder 5"/>
          <p:cNvSpPr>
            <a:spLocks noGrp="1"/>
          </p:cNvSpPr>
          <p:nvPr>
            <p:ph type="ftr" sz="quarter" idx="11"/>
          </p:nvPr>
        </p:nvSpPr>
        <p:spPr>
          <a:xfrm>
            <a:off x="4165600" y="6356353"/>
            <a:ext cx="3860800" cy="365125"/>
          </a:xfrm>
          <a:prstGeom prst="rect">
            <a:avLst/>
          </a:prstGeom>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a:xfrm>
            <a:off x="8737600" y="6356353"/>
            <a:ext cx="2844800" cy="365125"/>
          </a:xfrm>
          <a:prstGeom prst="rect">
            <a:avLst/>
          </a:prstGeom>
        </p:spPr>
        <p:txBody>
          <a:bodyPr/>
          <a:lstStyle/>
          <a:p>
            <a:fld id="{FA2712C7-DFBF-47F5-919C-9DDB9F417C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14119271"/>
      </p:ext>
    </p:extLst>
  </p:cSld>
  <p:clrMapOvr>
    <a:masterClrMapping/>
  </p:clrMapOvr>
  <p:transition spd="slow">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3"/>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ABFCEA46-765F-46E9-BB0F-540624917152}" type="datetimeFigureOut">
              <a:rPr lang="en-US" smtClean="0">
                <a:solidFill>
                  <a:prstClr val="black">
                    <a:tint val="75000"/>
                  </a:prstClr>
                </a:solidFill>
              </a:rPr>
              <a:pPr/>
              <a:t>1/6/2025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FA2712C7-DFBF-47F5-919C-9DDB9F417C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67361599"/>
      </p:ext>
    </p:extLst>
  </p:cSld>
  <p:clrMapOvr>
    <a:masterClrMapping/>
  </p:clrMapOvr>
  <p:transition spd="slow">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3"/>
            <a:ext cx="2844800" cy="365125"/>
          </a:xfrm>
          <a:prstGeom prst="rect">
            <a:avLst/>
          </a:prstGeom>
        </p:spPr>
        <p:txBody>
          <a:bodyPr/>
          <a:lstStyle/>
          <a:p>
            <a:fld id="{ABFCEA46-765F-46E9-BB0F-540624917152}" type="datetimeFigureOut">
              <a:rPr lang="en-US" smtClean="0">
                <a:solidFill>
                  <a:prstClr val="black">
                    <a:tint val="75000"/>
                  </a:prstClr>
                </a:solidFill>
              </a:rPr>
              <a:pPr/>
              <a:t>1/6/2025</a:t>
            </a:fld>
            <a:endParaRPr lang="en-US" dirty="0">
              <a:solidFill>
                <a:prstClr val="black">
                  <a:tint val="75000"/>
                </a:prstClr>
              </a:solidFill>
            </a:endParaRPr>
          </a:p>
        </p:txBody>
      </p:sp>
      <p:sp>
        <p:nvSpPr>
          <p:cNvPr id="5" name="Footer Placeholder 4"/>
          <p:cNvSpPr>
            <a:spLocks noGrp="1"/>
          </p:cNvSpPr>
          <p:nvPr>
            <p:ph type="ftr" sz="quarter" idx="11"/>
          </p:nvPr>
        </p:nvSpPr>
        <p:spPr>
          <a:xfrm>
            <a:off x="4165600" y="6356353"/>
            <a:ext cx="3860800" cy="365125"/>
          </a:xfrm>
          <a:prstGeom prst="rect">
            <a:avLst/>
          </a:prstGeom>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a:xfrm>
            <a:off x="8737600" y="6356353"/>
            <a:ext cx="2844800" cy="365125"/>
          </a:xfrm>
          <a:prstGeom prst="rect">
            <a:avLst/>
          </a:prstGeom>
        </p:spPr>
        <p:txBody>
          <a:bodyPr/>
          <a:lstStyle/>
          <a:p>
            <a:fld id="{FA2712C7-DFBF-47F5-919C-9DDB9F417C64}"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53580177"/>
      </p:ext>
    </p:extLst>
  </p:cSld>
  <p:clrMapOvr>
    <a:masterClrMapping/>
  </p:clrMapOvr>
  <p:transition spd="slow">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1225963"/>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6899247"/>
      </p:ext>
    </p:extLst>
  </p:cSld>
  <p:clrMapOvr>
    <a:masterClrMapping/>
  </p:clrMapOvr>
  <p:transition>
    <p:wipe dir="r"/>
  </p:transition>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1616189"/>
      </p:ext>
    </p:extLst>
  </p:cSld>
  <p:clrMapOvr>
    <a:masterClrMapping/>
  </p:clrMapOvr>
  <p:transition>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312393"/>
          </a:xfrm>
          <a:prstGeom prst="rect">
            <a:avLst/>
          </a:prstGeom>
        </p:spPr>
        <p:txBody>
          <a:bodyPr wrap="square" lIns="0" tIns="0" rIns="0" bIns="0">
            <a:spAutoFit/>
          </a:bodyPr>
          <a:lstStyle>
            <a:lvl1pPr>
              <a:defRPr sz="2030" b="1" i="0">
                <a:solidFill>
                  <a:schemeClr val="tx1"/>
                </a:solidFill>
                <a:latin typeface="Arial"/>
                <a:cs typeface="Arial"/>
              </a:defRPr>
            </a:lvl1pPr>
          </a:lstStyle>
          <a:p>
            <a:endParaRPr/>
          </a:p>
        </p:txBody>
      </p:sp>
      <p:sp>
        <p:nvSpPr>
          <p:cNvPr id="3" name="Holder 3"/>
          <p:cNvSpPr>
            <a:spLocks noGrp="1"/>
          </p:cNvSpPr>
          <p:nvPr>
            <p:ph type="subTitle" idx="4"/>
          </p:nvPr>
        </p:nvSpPr>
        <p:spPr>
          <a:xfrm>
            <a:off x="1828800" y="3840480"/>
            <a:ext cx="8534400" cy="312393"/>
          </a:xfrm>
          <a:prstGeom prst="rect">
            <a:avLst/>
          </a:prstGeom>
        </p:spPr>
        <p:txBody>
          <a:bodyPr wrap="square" lIns="0" tIns="0" rIns="0" bIns="0">
            <a:spAutoFit/>
          </a:bodyPr>
          <a:lstStyle>
            <a:lvl1pPr>
              <a:defRPr sz="203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1/6/2025</a:t>
            </a:fld>
            <a:endParaRPr lang="en-US"/>
          </a:p>
        </p:txBody>
      </p:sp>
      <p:sp>
        <p:nvSpPr>
          <p:cNvPr id="6" name="Holder 6"/>
          <p:cNvSpPr>
            <a:spLocks noGrp="1"/>
          </p:cNvSpPr>
          <p:nvPr>
            <p:ph type="sldNum" sz="quarter" idx="7"/>
          </p:nvPr>
        </p:nvSpPr>
        <p:spPr/>
        <p:txBody>
          <a:bodyPr lIns="0" tIns="0" rIns="0" bIns="0"/>
          <a:lstStyle>
            <a:lvl1pPr>
              <a:defRPr sz="838" b="0" i="0">
                <a:solidFill>
                  <a:schemeClr val="bg1"/>
                </a:solidFill>
                <a:latin typeface="Calibri"/>
                <a:cs typeface="Calibri"/>
              </a:defRPr>
            </a:lvl1pPr>
          </a:lstStyle>
          <a:p>
            <a:pPr marL="11206">
              <a:lnSpc>
                <a:spcPts val="909"/>
              </a:lnSpc>
            </a:pPr>
            <a:fld id="{81D60167-4931-47E6-BA6A-407CBD079E47}" type="slidenum">
              <a:rPr lang="en-US" spc="-22" smtClean="0"/>
              <a:pPr marL="11206">
                <a:lnSpc>
                  <a:spcPts val="909"/>
                </a:lnSpc>
              </a:pPr>
              <a:t>‹#›</a:t>
            </a:fld>
            <a:endParaRPr lang="en-US" spc="-22" dirty="0"/>
          </a:p>
        </p:txBody>
      </p:sp>
    </p:spTree>
    <p:extLst>
      <p:ext uri="{BB962C8B-B14F-4D97-AF65-F5344CB8AC3E}">
        <p14:creationId xmlns:p14="http://schemas.microsoft.com/office/powerpoint/2010/main" val="19174720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FC22AC78-42E0-45E3-9B72-4BB6A5849CF6}" type="datetimeFigureOut">
              <a:rPr lang="en-US" smtClean="0"/>
              <a:t>1/6/2025</a:t>
            </a:fld>
            <a:endParaRPr lang="en-US"/>
          </a:p>
        </p:txBody>
      </p:sp>
      <p:sp>
        <p:nvSpPr>
          <p:cNvPr id="9" name="Footer Placeholder 8"/>
          <p:cNvSpPr>
            <a:spLocks noGrp="1"/>
          </p:cNvSpPr>
          <p:nvPr>
            <p:ph type="ftr" sz="quarter" idx="11"/>
          </p:nvPr>
        </p:nvSpPr>
        <p:spPr/>
        <p:txBody>
          <a:bodyPr/>
          <a:lstStyle/>
          <a:p>
            <a:endParaRPr lang="en-US"/>
          </a:p>
        </p:txBody>
      </p:sp>
      <p:sp>
        <p:nvSpPr>
          <p:cNvPr id="10" name="Slide Number Placeholder 9"/>
          <p:cNvSpPr>
            <a:spLocks noGrp="1"/>
          </p:cNvSpPr>
          <p:nvPr>
            <p:ph type="sldNum" sz="quarter" idx="12"/>
          </p:nvPr>
        </p:nvSpPr>
        <p:spPr/>
        <p:txBody>
          <a:bodyPr/>
          <a:lstStyle/>
          <a:p>
            <a:fld id="{A05D4332-F0A9-49F1-A877-54E085518636}" type="slidenum">
              <a:rPr lang="en-US" smtClean="0"/>
              <a:t>‹#›</a:t>
            </a:fld>
            <a:endParaRPr lang="en-US"/>
          </a:p>
        </p:txBody>
      </p:sp>
    </p:spTree>
    <p:extLst>
      <p:ext uri="{BB962C8B-B14F-4D97-AF65-F5344CB8AC3E}">
        <p14:creationId xmlns:p14="http://schemas.microsoft.com/office/powerpoint/2010/main" val="13961875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86569" y="1144569"/>
            <a:ext cx="8021012" cy="312393"/>
          </a:xfrm>
        </p:spPr>
        <p:txBody>
          <a:bodyPr lIns="0" tIns="0" rIns="0" bIns="0"/>
          <a:lstStyle>
            <a:lvl1pPr>
              <a:defRPr sz="2030" b="1" i="0">
                <a:solidFill>
                  <a:schemeClr val="tx1"/>
                </a:solidFill>
                <a:latin typeface="Arial"/>
                <a:cs typeface="Arial"/>
              </a:defRPr>
            </a:lvl1pPr>
          </a:lstStyle>
          <a:p>
            <a:endParaRPr/>
          </a:p>
        </p:txBody>
      </p:sp>
      <p:sp>
        <p:nvSpPr>
          <p:cNvPr id="3" name="Holder 3"/>
          <p:cNvSpPr>
            <a:spLocks noGrp="1"/>
          </p:cNvSpPr>
          <p:nvPr>
            <p:ph type="body" idx="1"/>
          </p:nvPr>
        </p:nvSpPr>
        <p:spPr>
          <a:xfrm>
            <a:off x="1866054" y="2715858"/>
            <a:ext cx="8459892" cy="312393"/>
          </a:xfrm>
        </p:spPr>
        <p:txBody>
          <a:bodyPr lIns="0" tIns="0" rIns="0" bIns="0"/>
          <a:lstStyle>
            <a:lvl1pPr>
              <a:defRPr sz="2030" b="0" i="0">
                <a:solidFill>
                  <a:schemeClr val="tx1"/>
                </a:solidFill>
                <a:latin typeface="Calibri"/>
                <a:cs typeface="Calibr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1/6/2025</a:t>
            </a:fld>
            <a:endParaRPr lang="en-US"/>
          </a:p>
        </p:txBody>
      </p:sp>
      <p:sp>
        <p:nvSpPr>
          <p:cNvPr id="6" name="Holder 6"/>
          <p:cNvSpPr>
            <a:spLocks noGrp="1"/>
          </p:cNvSpPr>
          <p:nvPr>
            <p:ph type="sldNum" sz="quarter" idx="7"/>
          </p:nvPr>
        </p:nvSpPr>
        <p:spPr/>
        <p:txBody>
          <a:bodyPr lIns="0" tIns="0" rIns="0" bIns="0"/>
          <a:lstStyle>
            <a:lvl1pPr>
              <a:defRPr sz="838" b="0" i="0">
                <a:solidFill>
                  <a:schemeClr val="bg1"/>
                </a:solidFill>
                <a:latin typeface="Calibri"/>
                <a:cs typeface="Calibri"/>
              </a:defRPr>
            </a:lvl1pPr>
          </a:lstStyle>
          <a:p>
            <a:pPr marL="11206">
              <a:lnSpc>
                <a:spcPts val="909"/>
              </a:lnSpc>
            </a:pPr>
            <a:fld id="{81D60167-4931-47E6-BA6A-407CBD079E47}" type="slidenum">
              <a:rPr lang="en-US" spc="-22" smtClean="0"/>
              <a:pPr marL="11206">
                <a:lnSpc>
                  <a:spcPts val="909"/>
                </a:lnSpc>
              </a:pPr>
              <a:t>‹#›</a:t>
            </a:fld>
            <a:endParaRPr lang="en-US" spc="-22" dirty="0"/>
          </a:p>
        </p:txBody>
      </p:sp>
    </p:spTree>
    <p:extLst>
      <p:ext uri="{BB962C8B-B14F-4D97-AF65-F5344CB8AC3E}">
        <p14:creationId xmlns:p14="http://schemas.microsoft.com/office/powerpoint/2010/main" val="293979366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686569" y="1144569"/>
            <a:ext cx="8021012" cy="312393"/>
          </a:xfrm>
        </p:spPr>
        <p:txBody>
          <a:bodyPr lIns="0" tIns="0" rIns="0" bIns="0"/>
          <a:lstStyle>
            <a:lvl1pPr>
              <a:defRPr sz="2030" b="1" i="0">
                <a:solidFill>
                  <a:schemeClr val="tx1"/>
                </a:solidFill>
                <a:latin typeface="Arial"/>
                <a:cs typeface="Arial"/>
              </a:defRPr>
            </a:lvl1pPr>
          </a:lstStyle>
          <a:p>
            <a:endParaRPr/>
          </a:p>
        </p:txBody>
      </p:sp>
      <p:sp>
        <p:nvSpPr>
          <p:cNvPr id="3" name="Holder 3"/>
          <p:cNvSpPr>
            <a:spLocks noGrp="1"/>
          </p:cNvSpPr>
          <p:nvPr>
            <p:ph sz="half" idx="2"/>
          </p:nvPr>
        </p:nvSpPr>
        <p:spPr>
          <a:xfrm>
            <a:off x="609600" y="1577340"/>
            <a:ext cx="5303520" cy="353943"/>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353943"/>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1/6/2025</a:t>
            </a:fld>
            <a:endParaRPr lang="en-US"/>
          </a:p>
        </p:txBody>
      </p:sp>
      <p:sp>
        <p:nvSpPr>
          <p:cNvPr id="7" name="Holder 7"/>
          <p:cNvSpPr>
            <a:spLocks noGrp="1"/>
          </p:cNvSpPr>
          <p:nvPr>
            <p:ph type="sldNum" sz="quarter" idx="7"/>
          </p:nvPr>
        </p:nvSpPr>
        <p:spPr/>
        <p:txBody>
          <a:bodyPr lIns="0" tIns="0" rIns="0" bIns="0"/>
          <a:lstStyle>
            <a:lvl1pPr>
              <a:defRPr sz="838" b="0" i="0">
                <a:solidFill>
                  <a:schemeClr val="bg1"/>
                </a:solidFill>
                <a:latin typeface="Calibri"/>
                <a:cs typeface="Calibri"/>
              </a:defRPr>
            </a:lvl1pPr>
          </a:lstStyle>
          <a:p>
            <a:pPr marL="11206">
              <a:lnSpc>
                <a:spcPts val="909"/>
              </a:lnSpc>
            </a:pPr>
            <a:fld id="{81D60167-4931-47E6-BA6A-407CBD079E47}" type="slidenum">
              <a:rPr lang="en-US" spc="-22" smtClean="0"/>
              <a:pPr marL="11206">
                <a:lnSpc>
                  <a:spcPts val="909"/>
                </a:lnSpc>
              </a:pPr>
              <a:t>‹#›</a:t>
            </a:fld>
            <a:endParaRPr lang="en-US" spc="-22" dirty="0"/>
          </a:p>
        </p:txBody>
      </p:sp>
    </p:spTree>
    <p:extLst>
      <p:ext uri="{BB962C8B-B14F-4D97-AF65-F5344CB8AC3E}">
        <p14:creationId xmlns:p14="http://schemas.microsoft.com/office/powerpoint/2010/main" val="3720676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a:xfrm>
            <a:off x="686569" y="1144569"/>
            <a:ext cx="8021012" cy="312393"/>
          </a:xfrm>
        </p:spPr>
        <p:txBody>
          <a:bodyPr lIns="0" tIns="0" rIns="0" bIns="0"/>
          <a:lstStyle>
            <a:lvl1pPr>
              <a:defRPr sz="2030" b="1" i="0">
                <a:solidFill>
                  <a:schemeClr val="tx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1/6/2025</a:t>
            </a:fld>
            <a:endParaRPr lang="en-US"/>
          </a:p>
        </p:txBody>
      </p:sp>
      <p:sp>
        <p:nvSpPr>
          <p:cNvPr id="5" name="Holder 5"/>
          <p:cNvSpPr>
            <a:spLocks noGrp="1"/>
          </p:cNvSpPr>
          <p:nvPr>
            <p:ph type="sldNum" sz="quarter" idx="7"/>
          </p:nvPr>
        </p:nvSpPr>
        <p:spPr/>
        <p:txBody>
          <a:bodyPr lIns="0" tIns="0" rIns="0" bIns="0"/>
          <a:lstStyle>
            <a:lvl1pPr>
              <a:defRPr sz="838" b="0" i="0">
                <a:solidFill>
                  <a:schemeClr val="bg1"/>
                </a:solidFill>
                <a:latin typeface="Calibri"/>
                <a:cs typeface="Calibri"/>
              </a:defRPr>
            </a:lvl1pPr>
          </a:lstStyle>
          <a:p>
            <a:pPr marL="11206">
              <a:lnSpc>
                <a:spcPts val="909"/>
              </a:lnSpc>
            </a:pPr>
            <a:fld id="{81D60167-4931-47E6-BA6A-407CBD079E47}" type="slidenum">
              <a:rPr lang="en-US" spc="-22" smtClean="0"/>
              <a:pPr marL="11206">
                <a:lnSpc>
                  <a:spcPts val="909"/>
                </a:lnSpc>
              </a:pPr>
              <a:t>‹#›</a:t>
            </a:fld>
            <a:endParaRPr lang="en-US" spc="-22" dirty="0"/>
          </a:p>
        </p:txBody>
      </p:sp>
    </p:spTree>
    <p:extLst>
      <p:ext uri="{BB962C8B-B14F-4D97-AF65-F5344CB8AC3E}">
        <p14:creationId xmlns:p14="http://schemas.microsoft.com/office/powerpoint/2010/main" val="188269645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1/6/2025</a:t>
            </a:fld>
            <a:endParaRPr lang="en-US"/>
          </a:p>
        </p:txBody>
      </p:sp>
      <p:sp>
        <p:nvSpPr>
          <p:cNvPr id="4" name="Holder 4"/>
          <p:cNvSpPr>
            <a:spLocks noGrp="1"/>
          </p:cNvSpPr>
          <p:nvPr>
            <p:ph type="sldNum" sz="quarter" idx="7"/>
          </p:nvPr>
        </p:nvSpPr>
        <p:spPr/>
        <p:txBody>
          <a:bodyPr lIns="0" tIns="0" rIns="0" bIns="0"/>
          <a:lstStyle>
            <a:lvl1pPr>
              <a:defRPr sz="838" b="0" i="0">
                <a:solidFill>
                  <a:schemeClr val="bg1"/>
                </a:solidFill>
                <a:latin typeface="Calibri"/>
                <a:cs typeface="Calibri"/>
              </a:defRPr>
            </a:lvl1pPr>
          </a:lstStyle>
          <a:p>
            <a:pPr marL="11206">
              <a:lnSpc>
                <a:spcPts val="909"/>
              </a:lnSpc>
            </a:pPr>
            <a:fld id="{81D60167-4931-47E6-BA6A-407CBD079E47}" type="slidenum">
              <a:rPr lang="en-US" spc="-22" smtClean="0"/>
              <a:pPr marL="11206">
                <a:lnSpc>
                  <a:spcPts val="909"/>
                </a:lnSpc>
              </a:pPr>
              <a:t>‹#›</a:t>
            </a:fld>
            <a:endParaRPr lang="en-US" spc="-22" dirty="0"/>
          </a:p>
        </p:txBody>
      </p:sp>
    </p:spTree>
    <p:extLst>
      <p:ext uri="{BB962C8B-B14F-4D97-AF65-F5344CB8AC3E}">
        <p14:creationId xmlns:p14="http://schemas.microsoft.com/office/powerpoint/2010/main" val="2518237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FC22AC78-42E0-45E3-9B72-4BB6A5849CF6}" type="datetimeFigureOut">
              <a:rPr lang="en-US" smtClean="0"/>
              <a:t>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05D4332-F0A9-49F1-A877-54E085518636}"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8510994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C22AC78-42E0-45E3-9B72-4BB6A5849CF6}" type="datetimeFigureOut">
              <a:rPr lang="en-US" smtClean="0"/>
              <a:t>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05D4332-F0A9-49F1-A877-54E085518636}" type="slidenum">
              <a:rPr lang="en-US" smtClean="0"/>
              <a:t>‹#›</a:t>
            </a:fld>
            <a:endParaRPr lang="en-US"/>
          </a:p>
        </p:txBody>
      </p:sp>
    </p:spTree>
    <p:extLst>
      <p:ext uri="{BB962C8B-B14F-4D97-AF65-F5344CB8AC3E}">
        <p14:creationId xmlns:p14="http://schemas.microsoft.com/office/powerpoint/2010/main" val="390158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22AC78-42E0-45E3-9B72-4BB6A5849CF6}" type="datetimeFigureOut">
              <a:rPr lang="en-US" smtClean="0"/>
              <a:t>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05D4332-F0A9-49F1-A877-54E085518636}" type="slidenum">
              <a:rPr lang="en-US" smtClean="0"/>
              <a:t>‹#›</a:t>
            </a:fld>
            <a:endParaRPr lang="en-US"/>
          </a:p>
        </p:txBody>
      </p:sp>
    </p:spTree>
    <p:extLst>
      <p:ext uri="{BB962C8B-B14F-4D97-AF65-F5344CB8AC3E}">
        <p14:creationId xmlns:p14="http://schemas.microsoft.com/office/powerpoint/2010/main" val="35397900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Date Placeholder 8"/>
          <p:cNvSpPr>
            <a:spLocks noGrp="1"/>
          </p:cNvSpPr>
          <p:nvPr>
            <p:ph type="dt" sz="half" idx="10"/>
          </p:nvPr>
        </p:nvSpPr>
        <p:spPr/>
        <p:txBody>
          <a:bodyPr/>
          <a:lstStyle/>
          <a:p>
            <a:fld id="{FC22AC78-42E0-45E3-9B72-4BB6A5849CF6}" type="datetimeFigureOut">
              <a:rPr lang="en-US" smtClean="0"/>
              <a:t>1/6/2025</a:t>
            </a:fld>
            <a:endParaRPr lang="en-US"/>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1" name="Slide Number Placeholder 10"/>
          <p:cNvSpPr>
            <a:spLocks noGrp="1"/>
          </p:cNvSpPr>
          <p:nvPr>
            <p:ph type="sldNum" sz="quarter" idx="12"/>
          </p:nvPr>
        </p:nvSpPr>
        <p:spPr/>
        <p:txBody>
          <a:bodyPr/>
          <a:lstStyle/>
          <a:p>
            <a:fld id="{A05D4332-F0A9-49F1-A877-54E085518636}" type="slidenum">
              <a:rPr lang="en-US" smtClean="0"/>
              <a:t>‹#›</a:t>
            </a:fld>
            <a:endParaRPr lang="en-US"/>
          </a:p>
        </p:txBody>
      </p:sp>
    </p:spTree>
    <p:extLst>
      <p:ext uri="{BB962C8B-B14F-4D97-AF65-F5344CB8AC3E}">
        <p14:creationId xmlns:p14="http://schemas.microsoft.com/office/powerpoint/2010/main" val="25060686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lumMod val="7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FC22AC78-42E0-45E3-9B72-4BB6A5849CF6}" type="datetimeFigureOut">
              <a:rPr lang="en-US" smtClean="0"/>
              <a:t>1/6/2025</a:t>
            </a:fld>
            <a:endParaRPr lang="en-US"/>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a:p>
        </p:txBody>
      </p:sp>
      <p:sp>
        <p:nvSpPr>
          <p:cNvPr id="10" name="Slide Number Placeholder 9"/>
          <p:cNvSpPr>
            <a:spLocks noGrp="1"/>
          </p:cNvSpPr>
          <p:nvPr>
            <p:ph type="sldNum" sz="quarter" idx="12"/>
          </p:nvPr>
        </p:nvSpPr>
        <p:spPr/>
        <p:txBody>
          <a:bodyPr/>
          <a:lstStyle/>
          <a:p>
            <a:fld id="{A05D4332-F0A9-49F1-A877-54E085518636}" type="slidenum">
              <a:rPr lang="en-US" smtClean="0"/>
              <a:t>‹#›</a:t>
            </a:fld>
            <a:endParaRPr lang="en-US"/>
          </a:p>
        </p:txBody>
      </p:sp>
    </p:spTree>
    <p:extLst>
      <p:ext uri="{BB962C8B-B14F-4D97-AF65-F5344CB8AC3E}">
        <p14:creationId xmlns:p14="http://schemas.microsoft.com/office/powerpoint/2010/main" val="19046426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image" Target="../media/image2.jpeg"/><Relationship Id="rId2" Type="http://schemas.openxmlformats.org/officeDocument/2006/relationships/slideLayout" Target="../slideLayouts/slideLayout26.xml"/><Relationship Id="rId16" Type="http://schemas.openxmlformats.org/officeDocument/2006/relationships/image" Target="../media/image1.png"/><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3.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1.xml"/><Relationship Id="rId7" Type="http://schemas.openxmlformats.org/officeDocument/2006/relationships/image" Target="../media/image3.jp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4.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FC22AC78-42E0-45E3-9B72-4BB6A5849CF6}" type="datetimeFigureOut">
              <a:rPr lang="en-US" smtClean="0"/>
              <a:t>1/6/2025</a:t>
            </a:fld>
            <a:endParaRPr lang="en-US"/>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A05D4332-F0A9-49F1-A877-54E085518636}" type="slidenum">
              <a:rPr lang="en-US" smtClean="0"/>
              <a:t>‹#›</a:t>
            </a:fld>
            <a:endParaRPr lang="en-US"/>
          </a:p>
        </p:txBody>
      </p:sp>
    </p:spTree>
    <p:extLst>
      <p:ext uri="{BB962C8B-B14F-4D97-AF65-F5344CB8AC3E}">
        <p14:creationId xmlns:p14="http://schemas.microsoft.com/office/powerpoint/2010/main" val="934768651"/>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56" r:id="rId12"/>
    <p:sldLayoutId id="2147483757" r:id="rId13"/>
  </p:sldLayoutIdLst>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40000" y="274638"/>
            <a:ext cx="9042400" cy="487362"/>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0BAC887-FB98-484E-A2A7-25D4F3495F0D}" type="datetime1">
              <a:rPr lang="en-US" smtClean="0"/>
              <a:t>1/6/2025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4AC5210-493F-4A3E-A6D4-93C7B010B235}" type="slidenum">
              <a:rPr lang="en-US" smtClean="0"/>
              <a:pPr/>
              <a:t>‹#›</a:t>
            </a:fld>
            <a:endParaRPr lang="en-US" dirty="0"/>
          </a:p>
        </p:txBody>
      </p:sp>
      <p:grpSp>
        <p:nvGrpSpPr>
          <p:cNvPr id="8" name="Group 7">
            <a:extLst>
              <a:ext uri="{FF2B5EF4-FFF2-40B4-BE49-F238E27FC236}">
                <a16:creationId xmlns:a16="http://schemas.microsoft.com/office/drawing/2014/main" id="{87F9B780-A380-4833-9AC0-F1D106CD1945}"/>
              </a:ext>
            </a:extLst>
          </p:cNvPr>
          <p:cNvGrpSpPr/>
          <p:nvPr userDrawn="1"/>
        </p:nvGrpSpPr>
        <p:grpSpPr>
          <a:xfrm>
            <a:off x="508000" y="762000"/>
            <a:ext cx="10871200" cy="76200"/>
            <a:chOff x="381000" y="762000"/>
            <a:chExt cx="8153400" cy="76200"/>
          </a:xfrm>
        </p:grpSpPr>
        <p:cxnSp>
          <p:nvCxnSpPr>
            <p:cNvPr id="9" name="Straight Arrow Connector 8">
              <a:extLst>
                <a:ext uri="{FF2B5EF4-FFF2-40B4-BE49-F238E27FC236}">
                  <a16:creationId xmlns:a16="http://schemas.microsoft.com/office/drawing/2014/main" id="{ADF1E7EB-B9ED-4F3C-9990-EA60F07F6A66}"/>
                </a:ext>
              </a:extLst>
            </p:cNvPr>
            <p:cNvCxnSpPr/>
            <p:nvPr/>
          </p:nvCxnSpPr>
          <p:spPr>
            <a:xfrm>
              <a:off x="533400" y="838200"/>
              <a:ext cx="8001000" cy="0"/>
            </a:xfrm>
            <a:prstGeom prst="straightConnector1">
              <a:avLst/>
            </a:prstGeom>
            <a:ln w="44450">
              <a:solidFill>
                <a:srgbClr val="0000CC"/>
              </a:solidFill>
              <a:tailEnd type="none" w="lg" len="lg"/>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E8F98F46-5FA0-4AC0-9832-AD3AA19EF6CB}"/>
                </a:ext>
              </a:extLst>
            </p:cNvPr>
            <p:cNvCxnSpPr/>
            <p:nvPr/>
          </p:nvCxnSpPr>
          <p:spPr>
            <a:xfrm>
              <a:off x="381000" y="762000"/>
              <a:ext cx="8001000" cy="0"/>
            </a:xfrm>
            <a:prstGeom prst="straightConnector1">
              <a:avLst/>
            </a:prstGeom>
            <a:ln w="44450">
              <a:solidFill>
                <a:srgbClr val="FF0000"/>
              </a:solidFill>
              <a:tailEnd type="non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815547943"/>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defTabSz="914400" rtl="0" eaLnBrk="1" latinLnBrk="0" hangingPunct="1">
        <a:spcBef>
          <a:spcPct val="0"/>
        </a:spcBef>
        <a:buNone/>
        <a:defRPr sz="3600" i="1" kern="1200">
          <a:solidFill>
            <a:schemeClr val="tx1"/>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8" name="Text Box 35"/>
          <p:cNvSpPr txBox="1">
            <a:spLocks noChangeArrowheads="1"/>
          </p:cNvSpPr>
          <p:nvPr userDrawn="1"/>
        </p:nvSpPr>
        <p:spPr bwMode="auto">
          <a:xfrm>
            <a:off x="9525997" y="1169275"/>
            <a:ext cx="1461321" cy="267717"/>
          </a:xfrm>
          <a:prstGeom prst="rect">
            <a:avLst/>
          </a:prstGeom>
          <a:noFill/>
          <a:ln w="9525">
            <a:noFill/>
            <a:miter lim="800000"/>
            <a:headEnd/>
            <a:tailEnd/>
          </a:ln>
          <a:effectLst/>
        </p:spPr>
        <p:txBody>
          <a:bodyPr wrap="none" lIns="82244" tIns="41124" rIns="82244" bIns="41124">
            <a:spAutoFit/>
          </a:bodyPr>
          <a:lstStyle/>
          <a:p>
            <a:pPr eaLnBrk="0" fontAlgn="base" hangingPunct="0">
              <a:spcBef>
                <a:spcPct val="0"/>
              </a:spcBef>
              <a:spcAft>
                <a:spcPct val="0"/>
              </a:spcAft>
              <a:defRPr/>
            </a:pPr>
            <a:r>
              <a:rPr lang="en-US" sz="1200" b="1" i="1" dirty="0">
                <a:solidFill>
                  <a:srgbClr val="7030A0"/>
                </a:solidFill>
              </a:rPr>
              <a:t>Untamed, Unrivaled</a:t>
            </a:r>
          </a:p>
        </p:txBody>
      </p:sp>
      <p:sp>
        <p:nvSpPr>
          <p:cNvPr id="14" name="Rectangle 9"/>
          <p:cNvSpPr>
            <a:spLocks noChangeArrowheads="1"/>
          </p:cNvSpPr>
          <p:nvPr userDrawn="1"/>
        </p:nvSpPr>
        <p:spPr bwMode="auto">
          <a:xfrm flipV="1">
            <a:off x="-31547" y="1259774"/>
            <a:ext cx="9557543" cy="86719"/>
          </a:xfrm>
          <a:prstGeom prst="rect">
            <a:avLst/>
          </a:prstGeom>
          <a:solidFill>
            <a:srgbClr val="7030A0"/>
          </a:solidFill>
          <a:ln w="9525">
            <a:noFill/>
            <a:miter lim="800000"/>
            <a:headEnd/>
            <a:tailEnd/>
          </a:ln>
          <a:effectLst/>
        </p:spPr>
        <p:txBody>
          <a:bodyPr wrap="none" lIns="74691" tIns="37351" rIns="74691" bIns="37351" anchor="ctr"/>
          <a:lstStyle/>
          <a:p>
            <a:pPr defTabSz="825550" eaLnBrk="0" fontAlgn="base" hangingPunct="0">
              <a:spcBef>
                <a:spcPct val="0"/>
              </a:spcBef>
              <a:spcAft>
                <a:spcPct val="0"/>
              </a:spcAft>
              <a:defRPr/>
            </a:pPr>
            <a:endParaRPr lang="en-US" sz="1807" dirty="0">
              <a:solidFill>
                <a:srgbClr val="000000"/>
              </a:solidFill>
            </a:endParaRPr>
          </a:p>
        </p:txBody>
      </p:sp>
      <p:pic>
        <p:nvPicPr>
          <p:cNvPr id="15" name="Picture 1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92425" y="94846"/>
            <a:ext cx="1155608" cy="1155608"/>
          </a:xfrm>
          <a:prstGeom prst="rect">
            <a:avLst/>
          </a:prstGeom>
        </p:spPr>
      </p:pic>
      <p:sp>
        <p:nvSpPr>
          <p:cNvPr id="16" name="Rectangle 9"/>
          <p:cNvSpPr>
            <a:spLocks noChangeArrowheads="1"/>
          </p:cNvSpPr>
          <p:nvPr userDrawn="1"/>
        </p:nvSpPr>
        <p:spPr bwMode="auto">
          <a:xfrm flipV="1">
            <a:off x="10987318" y="1259775"/>
            <a:ext cx="1204683" cy="86719"/>
          </a:xfrm>
          <a:prstGeom prst="rect">
            <a:avLst/>
          </a:prstGeom>
          <a:solidFill>
            <a:srgbClr val="7030A0"/>
          </a:solidFill>
          <a:ln w="9525">
            <a:noFill/>
            <a:miter lim="800000"/>
            <a:headEnd/>
            <a:tailEnd/>
          </a:ln>
          <a:effectLst/>
        </p:spPr>
        <p:txBody>
          <a:bodyPr wrap="none" lIns="82661" tIns="41337" rIns="82661" bIns="41337" anchor="ctr"/>
          <a:lstStyle/>
          <a:p>
            <a:pPr defTabSz="825550" eaLnBrk="0" fontAlgn="base" hangingPunct="0">
              <a:spcBef>
                <a:spcPct val="0"/>
              </a:spcBef>
              <a:spcAft>
                <a:spcPct val="0"/>
              </a:spcAft>
              <a:defRPr/>
            </a:pPr>
            <a:endParaRPr lang="en-US" sz="1807" dirty="0">
              <a:solidFill>
                <a:srgbClr val="000000"/>
              </a:solidFill>
            </a:endParaRPr>
          </a:p>
        </p:txBody>
      </p:sp>
      <p:grpSp>
        <p:nvGrpSpPr>
          <p:cNvPr id="17" name="Group 16"/>
          <p:cNvGrpSpPr/>
          <p:nvPr userDrawn="1"/>
        </p:nvGrpSpPr>
        <p:grpSpPr>
          <a:xfrm>
            <a:off x="1" y="6675981"/>
            <a:ext cx="12192000" cy="74363"/>
            <a:chOff x="0" y="7388327"/>
            <a:chExt cx="13288434" cy="82298"/>
          </a:xfrm>
        </p:grpSpPr>
        <p:sp>
          <p:nvSpPr>
            <p:cNvPr id="18" name="Rectangle 17"/>
            <p:cNvSpPr>
              <a:spLocks noChangeArrowheads="1"/>
            </p:cNvSpPr>
            <p:nvPr userDrawn="1"/>
          </p:nvSpPr>
          <p:spPr bwMode="auto">
            <a:xfrm flipV="1">
              <a:off x="0" y="7388327"/>
              <a:ext cx="2213673" cy="82296"/>
            </a:xfrm>
            <a:prstGeom prst="rect">
              <a:avLst/>
            </a:prstGeom>
            <a:solidFill>
              <a:srgbClr val="7030A0"/>
            </a:solidFill>
            <a:ln w="9525">
              <a:solidFill>
                <a:srgbClr val="7030A0"/>
              </a:solidFill>
              <a:miter lim="800000"/>
              <a:headEnd/>
              <a:tailEnd/>
            </a:ln>
            <a:effectLst/>
          </p:spPr>
          <p:txBody>
            <a:bodyPr wrap="none" lIns="82661" tIns="41337" rIns="82661" bIns="41337" anchor="ctr"/>
            <a:lstStyle/>
            <a:p>
              <a:pPr defTabSz="825550" eaLnBrk="0" fontAlgn="base" hangingPunct="0">
                <a:spcBef>
                  <a:spcPct val="0"/>
                </a:spcBef>
                <a:spcAft>
                  <a:spcPct val="0"/>
                </a:spcAft>
                <a:defRPr/>
              </a:pPr>
              <a:endParaRPr lang="en-US" sz="1807" dirty="0">
                <a:solidFill>
                  <a:srgbClr val="7030A0"/>
                </a:solidFill>
              </a:endParaRPr>
            </a:p>
          </p:txBody>
        </p:sp>
        <p:sp>
          <p:nvSpPr>
            <p:cNvPr id="19" name="Rectangle 9"/>
            <p:cNvSpPr>
              <a:spLocks noChangeArrowheads="1"/>
            </p:cNvSpPr>
            <p:nvPr userDrawn="1"/>
          </p:nvSpPr>
          <p:spPr bwMode="auto">
            <a:xfrm flipV="1">
              <a:off x="11461273" y="7388328"/>
              <a:ext cx="1827161" cy="82297"/>
            </a:xfrm>
            <a:prstGeom prst="rect">
              <a:avLst/>
            </a:prstGeom>
            <a:solidFill>
              <a:srgbClr val="7030A0"/>
            </a:solidFill>
            <a:ln w="9525">
              <a:solidFill>
                <a:srgbClr val="7030A0"/>
              </a:solidFill>
              <a:miter lim="800000"/>
              <a:headEnd/>
              <a:tailEnd/>
            </a:ln>
            <a:effectLst/>
          </p:spPr>
          <p:txBody>
            <a:bodyPr wrap="none" lIns="82661" tIns="41337" rIns="82661" bIns="41337" anchor="ctr"/>
            <a:lstStyle/>
            <a:p>
              <a:pPr defTabSz="825550" eaLnBrk="0" fontAlgn="base" hangingPunct="0">
                <a:spcBef>
                  <a:spcPct val="0"/>
                </a:spcBef>
                <a:spcAft>
                  <a:spcPct val="0"/>
                </a:spcAft>
                <a:defRPr/>
              </a:pPr>
              <a:endParaRPr lang="en-US" sz="1807" dirty="0">
                <a:solidFill>
                  <a:srgbClr val="7030A0"/>
                </a:solidFill>
              </a:endParaRPr>
            </a:p>
          </p:txBody>
        </p:sp>
      </p:grpSp>
      <p:sp>
        <p:nvSpPr>
          <p:cNvPr id="20" name="Rectangle 19"/>
          <p:cNvSpPr/>
          <p:nvPr userDrawn="1"/>
        </p:nvSpPr>
        <p:spPr>
          <a:xfrm>
            <a:off x="1668471" y="6506666"/>
            <a:ext cx="9143999" cy="369332"/>
          </a:xfrm>
          <a:prstGeom prst="rect">
            <a:avLst/>
          </a:prstGeom>
          <a:noFill/>
          <a:ln>
            <a:noFill/>
          </a:ln>
        </p:spPr>
        <p:txBody>
          <a:bodyPr wrap="square">
            <a:spAutoFit/>
          </a:bodyPr>
          <a:lstStyle/>
          <a:p>
            <a:pPr algn="ctr" fontAlgn="base">
              <a:spcBef>
                <a:spcPct val="0"/>
              </a:spcBef>
              <a:spcAft>
                <a:spcPct val="0"/>
              </a:spcAft>
            </a:pPr>
            <a:r>
              <a:rPr lang="en-US" sz="1800" b="1" i="1" dirty="0">
                <a:solidFill>
                  <a:srgbClr val="7030A0"/>
                </a:solidFill>
              </a:rPr>
              <a:t> JBSA:  #1 Place to Work, Train &amp; Live – at Leading</a:t>
            </a:r>
            <a:r>
              <a:rPr lang="en-US" sz="1800" b="1" i="1" baseline="0" dirty="0">
                <a:solidFill>
                  <a:srgbClr val="7030A0"/>
                </a:solidFill>
              </a:rPr>
              <a:t> Edge of Innovative &amp; Joint Solutions</a:t>
            </a:r>
            <a:endParaRPr lang="en-US" sz="1800" i="1" dirty="0">
              <a:solidFill>
                <a:srgbClr val="7030A0"/>
              </a:solidFill>
            </a:endParaRPr>
          </a:p>
        </p:txBody>
      </p:sp>
      <p:pic>
        <p:nvPicPr>
          <p:cNvPr id="2" name="Picture 1" descr="C:\Documents and Settings\brent.knapp\Desktop\502D AIR BASE WING color.jpg">
            <a:extLst>
              <a:ext uri="{FF2B5EF4-FFF2-40B4-BE49-F238E27FC236}">
                <a16:creationId xmlns:a16="http://schemas.microsoft.com/office/drawing/2014/main" id="{64FBBAFB-4DB0-6536-10A7-5720CEBF95F1}"/>
              </a:ext>
            </a:extLst>
          </p:cNvPr>
          <p:cNvPicPr>
            <a:picLocks noChangeAspect="1" noChangeArrowheads="1"/>
          </p:cNvPicPr>
          <p:nvPr userDrawn="1"/>
        </p:nvPicPr>
        <p:blipFill>
          <a:blip r:embed="rId17" cstate="print"/>
          <a:srcRect/>
          <a:stretch>
            <a:fillRect/>
          </a:stretch>
        </p:blipFill>
        <p:spPr bwMode="auto">
          <a:xfrm>
            <a:off x="10869470" y="78290"/>
            <a:ext cx="1322530" cy="1188720"/>
          </a:xfrm>
          <a:prstGeom prst="rect">
            <a:avLst/>
          </a:prstGeom>
          <a:noFill/>
        </p:spPr>
      </p:pic>
    </p:spTree>
    <p:extLst>
      <p:ext uri="{BB962C8B-B14F-4D97-AF65-F5344CB8AC3E}">
        <p14:creationId xmlns:p14="http://schemas.microsoft.com/office/powerpoint/2010/main" val="1247619709"/>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 id="2147483771" r:id="rId13"/>
    <p:sldLayoutId id="2147483772" r:id="rId14"/>
  </p:sldLayoutIdLst>
  <p:transition spd="slow">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7" cstate="print"/>
          <a:stretch>
            <a:fillRect/>
          </a:stretch>
        </p:blipFill>
        <p:spPr>
          <a:xfrm>
            <a:off x="9949479" y="1020958"/>
            <a:ext cx="2096378" cy="789590"/>
          </a:xfrm>
          <a:prstGeom prst="rect">
            <a:avLst/>
          </a:prstGeom>
        </p:spPr>
      </p:pic>
      <p:pic>
        <p:nvPicPr>
          <p:cNvPr id="17" name="bg object 17"/>
          <p:cNvPicPr/>
          <p:nvPr/>
        </p:nvPicPr>
        <p:blipFill>
          <a:blip r:embed="rId8" cstate="print"/>
          <a:stretch>
            <a:fillRect/>
          </a:stretch>
        </p:blipFill>
        <p:spPr>
          <a:xfrm>
            <a:off x="5497" y="1849642"/>
            <a:ext cx="12186502" cy="59167"/>
          </a:xfrm>
          <a:prstGeom prst="rect">
            <a:avLst/>
          </a:prstGeom>
        </p:spPr>
      </p:pic>
      <p:sp>
        <p:nvSpPr>
          <p:cNvPr id="18" name="bg object 18"/>
          <p:cNvSpPr/>
          <p:nvPr/>
        </p:nvSpPr>
        <p:spPr>
          <a:xfrm>
            <a:off x="461" y="5537499"/>
            <a:ext cx="12192000" cy="388284"/>
          </a:xfrm>
          <a:custGeom>
            <a:avLst/>
            <a:gdLst/>
            <a:ahLst/>
            <a:cxnLst/>
            <a:rect l="l" t="t" r="r" b="b"/>
            <a:pathLst>
              <a:path w="10058400" h="440054">
                <a:moveTo>
                  <a:pt x="10058019" y="439674"/>
                </a:moveTo>
                <a:lnTo>
                  <a:pt x="10058019" y="0"/>
                </a:lnTo>
                <a:lnTo>
                  <a:pt x="0" y="0"/>
                </a:lnTo>
                <a:lnTo>
                  <a:pt x="0" y="439674"/>
                </a:lnTo>
                <a:lnTo>
                  <a:pt x="10058019" y="439674"/>
                </a:lnTo>
                <a:close/>
              </a:path>
            </a:pathLst>
          </a:custGeom>
          <a:solidFill>
            <a:srgbClr val="10253F"/>
          </a:solidFill>
        </p:spPr>
        <p:txBody>
          <a:bodyPr wrap="square" lIns="0" tIns="0" rIns="0" bIns="0" rtlCol="0"/>
          <a:lstStyle/>
          <a:p>
            <a:endParaRPr sz="1588"/>
          </a:p>
        </p:txBody>
      </p:sp>
      <p:sp>
        <p:nvSpPr>
          <p:cNvPr id="2" name="Holder 2"/>
          <p:cNvSpPr>
            <a:spLocks noGrp="1"/>
          </p:cNvSpPr>
          <p:nvPr>
            <p:ph type="title"/>
          </p:nvPr>
        </p:nvSpPr>
        <p:spPr>
          <a:xfrm>
            <a:off x="686569" y="1144569"/>
            <a:ext cx="8021012" cy="353943"/>
          </a:xfrm>
          <a:prstGeom prst="rect">
            <a:avLst/>
          </a:prstGeom>
        </p:spPr>
        <p:txBody>
          <a:bodyPr wrap="square" lIns="0" tIns="0" rIns="0" bIns="0">
            <a:spAutoFit/>
          </a:bodyPr>
          <a:lstStyle>
            <a:lvl1pPr>
              <a:defRPr sz="2300" b="1" i="0">
                <a:solidFill>
                  <a:schemeClr val="tx1"/>
                </a:solidFill>
                <a:latin typeface="Arial"/>
                <a:cs typeface="Arial"/>
              </a:defRPr>
            </a:lvl1pPr>
          </a:lstStyle>
          <a:p>
            <a:endParaRPr/>
          </a:p>
        </p:txBody>
      </p:sp>
      <p:sp>
        <p:nvSpPr>
          <p:cNvPr id="3" name="Holder 3"/>
          <p:cNvSpPr>
            <a:spLocks noGrp="1"/>
          </p:cNvSpPr>
          <p:nvPr>
            <p:ph type="body" idx="1"/>
          </p:nvPr>
        </p:nvSpPr>
        <p:spPr>
          <a:xfrm>
            <a:off x="1866054" y="2715858"/>
            <a:ext cx="8459892" cy="353943"/>
          </a:xfrm>
          <a:prstGeom prst="rect">
            <a:avLst/>
          </a:prstGeom>
        </p:spPr>
        <p:txBody>
          <a:bodyPr wrap="square" lIns="0" tIns="0" rIns="0" bIns="0">
            <a:spAutoFit/>
          </a:bodyPr>
          <a:lstStyle>
            <a:lvl1pPr>
              <a:defRPr sz="2300" b="0" i="0">
                <a:solidFill>
                  <a:schemeClr val="tx1"/>
                </a:solidFill>
                <a:latin typeface="Calibri"/>
                <a:cs typeface="Calibri"/>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1/6/2025</a:t>
            </a:fld>
            <a:endParaRPr lang="en-US"/>
          </a:p>
        </p:txBody>
      </p:sp>
      <p:sp>
        <p:nvSpPr>
          <p:cNvPr id="6" name="Holder 6"/>
          <p:cNvSpPr>
            <a:spLocks noGrp="1"/>
          </p:cNvSpPr>
          <p:nvPr>
            <p:ph type="sldNum" sz="quarter" idx="7"/>
          </p:nvPr>
        </p:nvSpPr>
        <p:spPr>
          <a:xfrm>
            <a:off x="11320395" y="5678411"/>
            <a:ext cx="232448" cy="115416"/>
          </a:xfrm>
          <a:prstGeom prst="rect">
            <a:avLst/>
          </a:prstGeom>
        </p:spPr>
        <p:txBody>
          <a:bodyPr wrap="square" lIns="0" tIns="0" rIns="0" bIns="0">
            <a:spAutoFit/>
          </a:bodyPr>
          <a:lstStyle>
            <a:lvl1pPr>
              <a:defRPr sz="838" b="0" i="0">
                <a:solidFill>
                  <a:schemeClr val="bg1"/>
                </a:solidFill>
                <a:latin typeface="Calibri"/>
                <a:cs typeface="Calibri"/>
              </a:defRPr>
            </a:lvl1pPr>
          </a:lstStyle>
          <a:p>
            <a:pPr marL="11206">
              <a:lnSpc>
                <a:spcPts val="909"/>
              </a:lnSpc>
            </a:pPr>
            <a:fld id="{81D60167-4931-47E6-BA6A-407CBD079E47}" type="slidenum">
              <a:rPr lang="en-US" spc="-22" smtClean="0"/>
              <a:pPr marL="11206">
                <a:lnSpc>
                  <a:spcPts val="909"/>
                </a:lnSpc>
              </a:pPr>
              <a:t>‹#›</a:t>
            </a:fld>
            <a:endParaRPr lang="en-US" spc="-22" dirty="0"/>
          </a:p>
        </p:txBody>
      </p:sp>
    </p:spTree>
    <p:extLst>
      <p:ext uri="{BB962C8B-B14F-4D97-AF65-F5344CB8AC3E}">
        <p14:creationId xmlns:p14="http://schemas.microsoft.com/office/powerpoint/2010/main" val="368603724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Lst>
  <p:txStyles>
    <p:titleStyle>
      <a:lvl1pPr>
        <a:defRPr>
          <a:latin typeface="+mj-lt"/>
          <a:ea typeface="+mj-ea"/>
          <a:cs typeface="+mj-cs"/>
        </a:defRPr>
      </a:lvl1pPr>
    </p:titleStyle>
    <p:body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bodyStyle>
    <p:otherStyle>
      <a:lvl1pPr marL="0">
        <a:defRPr>
          <a:latin typeface="+mn-lt"/>
          <a:ea typeface="+mn-ea"/>
          <a:cs typeface="+mn-cs"/>
        </a:defRPr>
      </a:lvl1pPr>
      <a:lvl2pPr marL="403433">
        <a:defRPr>
          <a:latin typeface="+mn-lt"/>
          <a:ea typeface="+mn-ea"/>
          <a:cs typeface="+mn-cs"/>
        </a:defRPr>
      </a:lvl2pPr>
      <a:lvl3pPr marL="806867">
        <a:defRPr>
          <a:latin typeface="+mn-lt"/>
          <a:ea typeface="+mn-ea"/>
          <a:cs typeface="+mn-cs"/>
        </a:defRPr>
      </a:lvl3pPr>
      <a:lvl4pPr marL="1210300">
        <a:defRPr>
          <a:latin typeface="+mn-lt"/>
          <a:ea typeface="+mn-ea"/>
          <a:cs typeface="+mn-cs"/>
        </a:defRPr>
      </a:lvl4pPr>
      <a:lvl5pPr marL="1613733">
        <a:defRPr>
          <a:latin typeface="+mn-lt"/>
          <a:ea typeface="+mn-ea"/>
          <a:cs typeface="+mn-cs"/>
        </a:defRPr>
      </a:lvl5pPr>
      <a:lvl6pPr marL="2017166">
        <a:defRPr>
          <a:latin typeface="+mn-lt"/>
          <a:ea typeface="+mn-ea"/>
          <a:cs typeface="+mn-cs"/>
        </a:defRPr>
      </a:lvl6pPr>
      <a:lvl7pPr marL="2420600">
        <a:defRPr>
          <a:latin typeface="+mn-lt"/>
          <a:ea typeface="+mn-ea"/>
          <a:cs typeface="+mn-cs"/>
        </a:defRPr>
      </a:lvl7pPr>
      <a:lvl8pPr marL="2824033">
        <a:defRPr>
          <a:latin typeface="+mn-lt"/>
          <a:ea typeface="+mn-ea"/>
          <a:cs typeface="+mn-cs"/>
        </a:defRPr>
      </a:lvl8pPr>
      <a:lvl9pPr marL="3227466">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9.png"/><Relationship Id="rId7" Type="http://schemas.openxmlformats.org/officeDocument/2006/relationships/image" Target="../media/image35.jpg"/><Relationship Id="rId2" Type="http://schemas.openxmlformats.org/officeDocument/2006/relationships/image" Target="../media/image31.jpg"/><Relationship Id="rId1" Type="http://schemas.openxmlformats.org/officeDocument/2006/relationships/slideLayout" Target="../slideLayouts/slideLayout42.xml"/><Relationship Id="rId6" Type="http://schemas.openxmlformats.org/officeDocument/2006/relationships/image" Target="../media/image34.jpg"/><Relationship Id="rId5" Type="http://schemas.openxmlformats.org/officeDocument/2006/relationships/image" Target="../media/image33.jpg"/><Relationship Id="rId10" Type="http://schemas.openxmlformats.org/officeDocument/2006/relationships/image" Target="../media/image38.jpg"/><Relationship Id="rId4" Type="http://schemas.openxmlformats.org/officeDocument/2006/relationships/image" Target="../media/image32.jpg"/><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hyperlink" Target="mailto:michael.lovell.3@us.af.mil" TargetMode="External"/><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jpg"/><Relationship Id="rId1" Type="http://schemas.openxmlformats.org/officeDocument/2006/relationships/slideLayout" Target="../slideLayouts/slideLayout13.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hyperlink" Target="mailto:SAF.JBSA.SREO@us.af.mil"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2.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1.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package" Target="../embeddings/Microsoft_Excel_Worksheet.xlsx"/><Relationship Id="rId1" Type="http://schemas.openxmlformats.org/officeDocument/2006/relationships/slideLayout" Target="../slideLayouts/slideLayout15.xml"/><Relationship Id="rId5" Type="http://schemas.openxmlformats.org/officeDocument/2006/relationships/image" Target="../media/image63.emf"/><Relationship Id="rId4" Type="http://schemas.openxmlformats.org/officeDocument/2006/relationships/package" Target="../embeddings/Microsoft_Excel_Worksheet1.xlsx"/></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7.xml"/><Relationship Id="rId1" Type="http://schemas.openxmlformats.org/officeDocument/2006/relationships/slideLayout" Target="../slideLayouts/slideLayout30.xml"/><Relationship Id="rId5" Type="http://schemas.openxmlformats.org/officeDocument/2006/relationships/image" Target="../media/image66.png"/><Relationship Id="rId4" Type="http://schemas.openxmlformats.org/officeDocument/2006/relationships/image" Target="../media/image65.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77.jpg"/><Relationship Id="rId18" Type="http://schemas.openxmlformats.org/officeDocument/2006/relationships/image" Target="../media/image81.png"/><Relationship Id="rId3" Type="http://schemas.openxmlformats.org/officeDocument/2006/relationships/image" Target="../media/image67.png"/><Relationship Id="rId21" Type="http://schemas.openxmlformats.org/officeDocument/2006/relationships/image" Target="../media/image84.png"/><Relationship Id="rId7" Type="http://schemas.openxmlformats.org/officeDocument/2006/relationships/image" Target="../media/image71.png"/><Relationship Id="rId12" Type="http://schemas.openxmlformats.org/officeDocument/2006/relationships/image" Target="../media/image76.png"/><Relationship Id="rId17" Type="http://schemas.microsoft.com/office/2007/relationships/hdphoto" Target="../media/hdphoto1.wdp"/><Relationship Id="rId25" Type="http://schemas.openxmlformats.org/officeDocument/2006/relationships/image" Target="../media/image88.png"/><Relationship Id="rId2" Type="http://schemas.openxmlformats.org/officeDocument/2006/relationships/notesSlide" Target="../notesSlides/notesSlide19.xml"/><Relationship Id="rId16" Type="http://schemas.openxmlformats.org/officeDocument/2006/relationships/image" Target="../media/image80.png"/><Relationship Id="rId20" Type="http://schemas.openxmlformats.org/officeDocument/2006/relationships/image" Target="../media/image83.png"/><Relationship Id="rId1" Type="http://schemas.openxmlformats.org/officeDocument/2006/relationships/slideLayout" Target="../slideLayouts/slideLayout26.xml"/><Relationship Id="rId6" Type="http://schemas.openxmlformats.org/officeDocument/2006/relationships/image" Target="../media/image70.png"/><Relationship Id="rId11" Type="http://schemas.openxmlformats.org/officeDocument/2006/relationships/image" Target="../media/image75.png"/><Relationship Id="rId24" Type="http://schemas.openxmlformats.org/officeDocument/2006/relationships/image" Target="../media/image87.png"/><Relationship Id="rId5" Type="http://schemas.openxmlformats.org/officeDocument/2006/relationships/image" Target="../media/image69.png"/><Relationship Id="rId15" Type="http://schemas.openxmlformats.org/officeDocument/2006/relationships/image" Target="../media/image79.png"/><Relationship Id="rId23" Type="http://schemas.openxmlformats.org/officeDocument/2006/relationships/image" Target="../media/image86.png"/><Relationship Id="rId10" Type="http://schemas.openxmlformats.org/officeDocument/2006/relationships/image" Target="../media/image74.jpg"/><Relationship Id="rId19" Type="http://schemas.openxmlformats.org/officeDocument/2006/relationships/image" Target="../media/image82.jpg"/><Relationship Id="rId4" Type="http://schemas.openxmlformats.org/officeDocument/2006/relationships/image" Target="../media/image68.png"/><Relationship Id="rId9" Type="http://schemas.openxmlformats.org/officeDocument/2006/relationships/image" Target="../media/image73.png"/><Relationship Id="rId14" Type="http://schemas.openxmlformats.org/officeDocument/2006/relationships/image" Target="../media/image78.jpeg"/><Relationship Id="rId22" Type="http://schemas.openxmlformats.org/officeDocument/2006/relationships/image" Target="../media/image85.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40.xml"/><Relationship Id="rId5" Type="http://schemas.openxmlformats.org/officeDocument/2006/relationships/image" Target="../media/image9.png"/><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0.xml"/><Relationship Id="rId1" Type="http://schemas.openxmlformats.org/officeDocument/2006/relationships/slideLayout" Target="../slideLayouts/slideLayout3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40.xml"/><Relationship Id="rId6" Type="http://schemas.openxmlformats.org/officeDocument/2006/relationships/image" Target="../media/image13.png"/><Relationship Id="rId5" Type="http://schemas.openxmlformats.org/officeDocument/2006/relationships/image" Target="../media/image12.png"/><Relationship Id="rId10" Type="http://schemas.openxmlformats.org/officeDocument/2006/relationships/image" Target="../media/image17.jpg"/><Relationship Id="rId4" Type="http://schemas.openxmlformats.org/officeDocument/2006/relationships/image" Target="../media/image11.png"/><Relationship Id="rId9" Type="http://schemas.openxmlformats.org/officeDocument/2006/relationships/image" Target="../media/image16.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9.png"/><Relationship Id="rId3" Type="http://schemas.openxmlformats.org/officeDocument/2006/relationships/image" Target="../media/image90.jpeg"/><Relationship Id="rId7" Type="http://schemas.openxmlformats.org/officeDocument/2006/relationships/image" Target="../media/image93.jpg"/><Relationship Id="rId12" Type="http://schemas.openxmlformats.org/officeDocument/2006/relationships/image" Target="../media/image98.png"/><Relationship Id="rId17" Type="http://schemas.openxmlformats.org/officeDocument/2006/relationships/image" Target="../media/image103.png"/><Relationship Id="rId2" Type="http://schemas.openxmlformats.org/officeDocument/2006/relationships/image" Target="../media/image89.png"/><Relationship Id="rId16" Type="http://schemas.openxmlformats.org/officeDocument/2006/relationships/image" Target="../media/image102.png"/><Relationship Id="rId1" Type="http://schemas.openxmlformats.org/officeDocument/2006/relationships/slideLayout" Target="../slideLayouts/slideLayout25.xml"/><Relationship Id="rId6" Type="http://schemas.openxmlformats.org/officeDocument/2006/relationships/image" Target="../media/image92.jpeg"/><Relationship Id="rId11" Type="http://schemas.openxmlformats.org/officeDocument/2006/relationships/image" Target="../media/image97.png"/><Relationship Id="rId5" Type="http://schemas.openxmlformats.org/officeDocument/2006/relationships/image" Target="cid:2ECEE4F0-5E12-4B6F-8013-63483F880606.jpeg" TargetMode="External"/><Relationship Id="rId15" Type="http://schemas.openxmlformats.org/officeDocument/2006/relationships/image" Target="../media/image101.jpg"/><Relationship Id="rId10" Type="http://schemas.openxmlformats.org/officeDocument/2006/relationships/image" Target="../media/image96.jpg"/><Relationship Id="rId4" Type="http://schemas.openxmlformats.org/officeDocument/2006/relationships/image" Target="../media/image91.jpeg"/><Relationship Id="rId9" Type="http://schemas.openxmlformats.org/officeDocument/2006/relationships/image" Target="../media/image95.png"/><Relationship Id="rId14" Type="http://schemas.openxmlformats.org/officeDocument/2006/relationships/image" Target="../media/image100.png"/></Relationships>
</file>

<file path=ppt/slides/_rels/slide73.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26.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6.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jp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8.jp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600200" y="1926077"/>
            <a:ext cx="8991600" cy="3453319"/>
          </a:xfrm>
          <a:solidFill>
            <a:schemeClr val="accent4">
              <a:lumMod val="20000"/>
              <a:lumOff val="80000"/>
            </a:schemeClr>
          </a:solidFill>
        </p:spPr>
        <p:txBody>
          <a:bodyPr>
            <a:normAutofit/>
          </a:bodyPr>
          <a:lstStyle/>
          <a:p>
            <a:r>
              <a:rPr lang="en-US" sz="5400" b="1" cap="none" dirty="0">
                <a:solidFill>
                  <a:schemeClr val="accent5">
                    <a:lumMod val="50000"/>
                  </a:schemeClr>
                </a:solidFill>
                <a:latin typeface="Mongolian Baiti" panose="03000500000000000000" pitchFamily="66" charset="0"/>
                <a:cs typeface="Mongolian Baiti" panose="03000500000000000000" pitchFamily="66" charset="0"/>
              </a:rPr>
              <a:t>Texas Military Preparedness Commission</a:t>
            </a:r>
            <a:br>
              <a:rPr lang="en-US" sz="4400" b="1" cap="none" dirty="0">
                <a:solidFill>
                  <a:schemeClr val="accent5">
                    <a:lumMod val="50000"/>
                  </a:schemeClr>
                </a:solidFill>
                <a:latin typeface="Mongolian Baiti" panose="03000500000000000000" pitchFamily="66" charset="0"/>
                <a:cs typeface="Mongolian Baiti" panose="03000500000000000000" pitchFamily="66" charset="0"/>
              </a:rPr>
            </a:br>
            <a:br>
              <a:rPr lang="en-US" sz="4400" b="1" cap="none" dirty="0">
                <a:solidFill>
                  <a:schemeClr val="accent5">
                    <a:lumMod val="50000"/>
                  </a:schemeClr>
                </a:solidFill>
                <a:latin typeface="Mongolian Baiti" panose="03000500000000000000" pitchFamily="66" charset="0"/>
                <a:cs typeface="Mongolian Baiti" panose="03000500000000000000" pitchFamily="66" charset="0"/>
              </a:rPr>
            </a:br>
            <a:r>
              <a:rPr lang="en-US" sz="4400" b="1" cap="none" dirty="0">
                <a:solidFill>
                  <a:schemeClr val="accent5">
                    <a:lumMod val="50000"/>
                  </a:schemeClr>
                </a:solidFill>
                <a:latin typeface="Mongolian Baiti" panose="03000500000000000000" pitchFamily="66" charset="0"/>
                <a:cs typeface="Mongolian Baiti" panose="03000500000000000000" pitchFamily="66" charset="0"/>
              </a:rPr>
              <a:t> </a:t>
            </a:r>
            <a:r>
              <a:rPr lang="en-US" sz="5000" b="1" cap="none" dirty="0">
                <a:solidFill>
                  <a:schemeClr val="accent5">
                    <a:lumMod val="50000"/>
                  </a:schemeClr>
                </a:solidFill>
                <a:latin typeface="Mongolian Baiti" panose="03000500000000000000" pitchFamily="66" charset="0"/>
                <a:cs typeface="Mongolian Baiti" panose="03000500000000000000" pitchFamily="66" charset="0"/>
              </a:rPr>
              <a:t>2024 Texas Military Summit</a:t>
            </a:r>
            <a:endParaRPr lang="en-US" sz="5000" b="1" dirty="0">
              <a:solidFill>
                <a:schemeClr val="accent5">
                  <a:lumMod val="50000"/>
                </a:schemeClr>
              </a:solidFill>
              <a:latin typeface="Mongolian Baiti" panose="03000500000000000000" pitchFamily="66" charset="0"/>
              <a:cs typeface="Mongolian Baiti" panose="03000500000000000000" pitchFamily="66"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flipV="1">
            <a:off x="2695194" y="5592437"/>
            <a:ext cx="6801612" cy="88515"/>
          </a:xfrm>
        </p:spPr>
        <p:txBody>
          <a:bodyPr>
            <a:normAutofit fontScale="25000" lnSpcReduction="20000"/>
          </a:bodyPr>
          <a:lstStyle/>
          <a:p>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69960" cy="2016884"/>
          </a:xfrm>
          <a:prstGeom prst="rect">
            <a:avLst/>
          </a:prstGeom>
        </p:spPr>
      </p:pic>
    </p:spTree>
    <p:extLst>
      <p:ext uri="{BB962C8B-B14F-4D97-AF65-F5344CB8AC3E}">
        <p14:creationId xmlns:p14="http://schemas.microsoft.com/office/powerpoint/2010/main" val="1331501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8471" y="1411941"/>
            <a:ext cx="5838825" cy="414137"/>
          </a:xfrm>
          <a:prstGeom prst="rect">
            <a:avLst/>
          </a:prstGeom>
        </p:spPr>
        <p:txBody>
          <a:bodyPr vert="horz" wrap="square" lIns="0" tIns="13447" rIns="0" bIns="0" rtlCol="0">
            <a:spAutoFit/>
          </a:bodyPr>
          <a:lstStyle/>
          <a:p>
            <a:pPr marL="1009144" algn="l">
              <a:spcBef>
                <a:spcPts val="106"/>
              </a:spcBef>
            </a:pPr>
            <a:r>
              <a:rPr lang="en-US" sz="2603" cap="small" dirty="0"/>
              <a:t>p</a:t>
            </a:r>
            <a:r>
              <a:rPr sz="2603" cap="small" dirty="0"/>
              <a:t>urpose</a:t>
            </a:r>
            <a:r>
              <a:rPr sz="2603" cap="small" spc="194" dirty="0"/>
              <a:t> </a:t>
            </a:r>
            <a:r>
              <a:rPr sz="2603" cap="small" dirty="0"/>
              <a:t>of</a:t>
            </a:r>
            <a:r>
              <a:rPr sz="2603" cap="small" spc="190" dirty="0"/>
              <a:t> </a:t>
            </a:r>
            <a:r>
              <a:rPr sz="2603" cap="small" dirty="0"/>
              <a:t>the</a:t>
            </a:r>
            <a:r>
              <a:rPr sz="2603" cap="small" spc="194" dirty="0"/>
              <a:t> </a:t>
            </a:r>
            <a:r>
              <a:rPr lang="en-US" sz="2603" cap="small" spc="-93" dirty="0" err="1"/>
              <a:t>tcc</a:t>
            </a:r>
            <a:endParaRPr sz="2603" dirty="0"/>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11206" defTabSz="806867">
              <a:lnSpc>
                <a:spcPts val="909"/>
              </a:lnSpc>
            </a:pPr>
            <a:fld id="{81D60167-4931-47E6-BA6A-407CBD079E47}" type="slidenum">
              <a:rPr kern="0" spc="-22" dirty="0">
                <a:solidFill>
                  <a:prstClr val="white"/>
                </a:solidFill>
              </a:rPr>
              <a:pPr marL="11206" defTabSz="806867">
                <a:lnSpc>
                  <a:spcPts val="909"/>
                </a:lnSpc>
              </a:pPr>
              <a:t>10</a:t>
            </a:fld>
            <a:endParaRPr kern="0" spc="-22" dirty="0">
              <a:solidFill>
                <a:prstClr val="white"/>
              </a:solidFill>
            </a:endParaRPr>
          </a:p>
        </p:txBody>
      </p:sp>
      <p:sp>
        <p:nvSpPr>
          <p:cNvPr id="3" name="object 3"/>
          <p:cNvSpPr txBox="1"/>
          <p:nvPr/>
        </p:nvSpPr>
        <p:spPr>
          <a:xfrm>
            <a:off x="2368699" y="2891118"/>
            <a:ext cx="7530353" cy="1260323"/>
          </a:xfrm>
          <a:prstGeom prst="rect">
            <a:avLst/>
          </a:prstGeom>
        </p:spPr>
        <p:txBody>
          <a:bodyPr vert="horz" wrap="square" lIns="0" tIns="10646" rIns="0" bIns="0" rtlCol="0">
            <a:spAutoFit/>
          </a:bodyPr>
          <a:lstStyle/>
          <a:p>
            <a:pPr marL="11206" marR="4483" algn="ctr" defTabSz="806867">
              <a:lnSpc>
                <a:spcPct val="100400"/>
              </a:lnSpc>
              <a:spcBef>
                <a:spcPts val="84"/>
              </a:spcBef>
            </a:pPr>
            <a:r>
              <a:rPr sz="2030" b="1" kern="0" spc="-93" dirty="0">
                <a:solidFill>
                  <a:sysClr val="windowText" lastClr="000000"/>
                </a:solidFill>
                <a:latin typeface="Arial"/>
                <a:cs typeface="Arial"/>
              </a:rPr>
              <a:t>To</a:t>
            </a:r>
            <a:r>
              <a:rPr sz="2030" b="1" kern="0" spc="-9" dirty="0">
                <a:solidFill>
                  <a:sysClr val="windowText" lastClr="000000"/>
                </a:solidFill>
                <a:latin typeface="Arial"/>
                <a:cs typeface="Arial"/>
              </a:rPr>
              <a:t> </a:t>
            </a:r>
            <a:r>
              <a:rPr sz="2030" b="1" kern="0" dirty="0">
                <a:solidFill>
                  <a:sysClr val="windowText" lastClr="000000"/>
                </a:solidFill>
                <a:latin typeface="Arial"/>
                <a:cs typeface="Arial"/>
              </a:rPr>
              <a:t>provide</a:t>
            </a:r>
            <a:r>
              <a:rPr sz="2030" b="1" kern="0" spc="9" dirty="0">
                <a:solidFill>
                  <a:sysClr val="windowText" lastClr="000000"/>
                </a:solidFill>
                <a:latin typeface="Arial"/>
                <a:cs typeface="Arial"/>
              </a:rPr>
              <a:t> </a:t>
            </a:r>
            <a:r>
              <a:rPr sz="2030" b="1" kern="0" dirty="0">
                <a:solidFill>
                  <a:sysClr val="windowText" lastClr="000000"/>
                </a:solidFill>
                <a:latin typeface="Arial"/>
                <a:cs typeface="Arial"/>
              </a:rPr>
              <a:t>a</a:t>
            </a:r>
            <a:r>
              <a:rPr sz="2030" b="1" kern="0" spc="-4" dirty="0">
                <a:solidFill>
                  <a:sysClr val="windowText" lastClr="000000"/>
                </a:solidFill>
                <a:latin typeface="Arial"/>
                <a:cs typeface="Arial"/>
              </a:rPr>
              <a:t> </a:t>
            </a:r>
            <a:r>
              <a:rPr sz="2030" b="1" kern="0" dirty="0">
                <a:solidFill>
                  <a:sysClr val="windowText" lastClr="000000"/>
                </a:solidFill>
                <a:latin typeface="Arial"/>
                <a:cs typeface="Arial"/>
              </a:rPr>
              <a:t>forum</a:t>
            </a:r>
            <a:r>
              <a:rPr sz="2030" b="1" kern="0" spc="4" dirty="0">
                <a:solidFill>
                  <a:sysClr val="windowText" lastClr="000000"/>
                </a:solidFill>
                <a:latin typeface="Arial"/>
                <a:cs typeface="Arial"/>
              </a:rPr>
              <a:t> </a:t>
            </a:r>
            <a:r>
              <a:rPr sz="2030" b="1" kern="0" dirty="0">
                <a:solidFill>
                  <a:sysClr val="windowText" lastClr="000000"/>
                </a:solidFill>
                <a:latin typeface="Arial"/>
                <a:cs typeface="Arial"/>
              </a:rPr>
              <a:t>for</a:t>
            </a:r>
            <a:r>
              <a:rPr sz="2030" b="1" kern="0" spc="-4" dirty="0">
                <a:solidFill>
                  <a:sysClr val="windowText" lastClr="000000"/>
                </a:solidFill>
                <a:latin typeface="Arial"/>
                <a:cs typeface="Arial"/>
              </a:rPr>
              <a:t> </a:t>
            </a:r>
            <a:r>
              <a:rPr sz="2030" b="1" kern="0" dirty="0">
                <a:solidFill>
                  <a:sysClr val="windowText" lastClr="000000"/>
                </a:solidFill>
                <a:latin typeface="Arial"/>
                <a:cs typeface="Arial"/>
              </a:rPr>
              <a:t>installation</a:t>
            </a:r>
            <a:r>
              <a:rPr sz="2030" b="1" kern="0" spc="9" dirty="0">
                <a:solidFill>
                  <a:sysClr val="windowText" lastClr="000000"/>
                </a:solidFill>
                <a:latin typeface="Arial"/>
                <a:cs typeface="Arial"/>
              </a:rPr>
              <a:t> </a:t>
            </a:r>
            <a:r>
              <a:rPr sz="2030" b="1" kern="0" spc="-9" dirty="0">
                <a:solidFill>
                  <a:sysClr val="windowText" lastClr="000000"/>
                </a:solidFill>
                <a:latin typeface="Arial"/>
                <a:cs typeface="Arial"/>
              </a:rPr>
              <a:t>Commanders </a:t>
            </a:r>
            <a:r>
              <a:rPr sz="2030" b="1" kern="0" dirty="0">
                <a:solidFill>
                  <a:sysClr val="windowText" lastClr="000000"/>
                </a:solidFill>
                <a:latin typeface="Arial"/>
                <a:cs typeface="Arial"/>
              </a:rPr>
              <a:t>throughout</a:t>
            </a:r>
            <a:r>
              <a:rPr sz="2030" b="1" kern="0" spc="-31" dirty="0">
                <a:solidFill>
                  <a:sysClr val="windowText" lastClr="000000"/>
                </a:solidFill>
                <a:latin typeface="Arial"/>
                <a:cs typeface="Arial"/>
              </a:rPr>
              <a:t> </a:t>
            </a:r>
            <a:r>
              <a:rPr sz="2030" b="1" kern="0" spc="-26" dirty="0">
                <a:solidFill>
                  <a:sysClr val="windowText" lastClr="000000"/>
                </a:solidFill>
                <a:latin typeface="Arial"/>
                <a:cs typeface="Arial"/>
              </a:rPr>
              <a:t>Texas </a:t>
            </a:r>
            <a:r>
              <a:rPr sz="2030" b="1" kern="0" dirty="0">
                <a:solidFill>
                  <a:sysClr val="windowText" lastClr="000000"/>
                </a:solidFill>
                <a:latin typeface="Arial"/>
                <a:cs typeface="Arial"/>
              </a:rPr>
              <a:t>to</a:t>
            </a:r>
            <a:r>
              <a:rPr sz="2030" b="1" kern="0" spc="-26" dirty="0">
                <a:solidFill>
                  <a:sysClr val="windowText" lastClr="000000"/>
                </a:solidFill>
                <a:latin typeface="Arial"/>
                <a:cs typeface="Arial"/>
              </a:rPr>
              <a:t> </a:t>
            </a:r>
            <a:r>
              <a:rPr sz="2030" b="1" kern="0" dirty="0">
                <a:solidFill>
                  <a:sysClr val="windowText" lastClr="000000"/>
                </a:solidFill>
                <a:latin typeface="Arial"/>
                <a:cs typeface="Arial"/>
              </a:rPr>
              <a:t>promote</a:t>
            </a:r>
            <a:r>
              <a:rPr sz="2030" b="1" kern="0" spc="-13" dirty="0">
                <a:solidFill>
                  <a:sysClr val="windowText" lastClr="000000"/>
                </a:solidFill>
                <a:latin typeface="Arial"/>
                <a:cs typeface="Arial"/>
              </a:rPr>
              <a:t> </a:t>
            </a:r>
            <a:r>
              <a:rPr sz="2030" b="1" kern="0" dirty="0">
                <a:solidFill>
                  <a:sysClr val="windowText" lastClr="000000"/>
                </a:solidFill>
                <a:latin typeface="Arial"/>
                <a:cs typeface="Arial"/>
              </a:rPr>
              <a:t>cooperation,</a:t>
            </a:r>
            <a:r>
              <a:rPr sz="2030" b="1" kern="0" spc="-4" dirty="0">
                <a:solidFill>
                  <a:sysClr val="windowText" lastClr="000000"/>
                </a:solidFill>
                <a:latin typeface="Arial"/>
                <a:cs typeface="Arial"/>
              </a:rPr>
              <a:t> </a:t>
            </a:r>
            <a:r>
              <a:rPr sz="2030" b="1" kern="0" spc="-9" dirty="0">
                <a:solidFill>
                  <a:sysClr val="windowText" lastClr="000000"/>
                </a:solidFill>
                <a:latin typeface="Arial"/>
                <a:cs typeface="Arial"/>
              </a:rPr>
              <a:t>exchange </a:t>
            </a:r>
            <a:r>
              <a:rPr sz="2030" b="1" kern="0" dirty="0">
                <a:solidFill>
                  <a:sysClr val="windowText" lastClr="000000"/>
                </a:solidFill>
                <a:latin typeface="Arial"/>
                <a:cs typeface="Arial"/>
              </a:rPr>
              <a:t>ideas</a:t>
            </a:r>
            <a:r>
              <a:rPr sz="2030" b="1" kern="0" spc="13" dirty="0">
                <a:solidFill>
                  <a:sysClr val="windowText" lastClr="000000"/>
                </a:solidFill>
                <a:latin typeface="Arial"/>
                <a:cs typeface="Arial"/>
              </a:rPr>
              <a:t> </a:t>
            </a:r>
            <a:r>
              <a:rPr sz="2030" b="1" kern="0" dirty="0">
                <a:solidFill>
                  <a:sysClr val="windowText" lastClr="000000"/>
                </a:solidFill>
                <a:latin typeface="Arial"/>
                <a:cs typeface="Arial"/>
              </a:rPr>
              <a:t>and</a:t>
            </a:r>
            <a:r>
              <a:rPr sz="2030" b="1" kern="0" spc="13" dirty="0">
                <a:solidFill>
                  <a:sysClr val="windowText" lastClr="000000"/>
                </a:solidFill>
                <a:latin typeface="Arial"/>
                <a:cs typeface="Arial"/>
              </a:rPr>
              <a:t> </a:t>
            </a:r>
            <a:r>
              <a:rPr sz="2030" b="1" kern="0" dirty="0">
                <a:solidFill>
                  <a:sysClr val="windowText" lastClr="000000"/>
                </a:solidFill>
                <a:latin typeface="Arial"/>
                <a:cs typeface="Arial"/>
              </a:rPr>
              <a:t>resolve</a:t>
            </a:r>
            <a:r>
              <a:rPr sz="2030" b="1" kern="0" spc="13" dirty="0">
                <a:solidFill>
                  <a:sysClr val="windowText" lastClr="000000"/>
                </a:solidFill>
                <a:latin typeface="Arial"/>
                <a:cs typeface="Arial"/>
              </a:rPr>
              <a:t> </a:t>
            </a:r>
            <a:r>
              <a:rPr sz="2030" b="1" kern="0" dirty="0">
                <a:solidFill>
                  <a:sysClr val="windowText" lastClr="000000"/>
                </a:solidFill>
                <a:latin typeface="Arial"/>
                <a:cs typeface="Arial"/>
              </a:rPr>
              <a:t>encroachment</a:t>
            </a:r>
            <a:r>
              <a:rPr sz="2030" b="1" kern="0" spc="22" dirty="0">
                <a:solidFill>
                  <a:sysClr val="windowText" lastClr="000000"/>
                </a:solidFill>
                <a:latin typeface="Arial"/>
                <a:cs typeface="Arial"/>
              </a:rPr>
              <a:t> </a:t>
            </a:r>
            <a:r>
              <a:rPr sz="2030" b="1" kern="0" spc="-9" dirty="0">
                <a:solidFill>
                  <a:sysClr val="windowText" lastClr="000000"/>
                </a:solidFill>
                <a:latin typeface="Arial"/>
                <a:cs typeface="Arial"/>
              </a:rPr>
              <a:t>concerns</a:t>
            </a:r>
            <a:r>
              <a:rPr sz="2030" b="1" kern="0" spc="507" dirty="0">
                <a:solidFill>
                  <a:sysClr val="windowText" lastClr="000000"/>
                </a:solidFill>
                <a:latin typeface="Arial"/>
                <a:cs typeface="Arial"/>
              </a:rPr>
              <a:t> </a:t>
            </a:r>
            <a:r>
              <a:rPr sz="2030" b="1" kern="0" dirty="0">
                <a:solidFill>
                  <a:sysClr val="windowText" lastClr="000000"/>
                </a:solidFill>
                <a:latin typeface="Arial"/>
                <a:cs typeface="Arial"/>
              </a:rPr>
              <a:t>impacting ongoing</a:t>
            </a:r>
            <a:r>
              <a:rPr sz="2030" b="1" kern="0" spc="26" dirty="0">
                <a:solidFill>
                  <a:sysClr val="windowText" lastClr="000000"/>
                </a:solidFill>
                <a:latin typeface="Arial"/>
                <a:cs typeface="Arial"/>
              </a:rPr>
              <a:t> </a:t>
            </a:r>
            <a:r>
              <a:rPr sz="2030" b="1" kern="0" dirty="0">
                <a:solidFill>
                  <a:sysClr val="windowText" lastClr="000000"/>
                </a:solidFill>
                <a:latin typeface="Arial"/>
                <a:cs typeface="Arial"/>
              </a:rPr>
              <a:t>military</a:t>
            </a:r>
            <a:r>
              <a:rPr sz="2030" b="1" kern="0" spc="4" dirty="0">
                <a:solidFill>
                  <a:sysClr val="windowText" lastClr="000000"/>
                </a:solidFill>
                <a:latin typeface="Arial"/>
                <a:cs typeface="Arial"/>
              </a:rPr>
              <a:t> </a:t>
            </a:r>
            <a:r>
              <a:rPr sz="2030" b="1" kern="0" spc="-9" dirty="0">
                <a:solidFill>
                  <a:sysClr val="windowText" lastClr="000000"/>
                </a:solidFill>
                <a:latin typeface="Arial"/>
                <a:cs typeface="Arial"/>
              </a:rPr>
              <a:t>operations.</a:t>
            </a:r>
            <a:endParaRPr sz="2030" b="1" kern="0" dirty="0">
              <a:solidFill>
                <a:sysClr val="windowText" lastClr="000000"/>
              </a:solidFill>
              <a:latin typeface="Arial"/>
              <a:cs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8471" y="1411941"/>
            <a:ext cx="5838825" cy="414137"/>
          </a:xfrm>
          <a:prstGeom prst="rect">
            <a:avLst/>
          </a:prstGeom>
        </p:spPr>
        <p:txBody>
          <a:bodyPr vert="horz" wrap="square" lIns="0" tIns="13447" rIns="0" bIns="0" rtlCol="0">
            <a:spAutoFit/>
          </a:bodyPr>
          <a:lstStyle/>
          <a:p>
            <a:pPr marL="1009144" algn="l">
              <a:spcBef>
                <a:spcPts val="106"/>
              </a:spcBef>
            </a:pPr>
            <a:r>
              <a:rPr lang="en-US" sz="2603" cap="small" dirty="0"/>
              <a:t>h</a:t>
            </a:r>
            <a:r>
              <a:rPr sz="2603" cap="small" dirty="0"/>
              <a:t>ow</a:t>
            </a:r>
            <a:r>
              <a:rPr sz="2603" cap="small" spc="172" dirty="0"/>
              <a:t> </a:t>
            </a:r>
            <a:r>
              <a:rPr lang="en-US" sz="2603" cap="small" spc="172" dirty="0"/>
              <a:t>w</a:t>
            </a:r>
            <a:r>
              <a:rPr sz="2603" cap="small" dirty="0"/>
              <a:t>e</a:t>
            </a:r>
            <a:r>
              <a:rPr sz="2603" cap="small" spc="176" dirty="0"/>
              <a:t> </a:t>
            </a:r>
            <a:r>
              <a:rPr lang="en-US" sz="2603" cap="small" spc="-62" dirty="0"/>
              <a:t>s</a:t>
            </a:r>
            <a:r>
              <a:rPr sz="2603" cap="small" spc="-62" dirty="0"/>
              <a:t>erve</a:t>
            </a:r>
            <a:endParaRPr sz="2603" dirty="0"/>
          </a:p>
        </p:txBody>
      </p:sp>
      <p:sp>
        <p:nvSpPr>
          <p:cNvPr id="3" name="object 3"/>
          <p:cNvSpPr txBox="1"/>
          <p:nvPr/>
        </p:nvSpPr>
        <p:spPr>
          <a:xfrm>
            <a:off x="2158253" y="2268743"/>
            <a:ext cx="7740799" cy="1615869"/>
          </a:xfrm>
          <a:prstGeom prst="rect">
            <a:avLst/>
          </a:prstGeom>
        </p:spPr>
        <p:txBody>
          <a:bodyPr vert="horz" wrap="square" lIns="0" tIns="10646" rIns="0" bIns="0" rtlCol="0">
            <a:spAutoFit/>
          </a:bodyPr>
          <a:lstStyle/>
          <a:p>
            <a:pPr marL="11206" marR="4483" algn="ctr" defTabSz="806867">
              <a:lnSpc>
                <a:spcPct val="100699"/>
              </a:lnSpc>
              <a:spcBef>
                <a:spcPts val="84"/>
              </a:spcBef>
            </a:pPr>
            <a:r>
              <a:rPr sz="2603" b="1" kern="0" dirty="0">
                <a:solidFill>
                  <a:sysClr val="windowText" lastClr="000000"/>
                </a:solidFill>
                <a:latin typeface="Calibri"/>
                <a:cs typeface="Calibri"/>
              </a:rPr>
              <a:t>We</a:t>
            </a:r>
            <a:r>
              <a:rPr sz="2603" b="1" kern="0" spc="-62" dirty="0">
                <a:solidFill>
                  <a:sysClr val="windowText" lastClr="000000"/>
                </a:solidFill>
                <a:latin typeface="Calibri"/>
                <a:cs typeface="Calibri"/>
              </a:rPr>
              <a:t> </a:t>
            </a:r>
            <a:r>
              <a:rPr sz="2603" b="1" kern="0" dirty="0">
                <a:solidFill>
                  <a:sysClr val="windowText" lastClr="000000"/>
                </a:solidFill>
                <a:latin typeface="Calibri"/>
                <a:cs typeface="Calibri"/>
              </a:rPr>
              <a:t>work</a:t>
            </a:r>
            <a:r>
              <a:rPr sz="2603" b="1" kern="0" spc="-44" dirty="0">
                <a:solidFill>
                  <a:sysClr val="windowText" lastClr="000000"/>
                </a:solidFill>
                <a:latin typeface="Calibri"/>
                <a:cs typeface="Calibri"/>
              </a:rPr>
              <a:t> </a:t>
            </a:r>
            <a:r>
              <a:rPr sz="2603" b="1" kern="0" dirty="0">
                <a:solidFill>
                  <a:sysClr val="windowText" lastClr="000000"/>
                </a:solidFill>
                <a:latin typeface="Calibri"/>
                <a:cs typeface="Calibri"/>
              </a:rPr>
              <a:t>to</a:t>
            </a:r>
            <a:r>
              <a:rPr sz="2603" b="1" kern="0" spc="-44" dirty="0">
                <a:solidFill>
                  <a:sysClr val="windowText" lastClr="000000"/>
                </a:solidFill>
                <a:latin typeface="Calibri"/>
                <a:cs typeface="Calibri"/>
              </a:rPr>
              <a:t> </a:t>
            </a:r>
            <a:r>
              <a:rPr sz="2603" b="1" kern="0" dirty="0">
                <a:solidFill>
                  <a:sysClr val="windowText" lastClr="000000"/>
                </a:solidFill>
                <a:latin typeface="Calibri"/>
                <a:cs typeface="Calibri"/>
              </a:rPr>
              <a:t>not</a:t>
            </a:r>
            <a:r>
              <a:rPr sz="2603" b="1" kern="0" spc="-44" dirty="0">
                <a:solidFill>
                  <a:sysClr val="windowText" lastClr="000000"/>
                </a:solidFill>
                <a:latin typeface="Calibri"/>
                <a:cs typeface="Calibri"/>
              </a:rPr>
              <a:t> </a:t>
            </a:r>
            <a:r>
              <a:rPr sz="2603" b="1" kern="0" dirty="0">
                <a:solidFill>
                  <a:sysClr val="windowText" lastClr="000000"/>
                </a:solidFill>
                <a:latin typeface="Calibri"/>
                <a:cs typeface="Calibri"/>
              </a:rPr>
              <a:t>only</a:t>
            </a:r>
            <a:r>
              <a:rPr sz="2603" b="1" kern="0" spc="-49" dirty="0">
                <a:solidFill>
                  <a:sysClr val="windowText" lastClr="000000"/>
                </a:solidFill>
                <a:latin typeface="Calibri"/>
                <a:cs typeface="Calibri"/>
              </a:rPr>
              <a:t> </a:t>
            </a:r>
            <a:r>
              <a:rPr sz="2603" b="1" kern="0" dirty="0">
                <a:solidFill>
                  <a:sysClr val="windowText" lastClr="000000"/>
                </a:solidFill>
                <a:latin typeface="Calibri"/>
                <a:cs typeface="Calibri"/>
              </a:rPr>
              <a:t>mitigate</a:t>
            </a:r>
            <a:r>
              <a:rPr sz="2603" b="1" kern="0" spc="-49" dirty="0">
                <a:solidFill>
                  <a:sysClr val="windowText" lastClr="000000"/>
                </a:solidFill>
                <a:latin typeface="Calibri"/>
                <a:cs typeface="Calibri"/>
              </a:rPr>
              <a:t> </a:t>
            </a:r>
            <a:r>
              <a:rPr sz="2603" b="1" kern="0" dirty="0">
                <a:solidFill>
                  <a:sysClr val="windowText" lastClr="000000"/>
                </a:solidFill>
                <a:latin typeface="Calibri"/>
                <a:cs typeface="Calibri"/>
              </a:rPr>
              <a:t>installation</a:t>
            </a:r>
            <a:r>
              <a:rPr sz="2603" b="1" kern="0" spc="-26" dirty="0">
                <a:solidFill>
                  <a:sysClr val="windowText" lastClr="000000"/>
                </a:solidFill>
                <a:latin typeface="Calibri"/>
                <a:cs typeface="Calibri"/>
              </a:rPr>
              <a:t> </a:t>
            </a:r>
            <a:r>
              <a:rPr sz="2603" b="1" kern="0" spc="-22" dirty="0">
                <a:solidFill>
                  <a:sysClr val="windowText" lastClr="000000"/>
                </a:solidFill>
                <a:latin typeface="Calibri"/>
                <a:cs typeface="Calibri"/>
              </a:rPr>
              <a:t>and </a:t>
            </a:r>
            <a:r>
              <a:rPr sz="2603" b="1" kern="0" dirty="0">
                <a:solidFill>
                  <a:sysClr val="windowText" lastClr="000000"/>
                </a:solidFill>
                <a:latin typeface="Calibri"/>
                <a:cs typeface="Calibri"/>
              </a:rPr>
              <a:t>training</a:t>
            </a:r>
            <a:r>
              <a:rPr sz="2603" b="1" kern="0" spc="-44" dirty="0">
                <a:solidFill>
                  <a:sysClr val="windowText" lastClr="000000"/>
                </a:solidFill>
                <a:latin typeface="Calibri"/>
                <a:cs typeface="Calibri"/>
              </a:rPr>
              <a:t> </a:t>
            </a:r>
            <a:r>
              <a:rPr sz="2603" b="1" kern="0" dirty="0">
                <a:solidFill>
                  <a:sysClr val="windowText" lastClr="000000"/>
                </a:solidFill>
                <a:latin typeface="Calibri"/>
                <a:cs typeface="Calibri"/>
              </a:rPr>
              <a:t>area</a:t>
            </a:r>
            <a:r>
              <a:rPr sz="2603" b="1" kern="0" spc="-35" dirty="0">
                <a:solidFill>
                  <a:sysClr val="windowText" lastClr="000000"/>
                </a:solidFill>
                <a:latin typeface="Calibri"/>
                <a:cs typeface="Calibri"/>
              </a:rPr>
              <a:t> </a:t>
            </a:r>
            <a:r>
              <a:rPr sz="2603" b="1" kern="0" dirty="0">
                <a:solidFill>
                  <a:sysClr val="windowText" lastClr="000000"/>
                </a:solidFill>
                <a:latin typeface="Calibri"/>
                <a:cs typeface="Calibri"/>
              </a:rPr>
              <a:t>encroachment</a:t>
            </a:r>
            <a:r>
              <a:rPr sz="2603" b="1" kern="0" spc="-22" dirty="0">
                <a:solidFill>
                  <a:sysClr val="windowText" lastClr="000000"/>
                </a:solidFill>
                <a:latin typeface="Calibri"/>
                <a:cs typeface="Calibri"/>
              </a:rPr>
              <a:t> </a:t>
            </a:r>
            <a:r>
              <a:rPr sz="2603" b="1" kern="0" dirty="0">
                <a:solidFill>
                  <a:sysClr val="windowText" lastClr="000000"/>
                </a:solidFill>
                <a:latin typeface="Calibri"/>
                <a:cs typeface="Calibri"/>
              </a:rPr>
              <a:t>concerns,</a:t>
            </a:r>
            <a:r>
              <a:rPr sz="2603" b="1" kern="0" spc="-35" dirty="0">
                <a:solidFill>
                  <a:sysClr val="windowText" lastClr="000000"/>
                </a:solidFill>
                <a:latin typeface="Calibri"/>
                <a:cs typeface="Calibri"/>
              </a:rPr>
              <a:t> </a:t>
            </a:r>
            <a:r>
              <a:rPr sz="2603" b="1" kern="0" dirty="0">
                <a:solidFill>
                  <a:sysClr val="windowText" lastClr="000000"/>
                </a:solidFill>
                <a:latin typeface="Calibri"/>
                <a:cs typeface="Calibri"/>
              </a:rPr>
              <a:t>but</a:t>
            </a:r>
            <a:r>
              <a:rPr sz="2603" b="1" kern="0" spc="-31" dirty="0">
                <a:solidFill>
                  <a:sysClr val="windowText" lastClr="000000"/>
                </a:solidFill>
                <a:latin typeface="Calibri"/>
                <a:cs typeface="Calibri"/>
              </a:rPr>
              <a:t> </a:t>
            </a:r>
            <a:r>
              <a:rPr sz="2603" b="1" kern="0" spc="-22" dirty="0">
                <a:solidFill>
                  <a:sysClr val="windowText" lastClr="000000"/>
                </a:solidFill>
                <a:latin typeface="Calibri"/>
                <a:cs typeface="Calibri"/>
              </a:rPr>
              <a:t>we </a:t>
            </a:r>
            <a:r>
              <a:rPr sz="2603" b="1" kern="0" dirty="0">
                <a:solidFill>
                  <a:sysClr val="windowText" lastClr="000000"/>
                </a:solidFill>
                <a:latin typeface="Calibri"/>
                <a:cs typeface="Calibri"/>
              </a:rPr>
              <a:t>also</a:t>
            </a:r>
            <a:r>
              <a:rPr sz="2603" b="1" kern="0" spc="-31" dirty="0">
                <a:solidFill>
                  <a:sysClr val="windowText" lastClr="000000"/>
                </a:solidFill>
                <a:latin typeface="Calibri"/>
                <a:cs typeface="Calibri"/>
              </a:rPr>
              <a:t> </a:t>
            </a:r>
            <a:r>
              <a:rPr sz="2603" b="1" kern="0" dirty="0">
                <a:solidFill>
                  <a:sysClr val="windowText" lastClr="000000"/>
                </a:solidFill>
                <a:latin typeface="Calibri"/>
                <a:cs typeface="Calibri"/>
              </a:rPr>
              <a:t>work</a:t>
            </a:r>
            <a:r>
              <a:rPr sz="2603" b="1" kern="0" spc="-18" dirty="0">
                <a:solidFill>
                  <a:sysClr val="windowText" lastClr="000000"/>
                </a:solidFill>
                <a:latin typeface="Calibri"/>
                <a:cs typeface="Calibri"/>
              </a:rPr>
              <a:t> </a:t>
            </a:r>
            <a:r>
              <a:rPr sz="2603" b="1" kern="0" dirty="0">
                <a:solidFill>
                  <a:sysClr val="windowText" lastClr="000000"/>
                </a:solidFill>
                <a:latin typeface="Calibri"/>
                <a:cs typeface="Calibri"/>
              </a:rPr>
              <a:t>within</a:t>
            </a:r>
            <a:r>
              <a:rPr sz="2603" b="1" kern="0" spc="-22" dirty="0">
                <a:solidFill>
                  <a:sysClr val="windowText" lastClr="000000"/>
                </a:solidFill>
                <a:latin typeface="Calibri"/>
                <a:cs typeface="Calibri"/>
              </a:rPr>
              <a:t> </a:t>
            </a:r>
            <a:r>
              <a:rPr sz="2603" b="1" kern="0" dirty="0">
                <a:solidFill>
                  <a:sysClr val="windowText" lastClr="000000"/>
                </a:solidFill>
                <a:latin typeface="Calibri"/>
                <a:cs typeface="Calibri"/>
              </a:rPr>
              <a:t>our</a:t>
            </a:r>
            <a:r>
              <a:rPr sz="2603" b="1" kern="0" spc="-18" dirty="0">
                <a:solidFill>
                  <a:sysClr val="windowText" lastClr="000000"/>
                </a:solidFill>
                <a:latin typeface="Calibri"/>
                <a:cs typeface="Calibri"/>
              </a:rPr>
              <a:t> </a:t>
            </a:r>
            <a:r>
              <a:rPr sz="2603" b="1" kern="0" dirty="0">
                <a:solidFill>
                  <a:sysClr val="windowText" lastClr="000000"/>
                </a:solidFill>
                <a:latin typeface="Calibri"/>
                <a:cs typeface="Calibri"/>
              </a:rPr>
              <a:t>state</a:t>
            </a:r>
            <a:r>
              <a:rPr sz="2603" b="1" kern="0" spc="-22" dirty="0">
                <a:solidFill>
                  <a:sysClr val="windowText" lastClr="000000"/>
                </a:solidFill>
                <a:latin typeface="Calibri"/>
                <a:cs typeface="Calibri"/>
              </a:rPr>
              <a:t> </a:t>
            </a:r>
            <a:r>
              <a:rPr sz="2603" b="1" kern="0" dirty="0">
                <a:solidFill>
                  <a:sysClr val="windowText" lastClr="000000"/>
                </a:solidFill>
                <a:latin typeface="Calibri"/>
                <a:cs typeface="Calibri"/>
              </a:rPr>
              <a:t>and</a:t>
            </a:r>
            <a:r>
              <a:rPr sz="2603" b="1" kern="0" spc="-18" dirty="0">
                <a:solidFill>
                  <a:sysClr val="windowText" lastClr="000000"/>
                </a:solidFill>
                <a:latin typeface="Calibri"/>
                <a:cs typeface="Calibri"/>
              </a:rPr>
              <a:t> </a:t>
            </a:r>
            <a:r>
              <a:rPr sz="2603" b="1" kern="0" spc="-9" dirty="0">
                <a:solidFill>
                  <a:sysClr val="windowText" lastClr="000000"/>
                </a:solidFill>
                <a:latin typeface="Calibri"/>
                <a:cs typeface="Calibri"/>
              </a:rPr>
              <a:t>communities </a:t>
            </a:r>
            <a:r>
              <a:rPr sz="2603" b="1" kern="0" dirty="0">
                <a:solidFill>
                  <a:sysClr val="windowText" lastClr="000000"/>
                </a:solidFill>
                <a:latin typeface="Calibri"/>
                <a:cs typeface="Calibri"/>
              </a:rPr>
              <a:t>to</a:t>
            </a:r>
            <a:r>
              <a:rPr sz="2603" b="1" kern="0" spc="-57" dirty="0">
                <a:solidFill>
                  <a:sysClr val="windowText" lastClr="000000"/>
                </a:solidFill>
                <a:latin typeface="Calibri"/>
                <a:cs typeface="Calibri"/>
              </a:rPr>
              <a:t> </a:t>
            </a:r>
            <a:r>
              <a:rPr sz="2603" b="1" kern="0" dirty="0">
                <a:solidFill>
                  <a:sysClr val="windowText" lastClr="000000"/>
                </a:solidFill>
                <a:latin typeface="Calibri"/>
                <a:cs typeface="Calibri"/>
              </a:rPr>
              <a:t>further</a:t>
            </a:r>
            <a:r>
              <a:rPr sz="2603" b="1" kern="0" spc="-49" dirty="0">
                <a:solidFill>
                  <a:sysClr val="windowText" lastClr="000000"/>
                </a:solidFill>
                <a:latin typeface="Calibri"/>
                <a:cs typeface="Calibri"/>
              </a:rPr>
              <a:t> </a:t>
            </a:r>
            <a:r>
              <a:rPr sz="2603" b="1" kern="0" dirty="0">
                <a:solidFill>
                  <a:sysClr val="windowText" lastClr="000000"/>
                </a:solidFill>
                <a:latin typeface="Calibri"/>
                <a:cs typeface="Calibri"/>
              </a:rPr>
              <a:t>military‐family</a:t>
            </a:r>
            <a:r>
              <a:rPr sz="2603" b="1" kern="0" spc="-57" dirty="0">
                <a:solidFill>
                  <a:sysClr val="windowText" lastClr="000000"/>
                </a:solidFill>
                <a:latin typeface="Calibri"/>
                <a:cs typeface="Calibri"/>
              </a:rPr>
              <a:t> </a:t>
            </a:r>
            <a:r>
              <a:rPr sz="2603" b="1" kern="0" spc="-9" dirty="0">
                <a:solidFill>
                  <a:sysClr val="windowText" lastClr="000000"/>
                </a:solidFill>
                <a:latin typeface="Calibri"/>
                <a:cs typeface="Calibri"/>
              </a:rPr>
              <a:t>resilience.</a:t>
            </a:r>
            <a:endParaRPr sz="2603" kern="0" dirty="0">
              <a:solidFill>
                <a:sysClr val="windowText" lastClr="000000"/>
              </a:solidFill>
              <a:latin typeface="Calibri"/>
              <a:cs typeface="Calibri"/>
            </a:endParaRPr>
          </a:p>
        </p:txBody>
      </p:sp>
      <p:pic>
        <p:nvPicPr>
          <p:cNvPr id="4" name="object 4"/>
          <p:cNvPicPr/>
          <p:nvPr/>
        </p:nvPicPr>
        <p:blipFill>
          <a:blip r:embed="rId3" cstate="print"/>
          <a:stretch>
            <a:fillRect/>
          </a:stretch>
        </p:blipFill>
        <p:spPr>
          <a:xfrm>
            <a:off x="3742765" y="4101353"/>
            <a:ext cx="4168588" cy="1075765"/>
          </a:xfrm>
          <a:prstGeom prst="rect">
            <a:avLst/>
          </a:prstGeom>
        </p:spPr>
      </p:pic>
      <p:sp>
        <p:nvSpPr>
          <p:cNvPr id="5" name="object 5"/>
          <p:cNvSpPr txBox="1">
            <a:spLocks noGrp="1"/>
          </p:cNvSpPr>
          <p:nvPr>
            <p:ph type="sldNum" sz="quarter" idx="7"/>
          </p:nvPr>
        </p:nvSpPr>
        <p:spPr>
          <a:prstGeom prst="rect">
            <a:avLst/>
          </a:prstGeom>
        </p:spPr>
        <p:txBody>
          <a:bodyPr vert="horz" wrap="square" lIns="0" tIns="0" rIns="0" bIns="0" rtlCol="0">
            <a:spAutoFit/>
          </a:bodyPr>
          <a:lstStyle/>
          <a:p>
            <a:pPr marL="11206" defTabSz="806867">
              <a:lnSpc>
                <a:spcPts val="909"/>
              </a:lnSpc>
            </a:pPr>
            <a:fld id="{81D60167-4931-47E6-BA6A-407CBD079E47}" type="slidenum">
              <a:rPr kern="0" spc="-22" dirty="0">
                <a:solidFill>
                  <a:prstClr val="white"/>
                </a:solidFill>
              </a:rPr>
              <a:pPr marL="11206" defTabSz="806867">
                <a:lnSpc>
                  <a:spcPts val="909"/>
                </a:lnSpc>
              </a:pPr>
              <a:t>11</a:t>
            </a:fld>
            <a:endParaRPr kern="0" spc="-22" dirty="0">
              <a:solidFill>
                <a:prstClr val="white"/>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11206" defTabSz="806867">
              <a:lnSpc>
                <a:spcPts val="909"/>
              </a:lnSpc>
            </a:pPr>
            <a:fld id="{81D60167-4931-47E6-BA6A-407CBD079E47}" type="slidenum">
              <a:rPr kern="0" spc="-22" dirty="0">
                <a:solidFill>
                  <a:prstClr val="white"/>
                </a:solidFill>
              </a:rPr>
              <a:pPr marL="11206" defTabSz="806867">
                <a:lnSpc>
                  <a:spcPts val="909"/>
                </a:lnSpc>
              </a:pPr>
              <a:t>12</a:t>
            </a:fld>
            <a:endParaRPr kern="0" spc="-22" dirty="0">
              <a:solidFill>
                <a:prstClr val="white"/>
              </a:solidFill>
            </a:endParaRPr>
          </a:p>
        </p:txBody>
      </p:sp>
      <p:sp>
        <p:nvSpPr>
          <p:cNvPr id="3" name="object 3"/>
          <p:cNvSpPr txBox="1"/>
          <p:nvPr/>
        </p:nvSpPr>
        <p:spPr>
          <a:xfrm>
            <a:off x="2061882" y="1979632"/>
            <a:ext cx="7080978" cy="2599418"/>
          </a:xfrm>
          <a:prstGeom prst="rect">
            <a:avLst/>
          </a:prstGeom>
        </p:spPr>
        <p:txBody>
          <a:bodyPr vert="horz" wrap="square" lIns="0" tIns="10085" rIns="0" bIns="0" rtlCol="0">
            <a:spAutoFit/>
          </a:bodyPr>
          <a:lstStyle/>
          <a:p>
            <a:pPr marL="218526" marR="347401" indent="-207880" defTabSz="806867">
              <a:lnSpc>
                <a:spcPct val="101499"/>
              </a:lnSpc>
              <a:spcBef>
                <a:spcPts val="79"/>
              </a:spcBef>
              <a:buFont typeface="Wingdings"/>
              <a:buChar char=""/>
              <a:tabLst>
                <a:tab pos="218526" algn="l"/>
              </a:tabLst>
            </a:pPr>
            <a:r>
              <a:rPr sz="2294" kern="0" dirty="0">
                <a:solidFill>
                  <a:sysClr val="windowText" lastClr="000000"/>
                </a:solidFill>
                <a:latin typeface="Arial"/>
                <a:cs typeface="Arial"/>
              </a:rPr>
              <a:t>State</a:t>
            </a:r>
            <a:r>
              <a:rPr sz="2294" kern="0" spc="31" dirty="0">
                <a:solidFill>
                  <a:sysClr val="windowText" lastClr="000000"/>
                </a:solidFill>
                <a:latin typeface="Arial"/>
                <a:cs typeface="Arial"/>
              </a:rPr>
              <a:t> </a:t>
            </a:r>
            <a:r>
              <a:rPr sz="1721" kern="0" dirty="0">
                <a:solidFill>
                  <a:sysClr val="windowText" lastClr="000000"/>
                </a:solidFill>
                <a:latin typeface="Arial"/>
                <a:cs typeface="Arial"/>
              </a:rPr>
              <a:t>&amp;</a:t>
            </a:r>
            <a:r>
              <a:rPr sz="1721" kern="0" spc="199" dirty="0">
                <a:solidFill>
                  <a:sysClr val="windowText" lastClr="000000"/>
                </a:solidFill>
                <a:latin typeface="Arial"/>
                <a:cs typeface="Arial"/>
              </a:rPr>
              <a:t> </a:t>
            </a:r>
            <a:r>
              <a:rPr sz="2294" kern="0" dirty="0">
                <a:solidFill>
                  <a:sysClr val="windowText" lastClr="000000"/>
                </a:solidFill>
                <a:latin typeface="Arial"/>
                <a:cs typeface="Arial"/>
              </a:rPr>
              <a:t>local</a:t>
            </a:r>
            <a:r>
              <a:rPr sz="2294" kern="0" spc="31" dirty="0">
                <a:solidFill>
                  <a:sysClr val="windowText" lastClr="000000"/>
                </a:solidFill>
                <a:latin typeface="Arial"/>
                <a:cs typeface="Arial"/>
              </a:rPr>
              <a:t> </a:t>
            </a:r>
            <a:r>
              <a:rPr sz="2294" kern="0" dirty="0">
                <a:solidFill>
                  <a:sysClr val="windowText" lastClr="000000"/>
                </a:solidFill>
                <a:latin typeface="Arial"/>
                <a:cs typeface="Arial"/>
              </a:rPr>
              <a:t>laws,</a:t>
            </a:r>
            <a:r>
              <a:rPr sz="2294" kern="0" spc="44" dirty="0">
                <a:solidFill>
                  <a:sysClr val="windowText" lastClr="000000"/>
                </a:solidFill>
                <a:latin typeface="Arial"/>
                <a:cs typeface="Arial"/>
              </a:rPr>
              <a:t> </a:t>
            </a:r>
            <a:r>
              <a:rPr sz="2294" kern="0" dirty="0">
                <a:solidFill>
                  <a:sysClr val="windowText" lastClr="000000"/>
                </a:solidFill>
                <a:latin typeface="Arial"/>
                <a:cs typeface="Arial"/>
              </a:rPr>
              <a:t>rules</a:t>
            </a:r>
            <a:r>
              <a:rPr sz="2294" kern="0" spc="31" dirty="0">
                <a:solidFill>
                  <a:sysClr val="windowText" lastClr="000000"/>
                </a:solidFill>
                <a:latin typeface="Arial"/>
                <a:cs typeface="Arial"/>
              </a:rPr>
              <a:t> </a:t>
            </a:r>
            <a:r>
              <a:rPr sz="2294" kern="0" dirty="0">
                <a:solidFill>
                  <a:sysClr val="windowText" lastClr="000000"/>
                </a:solidFill>
                <a:latin typeface="Arial"/>
                <a:cs typeface="Arial"/>
              </a:rPr>
              <a:t>and</a:t>
            </a:r>
            <a:r>
              <a:rPr sz="2294" kern="0" spc="26" dirty="0">
                <a:solidFill>
                  <a:sysClr val="windowText" lastClr="000000"/>
                </a:solidFill>
                <a:latin typeface="Arial"/>
                <a:cs typeface="Arial"/>
              </a:rPr>
              <a:t> </a:t>
            </a:r>
            <a:r>
              <a:rPr sz="2294" kern="0" spc="-9" dirty="0">
                <a:solidFill>
                  <a:sysClr val="windowText" lastClr="000000"/>
                </a:solidFill>
                <a:latin typeface="Arial"/>
                <a:cs typeface="Arial"/>
              </a:rPr>
              <a:t>regulations </a:t>
            </a:r>
            <a:r>
              <a:rPr sz="2294" kern="0" dirty="0">
                <a:solidFill>
                  <a:sysClr val="windowText" lastClr="000000"/>
                </a:solidFill>
                <a:latin typeface="Arial"/>
                <a:cs typeface="Arial"/>
              </a:rPr>
              <a:t>can</a:t>
            </a:r>
            <a:r>
              <a:rPr sz="2294" kern="0" spc="44" dirty="0">
                <a:solidFill>
                  <a:sysClr val="windowText" lastClr="000000"/>
                </a:solidFill>
                <a:latin typeface="Arial"/>
                <a:cs typeface="Arial"/>
              </a:rPr>
              <a:t> </a:t>
            </a:r>
            <a:r>
              <a:rPr sz="2294" kern="0" dirty="0">
                <a:solidFill>
                  <a:sysClr val="windowText" lastClr="000000"/>
                </a:solidFill>
                <a:latin typeface="Arial"/>
                <a:cs typeface="Arial"/>
              </a:rPr>
              <a:t>pose</a:t>
            </a:r>
            <a:r>
              <a:rPr sz="2294" kern="0" spc="40" dirty="0">
                <a:solidFill>
                  <a:sysClr val="windowText" lastClr="000000"/>
                </a:solidFill>
                <a:latin typeface="Arial"/>
                <a:cs typeface="Arial"/>
              </a:rPr>
              <a:t> </a:t>
            </a:r>
            <a:r>
              <a:rPr sz="2294" kern="0" dirty="0">
                <a:solidFill>
                  <a:sysClr val="windowText" lastClr="000000"/>
                </a:solidFill>
                <a:latin typeface="Arial"/>
                <a:cs typeface="Arial"/>
              </a:rPr>
              <a:t>both</a:t>
            </a:r>
            <a:r>
              <a:rPr sz="2294" kern="0" spc="44" dirty="0">
                <a:solidFill>
                  <a:sysClr val="windowText" lastClr="000000"/>
                </a:solidFill>
                <a:latin typeface="Arial"/>
                <a:cs typeface="Arial"/>
              </a:rPr>
              <a:t> </a:t>
            </a:r>
            <a:r>
              <a:rPr sz="2294" kern="0" dirty="0">
                <a:solidFill>
                  <a:sysClr val="windowText" lastClr="000000"/>
                </a:solidFill>
                <a:latin typeface="Arial"/>
                <a:cs typeface="Arial"/>
              </a:rPr>
              <a:t>positive</a:t>
            </a:r>
            <a:r>
              <a:rPr sz="2294" kern="0" spc="44" dirty="0">
                <a:solidFill>
                  <a:sysClr val="windowText" lastClr="000000"/>
                </a:solidFill>
                <a:latin typeface="Arial"/>
                <a:cs typeface="Arial"/>
              </a:rPr>
              <a:t> </a:t>
            </a:r>
            <a:r>
              <a:rPr sz="2294" kern="0" dirty="0">
                <a:solidFill>
                  <a:sysClr val="windowText" lastClr="000000"/>
                </a:solidFill>
                <a:latin typeface="Arial"/>
                <a:cs typeface="Arial"/>
              </a:rPr>
              <a:t>and</a:t>
            </a:r>
            <a:r>
              <a:rPr sz="2294" kern="0" spc="40" dirty="0">
                <a:solidFill>
                  <a:sysClr val="windowText" lastClr="000000"/>
                </a:solidFill>
                <a:latin typeface="Arial"/>
                <a:cs typeface="Arial"/>
              </a:rPr>
              <a:t> </a:t>
            </a:r>
            <a:r>
              <a:rPr sz="2294" kern="0" spc="-9" dirty="0">
                <a:solidFill>
                  <a:sysClr val="windowText" lastClr="000000"/>
                </a:solidFill>
                <a:latin typeface="Arial"/>
                <a:cs typeface="Arial"/>
              </a:rPr>
              <a:t>negative </a:t>
            </a:r>
            <a:r>
              <a:rPr sz="2294" kern="0" dirty="0">
                <a:solidFill>
                  <a:sysClr val="windowText" lastClr="000000"/>
                </a:solidFill>
                <a:latin typeface="Arial"/>
                <a:cs typeface="Arial"/>
              </a:rPr>
              <a:t>impacts</a:t>
            </a:r>
            <a:r>
              <a:rPr sz="2294" kern="0" spc="57" dirty="0">
                <a:solidFill>
                  <a:sysClr val="windowText" lastClr="000000"/>
                </a:solidFill>
                <a:latin typeface="Arial"/>
                <a:cs typeface="Arial"/>
              </a:rPr>
              <a:t> </a:t>
            </a:r>
            <a:r>
              <a:rPr sz="2294" kern="0" dirty="0">
                <a:solidFill>
                  <a:sysClr val="windowText" lastClr="000000"/>
                </a:solidFill>
                <a:latin typeface="Arial"/>
                <a:cs typeface="Arial"/>
              </a:rPr>
              <a:t>to</a:t>
            </a:r>
            <a:r>
              <a:rPr sz="2294" kern="0" spc="75" dirty="0">
                <a:solidFill>
                  <a:sysClr val="windowText" lastClr="000000"/>
                </a:solidFill>
                <a:latin typeface="Arial"/>
                <a:cs typeface="Arial"/>
              </a:rPr>
              <a:t> </a:t>
            </a:r>
            <a:r>
              <a:rPr sz="2294" kern="0" dirty="0">
                <a:solidFill>
                  <a:sysClr val="windowText" lastClr="000000"/>
                </a:solidFill>
                <a:latin typeface="Arial"/>
                <a:cs typeface="Arial"/>
              </a:rPr>
              <a:t>mission</a:t>
            </a:r>
            <a:r>
              <a:rPr sz="2294" kern="0" spc="62" dirty="0">
                <a:solidFill>
                  <a:sysClr val="windowText" lastClr="000000"/>
                </a:solidFill>
                <a:latin typeface="Arial"/>
                <a:cs typeface="Arial"/>
              </a:rPr>
              <a:t> </a:t>
            </a:r>
            <a:r>
              <a:rPr sz="2294" kern="0" dirty="0">
                <a:solidFill>
                  <a:sysClr val="windowText" lastClr="000000"/>
                </a:solidFill>
                <a:latin typeface="Arial"/>
                <a:cs typeface="Arial"/>
              </a:rPr>
              <a:t>sustainment</a:t>
            </a:r>
            <a:r>
              <a:rPr sz="2294" kern="0" spc="57" dirty="0">
                <a:solidFill>
                  <a:sysClr val="windowText" lastClr="000000"/>
                </a:solidFill>
                <a:latin typeface="Arial"/>
                <a:cs typeface="Arial"/>
              </a:rPr>
              <a:t> </a:t>
            </a:r>
            <a:r>
              <a:rPr sz="2294" kern="0" spc="-22" dirty="0">
                <a:solidFill>
                  <a:sysClr val="windowText" lastClr="000000"/>
                </a:solidFill>
                <a:latin typeface="Arial"/>
                <a:cs typeface="Arial"/>
              </a:rPr>
              <a:t>and </a:t>
            </a:r>
            <a:r>
              <a:rPr sz="2294" kern="0" dirty="0">
                <a:solidFill>
                  <a:sysClr val="windowText" lastClr="000000"/>
                </a:solidFill>
                <a:latin typeface="Arial"/>
                <a:cs typeface="Arial"/>
              </a:rPr>
              <a:t>installation</a:t>
            </a:r>
            <a:r>
              <a:rPr sz="2294" kern="0" spc="44" dirty="0">
                <a:solidFill>
                  <a:sysClr val="windowText" lastClr="000000"/>
                </a:solidFill>
                <a:latin typeface="Arial"/>
                <a:cs typeface="Arial"/>
              </a:rPr>
              <a:t> </a:t>
            </a:r>
            <a:r>
              <a:rPr sz="2294" kern="0" dirty="0">
                <a:solidFill>
                  <a:sysClr val="windowText" lastClr="000000"/>
                </a:solidFill>
                <a:latin typeface="Arial"/>
                <a:cs typeface="Arial"/>
              </a:rPr>
              <a:t>mission</a:t>
            </a:r>
            <a:r>
              <a:rPr sz="2294" kern="0" spc="49" dirty="0">
                <a:solidFill>
                  <a:sysClr val="windowText" lastClr="000000"/>
                </a:solidFill>
                <a:latin typeface="Arial"/>
                <a:cs typeface="Arial"/>
              </a:rPr>
              <a:t> </a:t>
            </a:r>
            <a:r>
              <a:rPr sz="2294" kern="0" spc="-9" dirty="0">
                <a:solidFill>
                  <a:sysClr val="windowText" lastClr="000000"/>
                </a:solidFill>
                <a:latin typeface="Arial"/>
                <a:cs typeface="Arial"/>
              </a:rPr>
              <a:t>growth.</a:t>
            </a:r>
            <a:endParaRPr sz="2294" kern="0" dirty="0">
              <a:solidFill>
                <a:sysClr val="windowText" lastClr="000000"/>
              </a:solidFill>
              <a:latin typeface="Arial"/>
              <a:cs typeface="Arial"/>
            </a:endParaRPr>
          </a:p>
          <a:p>
            <a:pPr marL="218526" marR="4483" indent="-207880" defTabSz="806867">
              <a:lnSpc>
                <a:spcPct val="101499"/>
              </a:lnSpc>
              <a:spcBef>
                <a:spcPts val="878"/>
              </a:spcBef>
              <a:buFont typeface="Wingdings"/>
              <a:buChar char=""/>
              <a:tabLst>
                <a:tab pos="218526" algn="l"/>
              </a:tabLst>
            </a:pPr>
            <a:r>
              <a:rPr sz="2294" kern="0" dirty="0">
                <a:solidFill>
                  <a:sysClr val="windowText" lastClr="000000"/>
                </a:solidFill>
                <a:latin typeface="Arial"/>
                <a:cs typeface="Arial"/>
              </a:rPr>
              <a:t>The</a:t>
            </a:r>
            <a:r>
              <a:rPr sz="2294" kern="0" spc="-4" dirty="0">
                <a:solidFill>
                  <a:sysClr val="windowText" lastClr="000000"/>
                </a:solidFill>
                <a:latin typeface="Arial"/>
                <a:cs typeface="Arial"/>
              </a:rPr>
              <a:t> </a:t>
            </a:r>
            <a:r>
              <a:rPr sz="2294" kern="0" dirty="0">
                <a:solidFill>
                  <a:sysClr val="windowText" lastClr="000000"/>
                </a:solidFill>
                <a:latin typeface="Arial"/>
                <a:cs typeface="Arial"/>
              </a:rPr>
              <a:t>TCC,</a:t>
            </a:r>
            <a:r>
              <a:rPr sz="2294" kern="0" spc="62" dirty="0">
                <a:solidFill>
                  <a:sysClr val="windowText" lastClr="000000"/>
                </a:solidFill>
                <a:latin typeface="Arial"/>
                <a:cs typeface="Arial"/>
              </a:rPr>
              <a:t> </a:t>
            </a:r>
            <a:r>
              <a:rPr sz="2294" kern="0" dirty="0">
                <a:solidFill>
                  <a:sysClr val="windowText" lastClr="000000"/>
                </a:solidFill>
                <a:latin typeface="Arial"/>
                <a:cs typeface="Arial"/>
              </a:rPr>
              <a:t>through</a:t>
            </a:r>
            <a:r>
              <a:rPr sz="2294" kern="0" spc="44" dirty="0">
                <a:solidFill>
                  <a:sysClr val="windowText" lastClr="000000"/>
                </a:solidFill>
                <a:latin typeface="Arial"/>
                <a:cs typeface="Arial"/>
              </a:rPr>
              <a:t> </a:t>
            </a:r>
            <a:r>
              <a:rPr sz="2294" kern="0" dirty="0">
                <a:solidFill>
                  <a:sysClr val="windowText" lastClr="000000"/>
                </a:solidFill>
                <a:latin typeface="Arial"/>
                <a:cs typeface="Arial"/>
              </a:rPr>
              <a:t>the TMPC</a:t>
            </a:r>
            <a:r>
              <a:rPr lang="en-US" sz="2294" kern="0" dirty="0">
                <a:solidFill>
                  <a:sysClr val="windowText" lastClr="000000"/>
                </a:solidFill>
                <a:latin typeface="Arial"/>
                <a:cs typeface="Arial"/>
              </a:rPr>
              <a:t> </a:t>
            </a:r>
            <a:r>
              <a:rPr sz="2294" kern="0" spc="-22" dirty="0">
                <a:solidFill>
                  <a:sysClr val="windowText" lastClr="000000"/>
                </a:solidFill>
                <a:latin typeface="Arial"/>
                <a:cs typeface="Arial"/>
              </a:rPr>
              <a:t>and </a:t>
            </a:r>
            <a:r>
              <a:rPr lang="en-US" sz="2294" kern="0" dirty="0">
                <a:solidFill>
                  <a:sysClr val="windowText" lastClr="000000"/>
                </a:solidFill>
                <a:latin typeface="Arial"/>
                <a:cs typeface="Arial"/>
              </a:rPr>
              <a:t>The Governors Committee to Support the Military </a:t>
            </a:r>
            <a:r>
              <a:rPr sz="2294" kern="0" dirty="0">
                <a:solidFill>
                  <a:sysClr val="windowText" lastClr="000000"/>
                </a:solidFill>
                <a:latin typeface="Arial"/>
                <a:cs typeface="Arial"/>
              </a:rPr>
              <a:t>works</a:t>
            </a:r>
            <a:r>
              <a:rPr sz="2294" kern="0" spc="71" dirty="0">
                <a:solidFill>
                  <a:sysClr val="windowText" lastClr="000000"/>
                </a:solidFill>
                <a:latin typeface="Arial"/>
                <a:cs typeface="Arial"/>
              </a:rPr>
              <a:t> </a:t>
            </a:r>
            <a:r>
              <a:rPr sz="2294" kern="0" dirty="0">
                <a:solidFill>
                  <a:sysClr val="windowText" lastClr="000000"/>
                </a:solidFill>
                <a:latin typeface="Arial"/>
                <a:cs typeface="Arial"/>
              </a:rPr>
              <a:t>to</a:t>
            </a:r>
            <a:r>
              <a:rPr sz="2294" kern="0" spc="75" dirty="0">
                <a:solidFill>
                  <a:sysClr val="windowText" lastClr="000000"/>
                </a:solidFill>
                <a:latin typeface="Arial"/>
                <a:cs typeface="Arial"/>
              </a:rPr>
              <a:t> </a:t>
            </a:r>
            <a:r>
              <a:rPr sz="2294" kern="0" dirty="0">
                <a:solidFill>
                  <a:sysClr val="windowText" lastClr="000000"/>
                </a:solidFill>
                <a:latin typeface="Arial"/>
                <a:cs typeface="Arial"/>
              </a:rPr>
              <a:t>ensure</a:t>
            </a:r>
            <a:r>
              <a:rPr sz="2294" kern="0" spc="53" dirty="0">
                <a:solidFill>
                  <a:sysClr val="windowText" lastClr="000000"/>
                </a:solidFill>
                <a:latin typeface="Arial"/>
                <a:cs typeface="Arial"/>
              </a:rPr>
              <a:t> </a:t>
            </a:r>
            <a:r>
              <a:rPr sz="2294" kern="0" dirty="0">
                <a:solidFill>
                  <a:sysClr val="windowText" lastClr="000000"/>
                </a:solidFill>
                <a:latin typeface="Arial"/>
                <a:cs typeface="Arial"/>
              </a:rPr>
              <a:t>current</a:t>
            </a:r>
            <a:r>
              <a:rPr sz="2294" kern="0" spc="53" dirty="0">
                <a:solidFill>
                  <a:sysClr val="windowText" lastClr="000000"/>
                </a:solidFill>
                <a:latin typeface="Arial"/>
                <a:cs typeface="Arial"/>
              </a:rPr>
              <a:t> </a:t>
            </a:r>
            <a:r>
              <a:rPr sz="2294" kern="0" spc="-22" dirty="0">
                <a:solidFill>
                  <a:sysClr val="windowText" lastClr="000000"/>
                </a:solidFill>
                <a:latin typeface="Arial"/>
                <a:cs typeface="Arial"/>
              </a:rPr>
              <a:t>and </a:t>
            </a:r>
            <a:r>
              <a:rPr sz="2294" kern="0" dirty="0">
                <a:solidFill>
                  <a:sysClr val="windowText" lastClr="000000"/>
                </a:solidFill>
                <a:latin typeface="Arial"/>
                <a:cs typeface="Arial"/>
              </a:rPr>
              <a:t>future</a:t>
            </a:r>
            <a:r>
              <a:rPr sz="2294" kern="0" spc="49" dirty="0">
                <a:solidFill>
                  <a:sysClr val="windowText" lastClr="000000"/>
                </a:solidFill>
                <a:latin typeface="Arial"/>
                <a:cs typeface="Arial"/>
              </a:rPr>
              <a:t> </a:t>
            </a:r>
            <a:r>
              <a:rPr sz="2294" kern="0" dirty="0">
                <a:solidFill>
                  <a:sysClr val="windowText" lastClr="000000"/>
                </a:solidFill>
                <a:latin typeface="Arial"/>
                <a:cs typeface="Arial"/>
              </a:rPr>
              <a:t>mission</a:t>
            </a:r>
            <a:r>
              <a:rPr sz="2294" kern="0" spc="53" dirty="0">
                <a:solidFill>
                  <a:sysClr val="windowText" lastClr="000000"/>
                </a:solidFill>
                <a:latin typeface="Arial"/>
                <a:cs typeface="Arial"/>
              </a:rPr>
              <a:t> </a:t>
            </a:r>
            <a:r>
              <a:rPr sz="2294" kern="0" dirty="0">
                <a:solidFill>
                  <a:sysClr val="windowText" lastClr="000000"/>
                </a:solidFill>
                <a:latin typeface="Arial"/>
                <a:cs typeface="Arial"/>
              </a:rPr>
              <a:t>concerns</a:t>
            </a:r>
            <a:r>
              <a:rPr sz="2294" kern="0" spc="49" dirty="0">
                <a:solidFill>
                  <a:sysClr val="windowText" lastClr="000000"/>
                </a:solidFill>
                <a:latin typeface="Arial"/>
                <a:cs typeface="Arial"/>
              </a:rPr>
              <a:t> </a:t>
            </a:r>
            <a:r>
              <a:rPr sz="2294" kern="0" dirty="0">
                <a:solidFill>
                  <a:sysClr val="windowText" lastClr="000000"/>
                </a:solidFill>
                <a:latin typeface="Arial"/>
                <a:cs typeface="Arial"/>
              </a:rPr>
              <a:t>are</a:t>
            </a:r>
            <a:r>
              <a:rPr sz="2294" kern="0" spc="49" dirty="0">
                <a:solidFill>
                  <a:sysClr val="windowText" lastClr="000000"/>
                </a:solidFill>
                <a:latin typeface="Arial"/>
                <a:cs typeface="Arial"/>
              </a:rPr>
              <a:t> </a:t>
            </a:r>
            <a:r>
              <a:rPr sz="2294" kern="0" dirty="0">
                <a:solidFill>
                  <a:sysClr val="windowText" lastClr="000000"/>
                </a:solidFill>
                <a:latin typeface="Arial"/>
                <a:cs typeface="Arial"/>
              </a:rPr>
              <a:t>recognized</a:t>
            </a:r>
            <a:r>
              <a:rPr sz="2294" kern="0" spc="53" dirty="0">
                <a:solidFill>
                  <a:sysClr val="windowText" lastClr="000000"/>
                </a:solidFill>
                <a:latin typeface="Arial"/>
                <a:cs typeface="Arial"/>
              </a:rPr>
              <a:t> </a:t>
            </a:r>
            <a:r>
              <a:rPr sz="2294" kern="0" spc="-22" dirty="0">
                <a:solidFill>
                  <a:sysClr val="windowText" lastClr="000000"/>
                </a:solidFill>
                <a:latin typeface="Arial"/>
                <a:cs typeface="Arial"/>
              </a:rPr>
              <a:t>at </a:t>
            </a:r>
            <a:r>
              <a:rPr sz="2294" kern="0" dirty="0">
                <a:solidFill>
                  <a:sysClr val="windowText" lastClr="000000"/>
                </a:solidFill>
                <a:latin typeface="Arial"/>
                <a:cs typeface="Arial"/>
              </a:rPr>
              <a:t>all</a:t>
            </a:r>
            <a:r>
              <a:rPr sz="2294" kern="0" spc="22" dirty="0">
                <a:solidFill>
                  <a:sysClr val="windowText" lastClr="000000"/>
                </a:solidFill>
                <a:latin typeface="Arial"/>
                <a:cs typeface="Arial"/>
              </a:rPr>
              <a:t> </a:t>
            </a:r>
            <a:r>
              <a:rPr sz="2294" kern="0" dirty="0">
                <a:solidFill>
                  <a:sysClr val="windowText" lastClr="000000"/>
                </a:solidFill>
                <a:latin typeface="Arial"/>
                <a:cs typeface="Arial"/>
              </a:rPr>
              <a:t>levels</a:t>
            </a:r>
            <a:r>
              <a:rPr sz="2294" kern="0" spc="26" dirty="0">
                <a:solidFill>
                  <a:sysClr val="windowText" lastClr="000000"/>
                </a:solidFill>
                <a:latin typeface="Arial"/>
                <a:cs typeface="Arial"/>
              </a:rPr>
              <a:t> </a:t>
            </a:r>
            <a:r>
              <a:rPr sz="2294" kern="0" dirty="0">
                <a:solidFill>
                  <a:sysClr val="windowText" lastClr="000000"/>
                </a:solidFill>
                <a:latin typeface="Arial"/>
                <a:cs typeface="Arial"/>
              </a:rPr>
              <a:t>of</a:t>
            </a:r>
            <a:r>
              <a:rPr sz="2294" kern="0" spc="26" dirty="0">
                <a:solidFill>
                  <a:sysClr val="windowText" lastClr="000000"/>
                </a:solidFill>
                <a:latin typeface="Arial"/>
                <a:cs typeface="Arial"/>
              </a:rPr>
              <a:t> </a:t>
            </a:r>
            <a:r>
              <a:rPr sz="2294" kern="0" spc="-9" dirty="0">
                <a:solidFill>
                  <a:sysClr val="windowText" lastClr="000000"/>
                </a:solidFill>
                <a:latin typeface="Arial"/>
                <a:cs typeface="Arial"/>
              </a:rPr>
              <a:t>government.</a:t>
            </a:r>
            <a:endParaRPr sz="2294" kern="0" dirty="0">
              <a:solidFill>
                <a:sysClr val="windowText" lastClr="000000"/>
              </a:solidFill>
              <a:latin typeface="Arial"/>
              <a:cs typeface="Arial"/>
            </a:endParaRPr>
          </a:p>
        </p:txBody>
      </p:sp>
      <p:sp>
        <p:nvSpPr>
          <p:cNvPr id="7" name="object 2">
            <a:extLst>
              <a:ext uri="{FF2B5EF4-FFF2-40B4-BE49-F238E27FC236}">
                <a16:creationId xmlns:a16="http://schemas.microsoft.com/office/drawing/2014/main" id="{916C493F-1735-6BCD-C38E-E9A3D6F49DD9}"/>
              </a:ext>
            </a:extLst>
          </p:cNvPr>
          <p:cNvSpPr txBox="1">
            <a:spLocks/>
          </p:cNvSpPr>
          <p:nvPr/>
        </p:nvSpPr>
        <p:spPr>
          <a:xfrm>
            <a:off x="1658471" y="1411941"/>
            <a:ext cx="5838825" cy="414137"/>
          </a:xfrm>
          <a:prstGeom prst="rect">
            <a:avLst/>
          </a:prstGeom>
        </p:spPr>
        <p:txBody>
          <a:bodyPr vert="horz" wrap="square" lIns="0" tIns="13447" rIns="0" bIns="0" rtlCol="0">
            <a:spAutoFit/>
          </a:bodyPr>
          <a:lstStyle>
            <a:lvl1pPr>
              <a:defRPr sz="2300" b="1" i="0">
                <a:solidFill>
                  <a:schemeClr val="tx1"/>
                </a:solidFill>
                <a:latin typeface="Arial"/>
                <a:ea typeface="+mj-ea"/>
                <a:cs typeface="Arial"/>
              </a:defRPr>
            </a:lvl1pPr>
          </a:lstStyle>
          <a:p>
            <a:pPr marL="1009144" defTabSz="806867">
              <a:spcBef>
                <a:spcPts val="106"/>
              </a:spcBef>
            </a:pPr>
            <a:r>
              <a:rPr lang="en-US" sz="2603" kern="0" cap="small" dirty="0">
                <a:solidFill>
                  <a:prstClr val="black"/>
                </a:solidFill>
              </a:rPr>
              <a:t>impact</a:t>
            </a:r>
            <a:endParaRPr lang="en-US" sz="2603" kern="0" dirty="0">
              <a:solidFill>
                <a:prstClr val="black"/>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8471" y="1344706"/>
            <a:ext cx="5838825" cy="502397"/>
          </a:xfrm>
          <a:prstGeom prst="rect">
            <a:avLst/>
          </a:prstGeom>
        </p:spPr>
        <p:txBody>
          <a:bodyPr vert="horz" wrap="square" lIns="0" tIns="100853" rIns="0" bIns="0" rtlCol="0">
            <a:spAutoFit/>
          </a:bodyPr>
          <a:lstStyle/>
          <a:p>
            <a:pPr marL="997937">
              <a:spcBef>
                <a:spcPts val="106"/>
              </a:spcBef>
            </a:pPr>
            <a:r>
              <a:rPr lang="en-US" sz="2603" cap="small" dirty="0"/>
              <a:t>engaging</a:t>
            </a:r>
            <a:r>
              <a:rPr lang="en-US" sz="2603" cap="small" spc="221" dirty="0"/>
              <a:t> </a:t>
            </a:r>
            <a:r>
              <a:rPr lang="en-US" sz="2603" cap="small" spc="-22" dirty="0"/>
              <a:t>governments </a:t>
            </a:r>
            <a:endParaRPr sz="2603" dirty="0"/>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11206" defTabSz="806867">
              <a:lnSpc>
                <a:spcPts val="909"/>
              </a:lnSpc>
            </a:pPr>
            <a:fld id="{81D60167-4931-47E6-BA6A-407CBD079E47}" type="slidenum">
              <a:rPr kern="0" spc="-22" dirty="0">
                <a:solidFill>
                  <a:prstClr val="white"/>
                </a:solidFill>
              </a:rPr>
              <a:pPr marL="11206" defTabSz="806867">
                <a:lnSpc>
                  <a:spcPts val="909"/>
                </a:lnSpc>
              </a:pPr>
              <a:t>13</a:t>
            </a:fld>
            <a:endParaRPr kern="0" spc="-22" dirty="0">
              <a:solidFill>
                <a:prstClr val="white"/>
              </a:solidFill>
            </a:endParaRPr>
          </a:p>
        </p:txBody>
      </p:sp>
      <p:sp>
        <p:nvSpPr>
          <p:cNvPr id="3" name="object 3"/>
          <p:cNvSpPr txBox="1"/>
          <p:nvPr/>
        </p:nvSpPr>
        <p:spPr>
          <a:xfrm>
            <a:off x="2079071" y="4833384"/>
            <a:ext cx="7799294" cy="540313"/>
          </a:xfrm>
          <a:prstGeom prst="rect">
            <a:avLst/>
          </a:prstGeom>
        </p:spPr>
        <p:txBody>
          <a:bodyPr vert="horz" wrap="square" lIns="0" tIns="185457" rIns="0" bIns="0" rtlCol="0">
            <a:spAutoFit/>
          </a:bodyPr>
          <a:lstStyle/>
          <a:p>
            <a:pPr marL="11206" algn="ctr" defTabSz="806867">
              <a:spcBef>
                <a:spcPts val="1460"/>
              </a:spcBef>
              <a:tabLst>
                <a:tab pos="260551" algn="l"/>
              </a:tabLst>
            </a:pPr>
            <a:r>
              <a:rPr lang="en-US" sz="2294" kern="0" dirty="0">
                <a:solidFill>
                  <a:sysClr val="windowText" lastClr="000000"/>
                </a:solidFill>
                <a:latin typeface="Arial"/>
                <a:cs typeface="Arial"/>
              </a:rPr>
              <a:t>What Can the TCC Do?</a:t>
            </a:r>
            <a:endParaRPr sz="2294" kern="0" dirty="0">
              <a:solidFill>
                <a:sysClr val="windowText" lastClr="000000"/>
              </a:solidFill>
              <a:latin typeface="Arial"/>
              <a:cs typeface="Arial"/>
            </a:endParaRPr>
          </a:p>
        </p:txBody>
      </p:sp>
      <p:pic>
        <p:nvPicPr>
          <p:cNvPr id="2054" name="Picture 6">
            <a:extLst>
              <a:ext uri="{FF2B5EF4-FFF2-40B4-BE49-F238E27FC236}">
                <a16:creationId xmlns:a16="http://schemas.microsoft.com/office/drawing/2014/main" id="{ACD1966F-FDBD-E292-6DCE-C1CBCF6C670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78088" y="2032864"/>
            <a:ext cx="4235824" cy="282120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58471" y="1340789"/>
            <a:ext cx="5838825" cy="502397"/>
          </a:xfrm>
          <a:prstGeom prst="rect">
            <a:avLst/>
          </a:prstGeom>
        </p:spPr>
        <p:txBody>
          <a:bodyPr vert="horz" wrap="square" lIns="0" tIns="100853" rIns="0" bIns="0" rtlCol="0">
            <a:spAutoFit/>
          </a:bodyPr>
          <a:lstStyle/>
          <a:p>
            <a:pPr marL="997937">
              <a:spcBef>
                <a:spcPts val="106"/>
              </a:spcBef>
            </a:pPr>
            <a:r>
              <a:rPr lang="en-US" sz="2603" cap="small" dirty="0"/>
              <a:t>w</a:t>
            </a:r>
            <a:r>
              <a:rPr sz="2603" cap="small" dirty="0"/>
              <a:t>hat’s</a:t>
            </a:r>
            <a:r>
              <a:rPr sz="2603" cap="small" spc="84" dirty="0"/>
              <a:t> </a:t>
            </a:r>
            <a:r>
              <a:rPr lang="en-US" sz="2603" cap="small" spc="84" dirty="0"/>
              <a:t>i</a:t>
            </a:r>
            <a:r>
              <a:rPr sz="2603" cap="small" dirty="0"/>
              <a:t>mportant</a:t>
            </a:r>
            <a:r>
              <a:rPr sz="2603" cap="small" spc="84" dirty="0"/>
              <a:t> </a:t>
            </a:r>
            <a:r>
              <a:rPr lang="en-US" sz="2603" cap="small" spc="84" dirty="0"/>
              <a:t>t</a:t>
            </a:r>
            <a:r>
              <a:rPr sz="2603" cap="small" dirty="0"/>
              <a:t>o</a:t>
            </a:r>
            <a:r>
              <a:rPr sz="2603" cap="small" spc="93" dirty="0"/>
              <a:t> </a:t>
            </a:r>
            <a:r>
              <a:rPr lang="en-US" sz="2603" cap="small" spc="93" dirty="0"/>
              <a:t>t</a:t>
            </a:r>
            <a:r>
              <a:rPr sz="2603" cap="small" dirty="0"/>
              <a:t>he</a:t>
            </a:r>
            <a:r>
              <a:rPr sz="2603" cap="small" spc="93" dirty="0"/>
              <a:t> </a:t>
            </a:r>
            <a:r>
              <a:rPr lang="en-US" sz="2603" cap="small" spc="-62" dirty="0" err="1"/>
              <a:t>tcc</a:t>
            </a:r>
            <a:endParaRPr sz="2603" dirty="0"/>
          </a:p>
        </p:txBody>
      </p:sp>
      <p:sp>
        <p:nvSpPr>
          <p:cNvPr id="4" name="object 4"/>
          <p:cNvSpPr txBox="1">
            <a:spLocks noGrp="1"/>
          </p:cNvSpPr>
          <p:nvPr>
            <p:ph type="sldNum" sz="quarter" idx="7"/>
          </p:nvPr>
        </p:nvSpPr>
        <p:spPr>
          <a:prstGeom prst="rect">
            <a:avLst/>
          </a:prstGeom>
        </p:spPr>
        <p:txBody>
          <a:bodyPr vert="horz" wrap="square" lIns="0" tIns="0" rIns="0" bIns="0" rtlCol="0">
            <a:spAutoFit/>
          </a:bodyPr>
          <a:lstStyle/>
          <a:p>
            <a:pPr marL="11206" defTabSz="806867">
              <a:lnSpc>
                <a:spcPts val="909"/>
              </a:lnSpc>
            </a:pPr>
            <a:fld id="{81D60167-4931-47E6-BA6A-407CBD079E47}" type="slidenum">
              <a:rPr kern="0" spc="-22" dirty="0">
                <a:solidFill>
                  <a:prstClr val="white"/>
                </a:solidFill>
              </a:rPr>
              <a:pPr marL="11206" defTabSz="806867">
                <a:lnSpc>
                  <a:spcPts val="909"/>
                </a:lnSpc>
              </a:pPr>
              <a:t>14</a:t>
            </a:fld>
            <a:endParaRPr kern="0" spc="-22" dirty="0">
              <a:solidFill>
                <a:prstClr val="white"/>
              </a:solidFill>
            </a:endParaRPr>
          </a:p>
        </p:txBody>
      </p:sp>
      <p:sp>
        <p:nvSpPr>
          <p:cNvPr id="3" name="object 3"/>
          <p:cNvSpPr txBox="1"/>
          <p:nvPr/>
        </p:nvSpPr>
        <p:spPr>
          <a:xfrm>
            <a:off x="2263588" y="2218765"/>
            <a:ext cx="7463118" cy="1757644"/>
          </a:xfrm>
          <a:prstGeom prst="rect">
            <a:avLst/>
          </a:prstGeom>
        </p:spPr>
        <p:txBody>
          <a:bodyPr vert="horz" wrap="square" lIns="0" tIns="51546" rIns="0" bIns="0" rtlCol="0">
            <a:spAutoFit/>
          </a:bodyPr>
          <a:lstStyle/>
          <a:p>
            <a:pPr marL="11206" marR="4483" algn="ctr" defTabSz="806867">
              <a:lnSpc>
                <a:spcPts val="2515"/>
              </a:lnSpc>
              <a:spcBef>
                <a:spcPts val="405"/>
              </a:spcBef>
            </a:pPr>
            <a:r>
              <a:rPr sz="2294" kern="0" dirty="0">
                <a:solidFill>
                  <a:sysClr val="windowText" lastClr="000000"/>
                </a:solidFill>
                <a:latin typeface="Arial"/>
                <a:cs typeface="Arial"/>
              </a:rPr>
              <a:t>Installation</a:t>
            </a:r>
            <a:r>
              <a:rPr sz="2294" kern="0" spc="57" dirty="0">
                <a:solidFill>
                  <a:sysClr val="windowText" lastClr="000000"/>
                </a:solidFill>
                <a:latin typeface="Arial"/>
                <a:cs typeface="Arial"/>
              </a:rPr>
              <a:t> </a:t>
            </a:r>
            <a:r>
              <a:rPr sz="2294" kern="0" dirty="0">
                <a:solidFill>
                  <a:sysClr val="windowText" lastClr="000000"/>
                </a:solidFill>
                <a:latin typeface="Arial"/>
                <a:cs typeface="Arial"/>
              </a:rPr>
              <a:t>training</a:t>
            </a:r>
            <a:r>
              <a:rPr sz="2294" kern="0" spc="57" dirty="0">
                <a:solidFill>
                  <a:sysClr val="windowText" lastClr="000000"/>
                </a:solidFill>
                <a:latin typeface="Arial"/>
                <a:cs typeface="Arial"/>
              </a:rPr>
              <a:t> </a:t>
            </a:r>
            <a:r>
              <a:rPr sz="2294" kern="0" dirty="0">
                <a:solidFill>
                  <a:sysClr val="windowText" lastClr="000000"/>
                </a:solidFill>
                <a:latin typeface="Arial"/>
                <a:cs typeface="Arial"/>
              </a:rPr>
              <a:t>requirements</a:t>
            </a:r>
            <a:r>
              <a:rPr sz="2294" kern="0" spc="57" dirty="0">
                <a:solidFill>
                  <a:sysClr val="windowText" lastClr="000000"/>
                </a:solidFill>
                <a:latin typeface="Arial"/>
                <a:cs typeface="Arial"/>
              </a:rPr>
              <a:t> </a:t>
            </a:r>
            <a:r>
              <a:rPr sz="2294" kern="0" dirty="0">
                <a:solidFill>
                  <a:sysClr val="windowText" lastClr="000000"/>
                </a:solidFill>
                <a:latin typeface="Arial"/>
                <a:cs typeface="Arial"/>
              </a:rPr>
              <a:t>and</a:t>
            </a:r>
            <a:r>
              <a:rPr sz="2294" kern="0" spc="66" dirty="0">
                <a:solidFill>
                  <a:sysClr val="windowText" lastClr="000000"/>
                </a:solidFill>
                <a:latin typeface="Arial"/>
                <a:cs typeface="Arial"/>
              </a:rPr>
              <a:t> </a:t>
            </a:r>
            <a:r>
              <a:rPr sz="2294" kern="0" spc="-9" dirty="0">
                <a:solidFill>
                  <a:sysClr val="windowText" lastClr="000000"/>
                </a:solidFill>
                <a:latin typeface="Arial"/>
                <a:cs typeface="Arial"/>
              </a:rPr>
              <a:t>local </a:t>
            </a:r>
            <a:r>
              <a:rPr sz="2294" kern="0" dirty="0">
                <a:solidFill>
                  <a:sysClr val="windowText" lastClr="000000"/>
                </a:solidFill>
                <a:latin typeface="Arial"/>
                <a:cs typeface="Arial"/>
              </a:rPr>
              <a:t>encroachment</a:t>
            </a:r>
            <a:r>
              <a:rPr sz="2294" kern="0" spc="53" dirty="0">
                <a:solidFill>
                  <a:sysClr val="windowText" lastClr="000000"/>
                </a:solidFill>
                <a:latin typeface="Arial"/>
                <a:cs typeface="Arial"/>
              </a:rPr>
              <a:t> </a:t>
            </a:r>
            <a:r>
              <a:rPr sz="2294" kern="0" dirty="0">
                <a:solidFill>
                  <a:sysClr val="windowText" lastClr="000000"/>
                </a:solidFill>
                <a:latin typeface="Arial"/>
                <a:cs typeface="Arial"/>
              </a:rPr>
              <a:t>impacts</a:t>
            </a:r>
            <a:r>
              <a:rPr sz="2294" kern="0" spc="57" dirty="0">
                <a:solidFill>
                  <a:sysClr val="windowText" lastClr="000000"/>
                </a:solidFill>
                <a:latin typeface="Arial"/>
                <a:cs typeface="Arial"/>
              </a:rPr>
              <a:t> </a:t>
            </a:r>
            <a:r>
              <a:rPr sz="2294" kern="0" dirty="0">
                <a:solidFill>
                  <a:sysClr val="windowText" lastClr="000000"/>
                </a:solidFill>
                <a:latin typeface="Arial"/>
                <a:cs typeface="Arial"/>
              </a:rPr>
              <a:t>are</a:t>
            </a:r>
            <a:r>
              <a:rPr sz="2294" kern="0" spc="57" dirty="0">
                <a:solidFill>
                  <a:sysClr val="windowText" lastClr="000000"/>
                </a:solidFill>
                <a:latin typeface="Arial"/>
                <a:cs typeface="Arial"/>
              </a:rPr>
              <a:t> </a:t>
            </a:r>
            <a:r>
              <a:rPr sz="2294" kern="0" dirty="0">
                <a:solidFill>
                  <a:sysClr val="windowText" lastClr="000000"/>
                </a:solidFill>
                <a:latin typeface="Arial"/>
                <a:cs typeface="Arial"/>
              </a:rPr>
              <a:t>unique,</a:t>
            </a:r>
            <a:r>
              <a:rPr sz="2294" kern="0" spc="62" dirty="0">
                <a:solidFill>
                  <a:sysClr val="windowText" lastClr="000000"/>
                </a:solidFill>
                <a:latin typeface="Arial"/>
                <a:cs typeface="Arial"/>
              </a:rPr>
              <a:t> </a:t>
            </a:r>
            <a:r>
              <a:rPr sz="2294" kern="0" dirty="0">
                <a:solidFill>
                  <a:sysClr val="windowText" lastClr="000000"/>
                </a:solidFill>
                <a:latin typeface="Arial"/>
                <a:cs typeface="Arial"/>
              </a:rPr>
              <a:t>but</a:t>
            </a:r>
            <a:r>
              <a:rPr sz="2294" kern="0" spc="62" dirty="0">
                <a:solidFill>
                  <a:sysClr val="windowText" lastClr="000000"/>
                </a:solidFill>
                <a:latin typeface="Arial"/>
                <a:cs typeface="Arial"/>
              </a:rPr>
              <a:t> </a:t>
            </a:r>
            <a:r>
              <a:rPr sz="2294" kern="0" dirty="0">
                <a:solidFill>
                  <a:sysClr val="windowText" lastClr="000000"/>
                </a:solidFill>
                <a:latin typeface="Arial"/>
                <a:cs typeface="Arial"/>
              </a:rPr>
              <a:t>we</a:t>
            </a:r>
            <a:r>
              <a:rPr sz="2294" kern="0" spc="75" dirty="0">
                <a:solidFill>
                  <a:sysClr val="windowText" lastClr="000000"/>
                </a:solidFill>
                <a:latin typeface="Arial"/>
                <a:cs typeface="Arial"/>
              </a:rPr>
              <a:t> </a:t>
            </a:r>
            <a:r>
              <a:rPr sz="2294" kern="0" spc="-22" dirty="0">
                <a:solidFill>
                  <a:sysClr val="windowText" lastClr="000000"/>
                </a:solidFill>
                <a:latin typeface="Arial"/>
                <a:cs typeface="Arial"/>
              </a:rPr>
              <a:t>all </a:t>
            </a:r>
            <a:r>
              <a:rPr sz="2294" kern="0" dirty="0">
                <a:solidFill>
                  <a:sysClr val="windowText" lastClr="000000"/>
                </a:solidFill>
                <a:latin typeface="Arial"/>
                <a:cs typeface="Arial"/>
              </a:rPr>
              <a:t>share</a:t>
            </a:r>
            <a:r>
              <a:rPr sz="2294" kern="0" spc="40" dirty="0">
                <a:solidFill>
                  <a:sysClr val="windowText" lastClr="000000"/>
                </a:solidFill>
                <a:latin typeface="Arial"/>
                <a:cs typeface="Arial"/>
              </a:rPr>
              <a:t> </a:t>
            </a:r>
            <a:r>
              <a:rPr sz="2294" kern="0" dirty="0">
                <a:solidFill>
                  <a:sysClr val="windowText" lastClr="000000"/>
                </a:solidFill>
                <a:latin typeface="Arial"/>
                <a:cs typeface="Arial"/>
              </a:rPr>
              <a:t>many</a:t>
            </a:r>
            <a:r>
              <a:rPr sz="2294" kern="0" spc="49" dirty="0">
                <a:solidFill>
                  <a:sysClr val="windowText" lastClr="000000"/>
                </a:solidFill>
                <a:latin typeface="Arial"/>
                <a:cs typeface="Arial"/>
              </a:rPr>
              <a:t> </a:t>
            </a:r>
            <a:r>
              <a:rPr sz="2294" kern="0" dirty="0">
                <a:solidFill>
                  <a:sysClr val="windowText" lastClr="000000"/>
                </a:solidFill>
                <a:latin typeface="Arial"/>
                <a:cs typeface="Arial"/>
              </a:rPr>
              <a:t>of</a:t>
            </a:r>
            <a:r>
              <a:rPr sz="2294" kern="0" spc="62" dirty="0">
                <a:solidFill>
                  <a:sysClr val="windowText" lastClr="000000"/>
                </a:solidFill>
                <a:latin typeface="Arial"/>
                <a:cs typeface="Arial"/>
              </a:rPr>
              <a:t> </a:t>
            </a:r>
            <a:r>
              <a:rPr sz="2294" kern="0" dirty="0">
                <a:solidFill>
                  <a:sysClr val="windowText" lastClr="000000"/>
                </a:solidFill>
                <a:latin typeface="Arial"/>
                <a:cs typeface="Arial"/>
              </a:rPr>
              <a:t>the</a:t>
            </a:r>
            <a:r>
              <a:rPr sz="2294" kern="0" spc="44" dirty="0">
                <a:solidFill>
                  <a:sysClr val="windowText" lastClr="000000"/>
                </a:solidFill>
                <a:latin typeface="Arial"/>
                <a:cs typeface="Arial"/>
              </a:rPr>
              <a:t> </a:t>
            </a:r>
            <a:r>
              <a:rPr sz="2294" kern="0" dirty="0">
                <a:solidFill>
                  <a:sysClr val="windowText" lastClr="000000"/>
                </a:solidFill>
                <a:latin typeface="Arial"/>
                <a:cs typeface="Arial"/>
              </a:rPr>
              <a:t>same</a:t>
            </a:r>
            <a:r>
              <a:rPr sz="2294" kern="0" spc="44" dirty="0">
                <a:solidFill>
                  <a:sysClr val="windowText" lastClr="000000"/>
                </a:solidFill>
                <a:latin typeface="Arial"/>
                <a:cs typeface="Arial"/>
              </a:rPr>
              <a:t> </a:t>
            </a:r>
            <a:r>
              <a:rPr sz="2294" kern="0" dirty="0">
                <a:solidFill>
                  <a:sysClr val="windowText" lastClr="000000"/>
                </a:solidFill>
                <a:latin typeface="Arial"/>
                <a:cs typeface="Arial"/>
              </a:rPr>
              <a:t>common</a:t>
            </a:r>
            <a:r>
              <a:rPr sz="2294" kern="0" spc="44" dirty="0">
                <a:solidFill>
                  <a:sysClr val="windowText" lastClr="000000"/>
                </a:solidFill>
                <a:latin typeface="Arial"/>
                <a:cs typeface="Arial"/>
              </a:rPr>
              <a:t> </a:t>
            </a:r>
            <a:r>
              <a:rPr sz="2294" kern="0" spc="-9" dirty="0">
                <a:solidFill>
                  <a:sysClr val="windowText" lastClr="000000"/>
                </a:solidFill>
                <a:latin typeface="Arial"/>
                <a:cs typeface="Arial"/>
              </a:rPr>
              <a:t>issues</a:t>
            </a:r>
            <a:endParaRPr lang="en-US" sz="2294" kern="0" spc="-9" dirty="0">
              <a:solidFill>
                <a:sysClr val="windowText" lastClr="000000"/>
              </a:solidFill>
              <a:latin typeface="Arial"/>
              <a:cs typeface="Arial"/>
            </a:endParaRPr>
          </a:p>
          <a:p>
            <a:pPr marL="11206" marR="4483" defTabSz="806867">
              <a:lnSpc>
                <a:spcPts val="2515"/>
              </a:lnSpc>
              <a:spcBef>
                <a:spcPts val="405"/>
              </a:spcBef>
            </a:pPr>
            <a:endParaRPr lang="en-US" sz="2294" kern="0" spc="-9" dirty="0">
              <a:solidFill>
                <a:sysClr val="windowText" lastClr="000000"/>
              </a:solidFill>
              <a:latin typeface="Arial"/>
              <a:cs typeface="Arial"/>
            </a:endParaRPr>
          </a:p>
          <a:p>
            <a:pPr marL="11206" marR="4483" defTabSz="806867">
              <a:lnSpc>
                <a:spcPts val="2515"/>
              </a:lnSpc>
              <a:spcBef>
                <a:spcPts val="405"/>
              </a:spcBef>
            </a:pPr>
            <a:endParaRPr sz="2294" kern="0" dirty="0">
              <a:solidFill>
                <a:sysClr val="windowText" lastClr="000000"/>
              </a:solidFill>
              <a:latin typeface="Arial"/>
              <a:cs typeface="Arial"/>
            </a:endParaRPr>
          </a:p>
        </p:txBody>
      </p:sp>
      <p:sp>
        <p:nvSpPr>
          <p:cNvPr id="5" name="TextBox 4">
            <a:extLst>
              <a:ext uri="{FF2B5EF4-FFF2-40B4-BE49-F238E27FC236}">
                <a16:creationId xmlns:a16="http://schemas.microsoft.com/office/drawing/2014/main" id="{D955D65E-4115-A8EA-F477-332326D2F43C}"/>
              </a:ext>
            </a:extLst>
          </p:cNvPr>
          <p:cNvSpPr txBox="1"/>
          <p:nvPr/>
        </p:nvSpPr>
        <p:spPr>
          <a:xfrm>
            <a:off x="2263588" y="3697941"/>
            <a:ext cx="4840941" cy="1528624"/>
          </a:xfrm>
          <a:prstGeom prst="rect">
            <a:avLst/>
          </a:prstGeom>
          <a:noFill/>
        </p:spPr>
        <p:txBody>
          <a:bodyPr wrap="square" rtlCol="0">
            <a:spAutoFit/>
          </a:bodyPr>
          <a:lstStyle/>
          <a:p>
            <a:pPr marL="414640" marR="4483" indent="-403433" defTabSz="806867">
              <a:lnSpc>
                <a:spcPts val="2515"/>
              </a:lnSpc>
              <a:spcBef>
                <a:spcPts val="405"/>
              </a:spcBef>
              <a:buFont typeface="Arial" panose="020B0604020202020204" pitchFamily="34" charset="0"/>
              <a:buChar char="•"/>
            </a:pPr>
            <a:r>
              <a:rPr lang="en-US" sz="2294" kern="0" spc="-9" dirty="0">
                <a:solidFill>
                  <a:sysClr val="windowText" lastClr="000000"/>
                </a:solidFill>
                <a:latin typeface="Arial"/>
                <a:cs typeface="Arial"/>
              </a:rPr>
              <a:t>Military and State Interoperability</a:t>
            </a:r>
          </a:p>
          <a:p>
            <a:pPr marL="414640" marR="4483" indent="-403433" defTabSz="806867">
              <a:lnSpc>
                <a:spcPts val="2515"/>
              </a:lnSpc>
              <a:spcBef>
                <a:spcPts val="405"/>
              </a:spcBef>
              <a:buFont typeface="Arial" panose="020B0604020202020204" pitchFamily="34" charset="0"/>
              <a:buChar char="•"/>
            </a:pPr>
            <a:r>
              <a:rPr lang="en-US" sz="2294" kern="0" spc="-9">
                <a:solidFill>
                  <a:sysClr val="windowText" lastClr="000000"/>
                </a:solidFill>
                <a:latin typeface="Arial"/>
                <a:cs typeface="Arial"/>
              </a:rPr>
              <a:t>Airspace Compatibility Impacts</a:t>
            </a:r>
            <a:endParaRPr lang="en-US" sz="2294" kern="0" spc="-9" dirty="0">
              <a:solidFill>
                <a:sysClr val="windowText" lastClr="000000"/>
              </a:solidFill>
              <a:latin typeface="Arial"/>
              <a:cs typeface="Arial"/>
            </a:endParaRPr>
          </a:p>
          <a:p>
            <a:pPr marL="414640" marR="4483" indent="-403433" defTabSz="806867">
              <a:lnSpc>
                <a:spcPts val="2515"/>
              </a:lnSpc>
              <a:spcBef>
                <a:spcPts val="405"/>
              </a:spcBef>
              <a:buFont typeface="Arial" panose="020B0604020202020204" pitchFamily="34" charset="0"/>
              <a:buChar char="•"/>
            </a:pPr>
            <a:r>
              <a:rPr lang="en-US" sz="2294" kern="0" spc="-9" dirty="0">
                <a:solidFill>
                  <a:sysClr val="windowText" lastClr="000000"/>
                </a:solidFill>
                <a:latin typeface="Arial"/>
                <a:cs typeface="Arial"/>
              </a:rPr>
              <a:t>Quality of life</a:t>
            </a:r>
          </a:p>
          <a:p>
            <a:pPr marL="414640" marR="4483" indent="-403433" defTabSz="806867">
              <a:lnSpc>
                <a:spcPts val="2515"/>
              </a:lnSpc>
              <a:spcBef>
                <a:spcPts val="405"/>
              </a:spcBef>
              <a:buFont typeface="Arial" panose="020B0604020202020204" pitchFamily="34" charset="0"/>
              <a:buChar char="•"/>
            </a:pPr>
            <a:endParaRPr lang="en-US" sz="2294" kern="0" spc="-9" dirty="0">
              <a:solidFill>
                <a:sysClr val="windowText" lastClr="000000"/>
              </a:solidFill>
              <a:latin typeface="Arial"/>
              <a:cs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895706" y="1206713"/>
            <a:ext cx="6290983" cy="503302"/>
          </a:xfrm>
          <a:prstGeom prst="rect">
            <a:avLst/>
          </a:prstGeom>
        </p:spPr>
        <p:txBody>
          <a:bodyPr vert="horz" wrap="square" lIns="0" tIns="101749" rIns="0" bIns="0" rtlCol="0">
            <a:spAutoFit/>
          </a:bodyPr>
          <a:lstStyle/>
          <a:p>
            <a:pPr marL="2601584">
              <a:spcBef>
                <a:spcPts val="97"/>
              </a:spcBef>
            </a:pPr>
            <a:r>
              <a:rPr lang="en-US" sz="2603" cap="small" dirty="0" err="1"/>
              <a:t>t</a:t>
            </a:r>
            <a:r>
              <a:rPr sz="2603" cap="small" dirty="0" err="1"/>
              <a:t>exas</a:t>
            </a:r>
            <a:r>
              <a:rPr sz="2603" cap="small" spc="9" dirty="0"/>
              <a:t> </a:t>
            </a:r>
            <a:r>
              <a:rPr lang="en-US" sz="2603" cap="small" spc="-9" dirty="0"/>
              <a:t>m</a:t>
            </a:r>
            <a:r>
              <a:rPr sz="2603" cap="small" spc="-9" dirty="0"/>
              <a:t>ilitary</a:t>
            </a:r>
            <a:r>
              <a:rPr sz="2603" cap="small" spc="-22" dirty="0"/>
              <a:t> </a:t>
            </a:r>
            <a:r>
              <a:rPr lang="en-US" sz="2603" cap="small" spc="-53" dirty="0"/>
              <a:t>s</a:t>
            </a:r>
            <a:r>
              <a:rPr sz="2603" cap="small" spc="-53" dirty="0"/>
              <a:t>ummit</a:t>
            </a:r>
          </a:p>
        </p:txBody>
      </p:sp>
      <p:pic>
        <p:nvPicPr>
          <p:cNvPr id="3" name="object 3"/>
          <p:cNvPicPr/>
          <p:nvPr/>
        </p:nvPicPr>
        <p:blipFill>
          <a:blip r:embed="rId2" cstate="print"/>
          <a:stretch>
            <a:fillRect/>
          </a:stretch>
        </p:blipFill>
        <p:spPr>
          <a:xfrm>
            <a:off x="1860177" y="1160576"/>
            <a:ext cx="957419" cy="635374"/>
          </a:xfrm>
          <a:prstGeom prst="rect">
            <a:avLst/>
          </a:prstGeom>
        </p:spPr>
      </p:pic>
      <p:pic>
        <p:nvPicPr>
          <p:cNvPr id="4" name="object 4"/>
          <p:cNvPicPr/>
          <p:nvPr/>
        </p:nvPicPr>
        <p:blipFill>
          <a:blip r:embed="rId3" cstate="print"/>
          <a:stretch>
            <a:fillRect/>
          </a:stretch>
        </p:blipFill>
        <p:spPr>
          <a:xfrm>
            <a:off x="3156472" y="2153547"/>
            <a:ext cx="1178635" cy="1179306"/>
          </a:xfrm>
          <a:prstGeom prst="rect">
            <a:avLst/>
          </a:prstGeom>
        </p:spPr>
      </p:pic>
      <p:pic>
        <p:nvPicPr>
          <p:cNvPr id="5" name="object 5"/>
          <p:cNvPicPr/>
          <p:nvPr/>
        </p:nvPicPr>
        <p:blipFill>
          <a:blip r:embed="rId4" cstate="print"/>
          <a:stretch>
            <a:fillRect/>
          </a:stretch>
        </p:blipFill>
        <p:spPr>
          <a:xfrm>
            <a:off x="4584857" y="2153856"/>
            <a:ext cx="1170259" cy="1170929"/>
          </a:xfrm>
          <a:prstGeom prst="rect">
            <a:avLst/>
          </a:prstGeom>
        </p:spPr>
      </p:pic>
      <p:pic>
        <p:nvPicPr>
          <p:cNvPr id="6" name="object 6"/>
          <p:cNvPicPr/>
          <p:nvPr/>
        </p:nvPicPr>
        <p:blipFill>
          <a:blip r:embed="rId5" cstate="print"/>
          <a:stretch>
            <a:fillRect/>
          </a:stretch>
        </p:blipFill>
        <p:spPr>
          <a:xfrm>
            <a:off x="6000526" y="2142789"/>
            <a:ext cx="1181323" cy="1185357"/>
          </a:xfrm>
          <a:prstGeom prst="rect">
            <a:avLst/>
          </a:prstGeom>
        </p:spPr>
      </p:pic>
      <p:pic>
        <p:nvPicPr>
          <p:cNvPr id="7" name="object 7"/>
          <p:cNvPicPr/>
          <p:nvPr/>
        </p:nvPicPr>
        <p:blipFill>
          <a:blip r:embed="rId6" cstate="print"/>
          <a:stretch>
            <a:fillRect/>
          </a:stretch>
        </p:blipFill>
        <p:spPr>
          <a:xfrm>
            <a:off x="7483065" y="2154892"/>
            <a:ext cx="1204183" cy="1204183"/>
          </a:xfrm>
          <a:prstGeom prst="rect">
            <a:avLst/>
          </a:prstGeom>
        </p:spPr>
      </p:pic>
      <p:pic>
        <p:nvPicPr>
          <p:cNvPr id="8" name="object 8"/>
          <p:cNvPicPr/>
          <p:nvPr/>
        </p:nvPicPr>
        <p:blipFill>
          <a:blip r:embed="rId7" cstate="print"/>
          <a:stretch>
            <a:fillRect/>
          </a:stretch>
        </p:blipFill>
        <p:spPr>
          <a:xfrm>
            <a:off x="3058159" y="3622766"/>
            <a:ext cx="1350797" cy="1262269"/>
          </a:xfrm>
          <a:prstGeom prst="rect">
            <a:avLst/>
          </a:prstGeom>
        </p:spPr>
      </p:pic>
      <p:pic>
        <p:nvPicPr>
          <p:cNvPr id="10" name="object 10"/>
          <p:cNvPicPr/>
          <p:nvPr/>
        </p:nvPicPr>
        <p:blipFill>
          <a:blip r:embed="rId8" cstate="print"/>
          <a:stretch>
            <a:fillRect/>
          </a:stretch>
        </p:blipFill>
        <p:spPr>
          <a:xfrm>
            <a:off x="6003215" y="3540610"/>
            <a:ext cx="1262679" cy="1262679"/>
          </a:xfrm>
          <a:prstGeom prst="rect">
            <a:avLst/>
          </a:prstGeom>
        </p:spPr>
      </p:pic>
      <p:pic>
        <p:nvPicPr>
          <p:cNvPr id="11" name="object 11"/>
          <p:cNvPicPr/>
          <p:nvPr/>
        </p:nvPicPr>
        <p:blipFill>
          <a:blip r:embed="rId9" cstate="print"/>
          <a:stretch>
            <a:fillRect/>
          </a:stretch>
        </p:blipFill>
        <p:spPr>
          <a:xfrm>
            <a:off x="7433983" y="3521784"/>
            <a:ext cx="1253265" cy="1258644"/>
          </a:xfrm>
          <a:prstGeom prst="rect">
            <a:avLst/>
          </a:prstGeom>
        </p:spPr>
      </p:pic>
      <p:sp>
        <p:nvSpPr>
          <p:cNvPr id="12" name="object 12"/>
          <p:cNvSpPr txBox="1"/>
          <p:nvPr/>
        </p:nvSpPr>
        <p:spPr>
          <a:xfrm>
            <a:off x="4427445" y="5645970"/>
            <a:ext cx="3468781" cy="168316"/>
          </a:xfrm>
          <a:prstGeom prst="rect">
            <a:avLst/>
          </a:prstGeom>
        </p:spPr>
        <p:txBody>
          <a:bodyPr vert="horz" wrap="square" lIns="0" tIns="0" rIns="0" bIns="0" rtlCol="0">
            <a:spAutoFit/>
          </a:bodyPr>
          <a:lstStyle/>
          <a:p>
            <a:pPr marL="11206" defTabSz="806867">
              <a:lnSpc>
                <a:spcPts val="1328"/>
              </a:lnSpc>
            </a:pPr>
            <a:r>
              <a:rPr sz="1279" kern="0" dirty="0">
                <a:solidFill>
                  <a:srgbClr val="FFFFFF"/>
                </a:solidFill>
                <a:latin typeface="Calibri"/>
                <a:cs typeface="Calibri"/>
              </a:rPr>
              <a:t>On</a:t>
            </a:r>
            <a:r>
              <a:rPr sz="1279" kern="0" spc="35" dirty="0">
                <a:solidFill>
                  <a:srgbClr val="FFFFFF"/>
                </a:solidFill>
                <a:latin typeface="Calibri"/>
                <a:cs typeface="Calibri"/>
              </a:rPr>
              <a:t> </a:t>
            </a:r>
            <a:r>
              <a:rPr sz="1279" kern="0" dirty="0">
                <a:solidFill>
                  <a:srgbClr val="FFFFFF"/>
                </a:solidFill>
                <a:latin typeface="Calibri"/>
                <a:cs typeface="Calibri"/>
              </a:rPr>
              <a:t>behalf</a:t>
            </a:r>
            <a:r>
              <a:rPr sz="1279" kern="0" spc="35" dirty="0">
                <a:solidFill>
                  <a:srgbClr val="FFFFFF"/>
                </a:solidFill>
                <a:latin typeface="Calibri"/>
                <a:cs typeface="Calibri"/>
              </a:rPr>
              <a:t> </a:t>
            </a:r>
            <a:r>
              <a:rPr sz="1279" kern="0" dirty="0">
                <a:solidFill>
                  <a:srgbClr val="FFFFFF"/>
                </a:solidFill>
                <a:latin typeface="Calibri"/>
                <a:cs typeface="Calibri"/>
              </a:rPr>
              <a:t>of</a:t>
            </a:r>
            <a:r>
              <a:rPr sz="1279" kern="0" spc="35" dirty="0">
                <a:solidFill>
                  <a:srgbClr val="FFFFFF"/>
                </a:solidFill>
                <a:latin typeface="Calibri"/>
                <a:cs typeface="Calibri"/>
              </a:rPr>
              <a:t> </a:t>
            </a:r>
            <a:r>
              <a:rPr sz="1279" kern="0" dirty="0">
                <a:solidFill>
                  <a:srgbClr val="FFFFFF"/>
                </a:solidFill>
                <a:latin typeface="Calibri"/>
                <a:cs typeface="Calibri"/>
              </a:rPr>
              <a:t>the</a:t>
            </a:r>
            <a:r>
              <a:rPr sz="1279" kern="0" spc="49" dirty="0">
                <a:solidFill>
                  <a:srgbClr val="FFFFFF"/>
                </a:solidFill>
                <a:latin typeface="Calibri"/>
                <a:cs typeface="Calibri"/>
              </a:rPr>
              <a:t> </a:t>
            </a:r>
            <a:r>
              <a:rPr sz="1279" kern="0" dirty="0">
                <a:solidFill>
                  <a:srgbClr val="FFFFFF"/>
                </a:solidFill>
                <a:latin typeface="Calibri"/>
                <a:cs typeface="Calibri"/>
              </a:rPr>
              <a:t>TCC,</a:t>
            </a:r>
            <a:r>
              <a:rPr sz="1279" kern="0" spc="35" dirty="0">
                <a:solidFill>
                  <a:srgbClr val="FFFFFF"/>
                </a:solidFill>
                <a:latin typeface="Calibri"/>
                <a:cs typeface="Calibri"/>
              </a:rPr>
              <a:t> </a:t>
            </a:r>
            <a:r>
              <a:rPr sz="1279" kern="0" dirty="0">
                <a:solidFill>
                  <a:srgbClr val="FFFFFF"/>
                </a:solidFill>
                <a:latin typeface="Calibri"/>
                <a:cs typeface="Calibri"/>
              </a:rPr>
              <a:t>thanks</a:t>
            </a:r>
            <a:r>
              <a:rPr sz="1279" kern="0" spc="35" dirty="0">
                <a:solidFill>
                  <a:srgbClr val="FFFFFF"/>
                </a:solidFill>
                <a:latin typeface="Calibri"/>
                <a:cs typeface="Calibri"/>
              </a:rPr>
              <a:t> </a:t>
            </a:r>
            <a:r>
              <a:rPr sz="1279" kern="0" dirty="0">
                <a:solidFill>
                  <a:srgbClr val="FFFFFF"/>
                </a:solidFill>
                <a:latin typeface="Calibri"/>
                <a:cs typeface="Calibri"/>
              </a:rPr>
              <a:t>for</a:t>
            </a:r>
            <a:r>
              <a:rPr sz="1279" kern="0" spc="35" dirty="0">
                <a:solidFill>
                  <a:srgbClr val="FFFFFF"/>
                </a:solidFill>
                <a:latin typeface="Calibri"/>
                <a:cs typeface="Calibri"/>
              </a:rPr>
              <a:t> </a:t>
            </a:r>
            <a:r>
              <a:rPr sz="1279" kern="0" dirty="0">
                <a:solidFill>
                  <a:srgbClr val="FFFFFF"/>
                </a:solidFill>
                <a:latin typeface="Calibri"/>
                <a:cs typeface="Calibri"/>
              </a:rPr>
              <a:t>your</a:t>
            </a:r>
            <a:r>
              <a:rPr sz="1279" kern="0" spc="35" dirty="0">
                <a:solidFill>
                  <a:srgbClr val="FFFFFF"/>
                </a:solidFill>
                <a:latin typeface="Calibri"/>
                <a:cs typeface="Calibri"/>
              </a:rPr>
              <a:t> </a:t>
            </a:r>
            <a:r>
              <a:rPr sz="1279" kern="0" spc="-9" dirty="0">
                <a:solidFill>
                  <a:srgbClr val="FFFFFF"/>
                </a:solidFill>
                <a:latin typeface="Calibri"/>
                <a:cs typeface="Calibri"/>
              </a:rPr>
              <a:t>participation.</a:t>
            </a:r>
            <a:endParaRPr sz="1279" kern="0" dirty="0">
              <a:solidFill>
                <a:sysClr val="windowText" lastClr="000000"/>
              </a:solidFill>
              <a:latin typeface="Calibri"/>
              <a:cs typeface="Calibri"/>
            </a:endParaRPr>
          </a:p>
        </p:txBody>
      </p:sp>
      <p:pic>
        <p:nvPicPr>
          <p:cNvPr id="15" name="Picture 14" descr="Logo, company name&#10;&#10;Description automatically generated">
            <a:extLst>
              <a:ext uri="{FF2B5EF4-FFF2-40B4-BE49-F238E27FC236}">
                <a16:creationId xmlns:a16="http://schemas.microsoft.com/office/drawing/2014/main" id="{59D7C6E7-92C1-B982-6D83-C732B4784D7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30373" y="3514614"/>
            <a:ext cx="1351425" cy="135142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909483" y="1676400"/>
            <a:ext cx="9986682" cy="4425704"/>
          </a:xfrm>
          <a:solidFill>
            <a:schemeClr val="accent4">
              <a:lumMod val="20000"/>
              <a:lumOff val="80000"/>
            </a:schemeClr>
          </a:solidFill>
        </p:spPr>
        <p:txBody>
          <a:bodyPr>
            <a:normAutofit/>
          </a:bodyPr>
          <a:lstStyle/>
          <a:p>
            <a:br>
              <a:rPr lang="en-US" sz="4400" b="1" cap="none" dirty="0">
                <a:solidFill>
                  <a:schemeClr val="accent4">
                    <a:lumMod val="50000"/>
                  </a:schemeClr>
                </a:solidFill>
                <a:latin typeface="Arial" panose="020B0604020202020204" pitchFamily="34" charset="0"/>
                <a:cs typeface="Arial" panose="020B0604020202020204" pitchFamily="34" charset="0"/>
              </a:rPr>
            </a:br>
            <a:br>
              <a:rPr lang="en-US" sz="4400" b="1" cap="none" dirty="0">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1909483" y="1479177"/>
            <a:ext cx="9986682" cy="4554070"/>
          </a:xfrm>
        </p:spPr>
        <p:txBody>
          <a:bodyPr>
            <a:normAutofit fontScale="70000" lnSpcReduction="20000"/>
          </a:bodyPr>
          <a:lstStyle/>
          <a:p>
            <a:pPr marL="0" marR="0" lvl="0" indent="0" defTabSz="457200" rtl="0" eaLnBrk="1" fontAlgn="auto" latinLnBrk="0" hangingPunct="1">
              <a:lnSpc>
                <a:spcPct val="100000"/>
              </a:lnSpc>
              <a:spcBef>
                <a:spcPts val="0"/>
              </a:spcBef>
              <a:spcAft>
                <a:spcPts val="0"/>
              </a:spcAft>
              <a:buClrTx/>
              <a:buSzTx/>
              <a:buFontTx/>
              <a:buNone/>
              <a:tabLst/>
              <a:defRPr/>
            </a:pPr>
            <a:b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br>
            <a:r>
              <a:rPr kumimoji="0" lang="da-DK"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Brig. Gen. Michael J. Lovell </a:t>
            </a:r>
            <a:r>
              <a:rPr kumimoji="0" lang="da-DK" sz="77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USAF (Ret) &amp; DAF</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Executive Director, JBSA-EDI &amp; 5G</a:t>
            </a:r>
            <a:endPar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69960" cy="2016884"/>
          </a:xfrm>
          <a:prstGeom prst="rect">
            <a:avLst/>
          </a:prstGeom>
        </p:spPr>
      </p:pic>
    </p:spTree>
    <p:extLst>
      <p:ext uri="{BB962C8B-B14F-4D97-AF65-F5344CB8AC3E}">
        <p14:creationId xmlns:p14="http://schemas.microsoft.com/office/powerpoint/2010/main" val="38264330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F146BC8-67DC-3F38-E774-DFB6B442264E}"/>
              </a:ext>
            </a:extLst>
          </p:cNvPr>
          <p:cNvSpPr/>
          <p:nvPr/>
        </p:nvSpPr>
        <p:spPr bwMode="auto">
          <a:xfrm>
            <a:off x="253385" y="5002443"/>
            <a:ext cx="11622796" cy="752558"/>
          </a:xfrm>
          <a:prstGeom prst="roundRect">
            <a:avLst/>
          </a:prstGeom>
          <a:solidFill>
            <a:srgbClr val="228CD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
        <p:nvSpPr>
          <p:cNvPr id="5" name="object 18">
            <a:extLst>
              <a:ext uri="{FF2B5EF4-FFF2-40B4-BE49-F238E27FC236}">
                <a16:creationId xmlns:a16="http://schemas.microsoft.com/office/drawing/2014/main" id="{7414F068-19C4-FC70-4B55-22FEC212AE5F}"/>
              </a:ext>
            </a:extLst>
          </p:cNvPr>
          <p:cNvSpPr txBox="1">
            <a:spLocks noGrp="1"/>
          </p:cNvSpPr>
          <p:nvPr>
            <p:ph type="title" idx="4294967295"/>
          </p:nvPr>
        </p:nvSpPr>
        <p:spPr>
          <a:xfrm>
            <a:off x="1821375" y="37719"/>
            <a:ext cx="8549251" cy="1194550"/>
          </a:xfrm>
          <a:prstGeom prst="rect">
            <a:avLst/>
          </a:prstGeom>
        </p:spPr>
        <p:txBody>
          <a:bodyPr vert="horz" wrap="square" lIns="0" tIns="12057"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692" marR="5077" indent="225285">
              <a:spcBef>
                <a:spcPts val="95"/>
              </a:spcBef>
            </a:pPr>
            <a:r>
              <a:rPr lang="en-US" sz="3600" b="1" dirty="0">
                <a:solidFill>
                  <a:prstClr val="black"/>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t>San Antonio Electromagnetic Defense</a:t>
            </a:r>
            <a:br>
              <a:rPr lang="en-US" b="1" dirty="0">
                <a:solidFill>
                  <a:prstClr val="black"/>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rPr>
            </a:br>
            <a:r>
              <a:rPr lang="en-US" sz="2000" b="1" i="1" kern="0" dirty="0">
                <a:latin typeface="Arial" panose="020B0604020202020204" pitchFamily="34" charset="0"/>
                <a:cs typeface="Arial" panose="020B0604020202020204" pitchFamily="34" charset="0"/>
              </a:rPr>
              <a:t>Military Readiness Enabled by Community Resilience</a:t>
            </a:r>
          </a:p>
          <a:p>
            <a:pPr marL="12692" marR="5077" indent="225285">
              <a:spcBef>
                <a:spcPts val="95"/>
              </a:spcBef>
            </a:pPr>
            <a:endParaRPr lang="en-US" sz="2000" i="1" dirty="0">
              <a:latin typeface="Arial" panose="020B0604020202020204" pitchFamily="34" charset="0"/>
              <a:cs typeface="Arial" panose="020B0604020202020204" pitchFamily="34" charset="0"/>
            </a:endParaRPr>
          </a:p>
        </p:txBody>
      </p:sp>
      <p:grpSp>
        <p:nvGrpSpPr>
          <p:cNvPr id="2" name="Group 4">
            <a:extLst>
              <a:ext uri="{FF2B5EF4-FFF2-40B4-BE49-F238E27FC236}">
                <a16:creationId xmlns:a16="http://schemas.microsoft.com/office/drawing/2014/main" id="{B03A1D77-9EA7-035E-1AE1-54795366318A}"/>
              </a:ext>
            </a:extLst>
          </p:cNvPr>
          <p:cNvGrpSpPr>
            <a:grpSpLocks noChangeAspect="1"/>
          </p:cNvGrpSpPr>
          <p:nvPr/>
        </p:nvGrpSpPr>
        <p:grpSpPr bwMode="auto">
          <a:xfrm>
            <a:off x="0" y="1009801"/>
            <a:ext cx="12192000" cy="3848638"/>
            <a:chOff x="-2" y="678"/>
            <a:chExt cx="7682" cy="3185"/>
          </a:xfrm>
        </p:grpSpPr>
        <p:sp>
          <p:nvSpPr>
            <p:cNvPr id="3" name="AutoShape 3">
              <a:extLst>
                <a:ext uri="{FF2B5EF4-FFF2-40B4-BE49-F238E27FC236}">
                  <a16:creationId xmlns:a16="http://schemas.microsoft.com/office/drawing/2014/main" id="{DFE4F6AF-265C-D959-76AD-7C47D2B0AC9D}"/>
                </a:ext>
              </a:extLst>
            </p:cNvPr>
            <p:cNvSpPr>
              <a:spLocks noChangeAspect="1" noChangeArrowheads="1" noTextEdit="1"/>
            </p:cNvSpPr>
            <p:nvPr/>
          </p:nvSpPr>
          <p:spPr bwMode="auto">
            <a:xfrm>
              <a:off x="0" y="678"/>
              <a:ext cx="7680" cy="3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pic>
          <p:nvPicPr>
            <p:cNvPr id="1029" name="Picture 5">
              <a:extLst>
                <a:ext uri="{FF2B5EF4-FFF2-40B4-BE49-F238E27FC236}">
                  <a16:creationId xmlns:a16="http://schemas.microsoft.com/office/drawing/2014/main" id="{6A01B069-7EA2-4D36-F3B0-DAD3DFCD6A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156" t="2771" r="2801" b="1443"/>
            <a:stretch/>
          </p:blipFill>
          <p:spPr bwMode="auto">
            <a:xfrm>
              <a:off x="-2" y="706"/>
              <a:ext cx="7682" cy="3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 name="object 18">
            <a:extLst>
              <a:ext uri="{FF2B5EF4-FFF2-40B4-BE49-F238E27FC236}">
                <a16:creationId xmlns:a16="http://schemas.microsoft.com/office/drawing/2014/main" id="{DEB5A65E-D322-2C14-DEF5-E136707314F4}"/>
              </a:ext>
            </a:extLst>
          </p:cNvPr>
          <p:cNvSpPr txBox="1">
            <a:spLocks/>
          </p:cNvSpPr>
          <p:nvPr/>
        </p:nvSpPr>
        <p:spPr>
          <a:xfrm>
            <a:off x="-198305" y="4497681"/>
            <a:ext cx="12192000" cy="2564155"/>
          </a:xfrm>
          <a:prstGeom prst="rect">
            <a:avLst/>
          </a:prstGeom>
        </p:spPr>
        <p:txBody>
          <a:bodyPr vert="horz" wrap="square" lIns="0" tIns="12057" rIns="0" bIns="0" rtlCol="0" anchor="ctr">
            <a:sp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12692" marR="5077" indent="225285">
              <a:spcBef>
                <a:spcPts val="95"/>
              </a:spcBef>
            </a:pPr>
            <a:endParaRPr lang="en-US" sz="14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2692" marR="5077" indent="225285">
              <a:spcBef>
                <a:spcPts val="95"/>
              </a:spcBef>
            </a:pPr>
            <a:endParaRPr lang="en-US" sz="2800" b="1" dirty="0">
              <a:solidFill>
                <a:prstClr val="black"/>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2692" marR="5077" indent="225285">
              <a:spcBef>
                <a:spcPts val="95"/>
              </a:spcBef>
            </a:pPr>
            <a:r>
              <a:rPr lang="en-US" sz="3000" b="1"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“Military Energy Resilience” </a:t>
            </a:r>
            <a:r>
              <a:rPr lang="en-US" sz="30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briefing for Texas Military Summit</a:t>
            </a:r>
          </a:p>
          <a:p>
            <a:pPr marL="12692" marR="5077" indent="225285">
              <a:spcBef>
                <a:spcPts val="95"/>
              </a:spcBef>
            </a:pPr>
            <a:endParaRPr lang="en-US" sz="24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a:p>
            <a:pPr marL="12692" marR="5077" indent="225285">
              <a:spcBef>
                <a:spcPts val="95"/>
              </a:spcBef>
            </a:pPr>
            <a:r>
              <a:rPr lang="en-US" sz="2000" b="1" i="1" kern="0" dirty="0">
                <a:solidFill>
                  <a:prstClr val="black"/>
                </a:solidFill>
                <a:latin typeface="Arial" panose="020B0604020202020204" pitchFamily="34" charset="0"/>
                <a:cs typeface="Arial" panose="020B0604020202020204" pitchFamily="34" charset="0"/>
              </a:rPr>
              <a:t>16 December 2024</a:t>
            </a:r>
          </a:p>
          <a:p>
            <a:pPr marL="12692" marR="5077" indent="225285">
              <a:spcBef>
                <a:spcPts val="95"/>
              </a:spcBef>
            </a:pPr>
            <a:endParaRPr lang="en-US" sz="400" b="1" i="1" kern="0" dirty="0">
              <a:solidFill>
                <a:prstClr val="black"/>
              </a:solidFill>
              <a:latin typeface="Arial" panose="020B0604020202020204" pitchFamily="34" charset="0"/>
              <a:cs typeface="Arial" panose="020B0604020202020204" pitchFamily="34" charset="0"/>
            </a:endParaRPr>
          </a:p>
          <a:p>
            <a:pPr marL="12692" marR="5077" indent="225285">
              <a:spcBef>
                <a:spcPts val="95"/>
              </a:spcBef>
            </a:pPr>
            <a:r>
              <a:rPr lang="en-US" sz="2000" b="1" i="1" kern="0" dirty="0">
                <a:solidFill>
                  <a:prstClr val="black"/>
                </a:solidFill>
                <a:latin typeface="Arial" panose="020B0604020202020204" pitchFamily="34" charset="0"/>
                <a:cs typeface="Arial" panose="020B0604020202020204" pitchFamily="34" charset="0"/>
              </a:rPr>
              <a:t>Brig Gen Michael “Apollo” Lovell, USAF (Ret) &amp; DAF / </a:t>
            </a:r>
            <a:r>
              <a:rPr lang="en-US" sz="2000" b="1" i="1" kern="0" dirty="0">
                <a:solidFill>
                  <a:prstClr val="black"/>
                </a:solidFill>
                <a:latin typeface="Arial" panose="020B0604020202020204" pitchFamily="34" charset="0"/>
                <a:cs typeface="Arial" panose="020B0604020202020204" pitchFamily="34" charset="0"/>
                <a:hlinkClick r:id="rId3"/>
              </a:rPr>
              <a:t>michael.lovell.3@us.af.mil</a:t>
            </a:r>
            <a:r>
              <a:rPr lang="en-US" sz="2000" b="1" i="1" kern="0" dirty="0">
                <a:solidFill>
                  <a:prstClr val="black"/>
                </a:solidFill>
                <a:latin typeface="Arial" panose="020B0604020202020204" pitchFamily="34" charset="0"/>
                <a:cs typeface="Arial" panose="020B0604020202020204" pitchFamily="34" charset="0"/>
              </a:rPr>
              <a:t> </a:t>
            </a:r>
          </a:p>
          <a:p>
            <a:pPr marL="12692" marR="5077" indent="225285">
              <a:spcBef>
                <a:spcPts val="95"/>
              </a:spcBef>
            </a:pPr>
            <a:endParaRPr lang="en-US" sz="2000" i="1" dirty="0">
              <a:solidFill>
                <a:prstClr val="black"/>
              </a:solidFill>
              <a:latin typeface="Arial" panose="020B0604020202020204" pitchFamily="34" charset="0"/>
              <a:cs typeface="Arial" panose="020B0604020202020204" pitchFamily="34" charset="0"/>
            </a:endParaRPr>
          </a:p>
        </p:txBody>
      </p:sp>
      <p:sp>
        <p:nvSpPr>
          <p:cNvPr id="9" name="Slide Number Placeholder 3">
            <a:extLst>
              <a:ext uri="{FF2B5EF4-FFF2-40B4-BE49-F238E27FC236}">
                <a16:creationId xmlns:a16="http://schemas.microsoft.com/office/drawing/2014/main" id="{784C7A5D-254A-CE2B-3F19-2629E495DE2C}"/>
              </a:ext>
            </a:extLst>
          </p:cNvPr>
          <p:cNvSpPr txBox="1">
            <a:spLocks/>
          </p:cNvSpPr>
          <p:nvPr/>
        </p:nvSpPr>
        <p:spPr>
          <a:xfrm>
            <a:off x="9448800" y="663733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9048AA-F609-4B84-A9D0-ECC7638DE23D}" type="slidenum">
              <a:rPr lang="en-US" sz="1000" b="1" smtClean="0"/>
              <a:pPr algn="r"/>
              <a:t>17</a:t>
            </a:fld>
            <a:endParaRPr lang="en-US" sz="1000" b="1" dirty="0"/>
          </a:p>
        </p:txBody>
      </p:sp>
    </p:spTree>
    <p:extLst>
      <p:ext uri="{BB962C8B-B14F-4D97-AF65-F5344CB8AC3E}">
        <p14:creationId xmlns:p14="http://schemas.microsoft.com/office/powerpoint/2010/main" val="934415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4E0373-E9E3-FE31-CC60-FAD37948A738}"/>
            </a:ext>
          </a:extLst>
        </p:cNvPr>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A5B943E5-DB17-3671-FAEB-32E8EBB281B0}"/>
              </a:ext>
            </a:extLst>
          </p:cNvPr>
          <p:cNvSpPr txBox="1">
            <a:spLocks/>
          </p:cNvSpPr>
          <p:nvPr/>
        </p:nvSpPr>
        <p:spPr>
          <a:xfrm>
            <a:off x="9448800" y="664136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9048AA-F609-4B84-A9D0-ECC7638DE23D}" type="slidenum">
              <a:rPr kumimoji="0" lang="en-US" sz="10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1" i="0" u="none" strike="noStrike" kern="1200" cap="none" spc="0" normalizeH="0" baseline="0" noProof="0" dirty="0">
              <a:ln>
                <a:noFill/>
              </a:ln>
              <a:solidFill>
                <a:srgbClr val="000000"/>
              </a:solidFill>
              <a:effectLst/>
              <a:uLnTx/>
              <a:uFillTx/>
              <a:latin typeface="Arial"/>
              <a:ea typeface="+mn-ea"/>
              <a:cs typeface="+mn-cs"/>
            </a:endParaRPr>
          </a:p>
        </p:txBody>
      </p:sp>
      <p:pic>
        <p:nvPicPr>
          <p:cNvPr id="2" name="Picture 1">
            <a:extLst>
              <a:ext uri="{FF2B5EF4-FFF2-40B4-BE49-F238E27FC236}">
                <a16:creationId xmlns:a16="http://schemas.microsoft.com/office/drawing/2014/main" id="{C041E91D-6619-C2E1-511D-F4F22E14A348}"/>
              </a:ext>
            </a:extLst>
          </p:cNvPr>
          <p:cNvPicPr>
            <a:picLocks noChangeAspect="1"/>
          </p:cNvPicPr>
          <p:nvPr/>
        </p:nvPicPr>
        <p:blipFill>
          <a:blip r:embed="rId3"/>
          <a:stretch>
            <a:fillRect/>
          </a:stretch>
        </p:blipFill>
        <p:spPr>
          <a:xfrm>
            <a:off x="-1937331" y="1"/>
            <a:ext cx="16066664" cy="6858000"/>
          </a:xfrm>
          <a:prstGeom prst="rect">
            <a:avLst/>
          </a:prstGeom>
        </p:spPr>
      </p:pic>
      <p:sp>
        <p:nvSpPr>
          <p:cNvPr id="6" name="TextBox 5">
            <a:extLst>
              <a:ext uri="{FF2B5EF4-FFF2-40B4-BE49-F238E27FC236}">
                <a16:creationId xmlns:a16="http://schemas.microsoft.com/office/drawing/2014/main" id="{8D922DC8-979F-8E24-C661-0CC77CAA2B10}"/>
              </a:ext>
            </a:extLst>
          </p:cNvPr>
          <p:cNvSpPr txBox="1"/>
          <p:nvPr/>
        </p:nvSpPr>
        <p:spPr>
          <a:xfrm>
            <a:off x="2060154" y="2974554"/>
            <a:ext cx="184731" cy="369332"/>
          </a:xfrm>
          <a:prstGeom prst="rect">
            <a:avLst/>
          </a:prstGeom>
          <a:noFill/>
        </p:spPr>
        <p:txBody>
          <a:bodyPr wrap="none" rtlCol="0">
            <a:spAutoFit/>
          </a:bodyPr>
          <a:lstStyle/>
          <a:p>
            <a:endParaRPr lang="en-US" dirty="0"/>
          </a:p>
        </p:txBody>
      </p:sp>
      <p:sp>
        <p:nvSpPr>
          <p:cNvPr id="7" name="Rectangle: Rounded Corners 6">
            <a:extLst>
              <a:ext uri="{FF2B5EF4-FFF2-40B4-BE49-F238E27FC236}">
                <a16:creationId xmlns:a16="http://schemas.microsoft.com/office/drawing/2014/main" id="{A8C008CE-9546-B365-4772-A76FFDA40A73}"/>
              </a:ext>
            </a:extLst>
          </p:cNvPr>
          <p:cNvSpPr/>
          <p:nvPr/>
        </p:nvSpPr>
        <p:spPr bwMode="auto">
          <a:xfrm>
            <a:off x="155011" y="5409286"/>
            <a:ext cx="11863618" cy="1002535"/>
          </a:xfrm>
          <a:prstGeom prst="roundRect">
            <a:avLst/>
          </a:prstGeom>
          <a:solidFill>
            <a:srgbClr val="110625"/>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
        <p:nvSpPr>
          <p:cNvPr id="4" name="TextBox 3">
            <a:extLst>
              <a:ext uri="{FF2B5EF4-FFF2-40B4-BE49-F238E27FC236}">
                <a16:creationId xmlns:a16="http://schemas.microsoft.com/office/drawing/2014/main" id="{95010968-D1B2-2330-481A-F015C3F83974}"/>
              </a:ext>
            </a:extLst>
          </p:cNvPr>
          <p:cNvSpPr txBox="1"/>
          <p:nvPr/>
        </p:nvSpPr>
        <p:spPr>
          <a:xfrm>
            <a:off x="853523" y="5455296"/>
            <a:ext cx="10967576" cy="954107"/>
          </a:xfrm>
          <a:prstGeom prst="rect">
            <a:avLst/>
          </a:prstGeom>
          <a:noFill/>
        </p:spPr>
        <p:txBody>
          <a:bodyPr wrap="square">
            <a:spAutoFit/>
          </a:bodyPr>
          <a:lstStyle/>
          <a:p>
            <a:r>
              <a:rPr lang="en-US" sz="2800" b="1" i="0" dirty="0">
                <a:solidFill>
                  <a:schemeClr val="bg1"/>
                </a:solidFill>
                <a:effectLst/>
                <a:latin typeface="Publico Text Web"/>
              </a:rPr>
              <a:t>The United States is in a period of renewed Great Power Competition with a rising People’s Republic of China (PRC) and a revisionist Russia </a:t>
            </a:r>
            <a:r>
              <a:rPr lang="en-US" sz="2800" b="0" i="0" dirty="0">
                <a:solidFill>
                  <a:schemeClr val="bg1"/>
                </a:solidFill>
                <a:effectLst/>
                <a:latin typeface="Publico Text Web"/>
              </a:rPr>
              <a:t> </a:t>
            </a:r>
            <a:endParaRPr lang="en-US" sz="2800" dirty="0">
              <a:solidFill>
                <a:schemeClr val="bg1"/>
              </a:solidFill>
            </a:endParaRPr>
          </a:p>
        </p:txBody>
      </p:sp>
      <p:sp>
        <p:nvSpPr>
          <p:cNvPr id="9" name="Slide Number Placeholder 3">
            <a:extLst>
              <a:ext uri="{FF2B5EF4-FFF2-40B4-BE49-F238E27FC236}">
                <a16:creationId xmlns:a16="http://schemas.microsoft.com/office/drawing/2014/main" id="{69733992-ED1D-D565-4AC0-1286319AD454}"/>
              </a:ext>
            </a:extLst>
          </p:cNvPr>
          <p:cNvSpPr txBox="1">
            <a:spLocks/>
          </p:cNvSpPr>
          <p:nvPr/>
        </p:nvSpPr>
        <p:spPr>
          <a:xfrm>
            <a:off x="9448800" y="663733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9048AA-F609-4B84-A9D0-ECC7638DE23D}" type="slidenum">
              <a:rPr lang="en-US" sz="1000" b="1" smtClean="0">
                <a:solidFill>
                  <a:schemeClr val="bg1"/>
                </a:solidFill>
              </a:rPr>
              <a:pPr algn="r"/>
              <a:t>18</a:t>
            </a:fld>
            <a:endParaRPr lang="en-US" sz="1000" b="1" dirty="0">
              <a:solidFill>
                <a:schemeClr val="bg1"/>
              </a:solidFill>
            </a:endParaRPr>
          </a:p>
        </p:txBody>
      </p:sp>
    </p:spTree>
    <p:extLst>
      <p:ext uri="{BB962C8B-B14F-4D97-AF65-F5344CB8AC3E}">
        <p14:creationId xmlns:p14="http://schemas.microsoft.com/office/powerpoint/2010/main" val="1601742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12ACF-8246-36A8-3F09-158176266A45}"/>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0033EB46-5D91-AA92-CE0C-DBAEC1C302C1}"/>
              </a:ext>
            </a:extLst>
          </p:cNvPr>
          <p:cNvPicPr>
            <a:picLocks noChangeAspect="1"/>
          </p:cNvPicPr>
          <p:nvPr/>
        </p:nvPicPr>
        <p:blipFill>
          <a:blip r:embed="rId3"/>
          <a:stretch>
            <a:fillRect/>
          </a:stretch>
        </p:blipFill>
        <p:spPr>
          <a:xfrm>
            <a:off x="-147152" y="4928"/>
            <a:ext cx="12467943" cy="6853072"/>
          </a:xfrm>
          <a:prstGeom prst="rect">
            <a:avLst/>
          </a:prstGeom>
        </p:spPr>
      </p:pic>
      <p:sp>
        <p:nvSpPr>
          <p:cNvPr id="5" name="Slide Number Placeholder 3">
            <a:extLst>
              <a:ext uri="{FF2B5EF4-FFF2-40B4-BE49-F238E27FC236}">
                <a16:creationId xmlns:a16="http://schemas.microsoft.com/office/drawing/2014/main" id="{4CB0BFB3-2C03-9970-E28E-3DD9B6F1AD0F}"/>
              </a:ext>
            </a:extLst>
          </p:cNvPr>
          <p:cNvSpPr txBox="1">
            <a:spLocks/>
          </p:cNvSpPr>
          <p:nvPr/>
        </p:nvSpPr>
        <p:spPr>
          <a:xfrm>
            <a:off x="9448800" y="664136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9048AA-F609-4B84-A9D0-ECC7638DE23D}" type="slidenum">
              <a:rPr kumimoji="0" lang="en-US" sz="10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76E9200E-958B-C373-C679-05AD7F610AB4}"/>
              </a:ext>
            </a:extLst>
          </p:cNvPr>
          <p:cNvSpPr txBox="1"/>
          <p:nvPr/>
        </p:nvSpPr>
        <p:spPr>
          <a:xfrm>
            <a:off x="2060154" y="2974554"/>
            <a:ext cx="184731" cy="369332"/>
          </a:xfrm>
          <a:prstGeom prst="rect">
            <a:avLst/>
          </a:prstGeom>
          <a:noFill/>
        </p:spPr>
        <p:txBody>
          <a:bodyPr wrap="none" rtlCol="0">
            <a:spAutoFit/>
          </a:bodyPr>
          <a:lstStyle/>
          <a:p>
            <a:endParaRPr lang="en-US" dirty="0"/>
          </a:p>
        </p:txBody>
      </p:sp>
      <p:sp>
        <p:nvSpPr>
          <p:cNvPr id="7" name="Rectangle: Rounded Corners 6">
            <a:extLst>
              <a:ext uri="{FF2B5EF4-FFF2-40B4-BE49-F238E27FC236}">
                <a16:creationId xmlns:a16="http://schemas.microsoft.com/office/drawing/2014/main" id="{F4AE07F3-0A6E-A28F-424D-DEE3866F0044}"/>
              </a:ext>
            </a:extLst>
          </p:cNvPr>
          <p:cNvSpPr/>
          <p:nvPr/>
        </p:nvSpPr>
        <p:spPr bwMode="auto">
          <a:xfrm>
            <a:off x="155011" y="5409286"/>
            <a:ext cx="11863618" cy="1002535"/>
          </a:xfrm>
          <a:prstGeom prst="roundRect">
            <a:avLst/>
          </a:prstGeom>
          <a:solidFill>
            <a:srgbClr val="110625"/>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
        <p:nvSpPr>
          <p:cNvPr id="4" name="TextBox 3">
            <a:extLst>
              <a:ext uri="{FF2B5EF4-FFF2-40B4-BE49-F238E27FC236}">
                <a16:creationId xmlns:a16="http://schemas.microsoft.com/office/drawing/2014/main" id="{D9ABE455-A9A2-A4BA-B247-7A71DE708DB9}"/>
              </a:ext>
            </a:extLst>
          </p:cNvPr>
          <p:cNvSpPr txBox="1"/>
          <p:nvPr/>
        </p:nvSpPr>
        <p:spPr>
          <a:xfrm>
            <a:off x="308472" y="5455296"/>
            <a:ext cx="11710157" cy="954107"/>
          </a:xfrm>
          <a:prstGeom prst="rect">
            <a:avLst/>
          </a:prstGeom>
          <a:noFill/>
        </p:spPr>
        <p:txBody>
          <a:bodyPr wrap="square">
            <a:spAutoFit/>
          </a:bodyPr>
          <a:lstStyle/>
          <a:p>
            <a:r>
              <a:rPr lang="en-US" sz="2800" b="1" dirty="0">
                <a:solidFill>
                  <a:schemeClr val="bg1"/>
                </a:solidFill>
                <a:latin typeface="Publico Text Web"/>
              </a:rPr>
              <a:t>19 Mar 2024:  US &amp; FVEY Intelligence Partners </a:t>
            </a:r>
            <a:r>
              <a:rPr lang="en-US" sz="1600" b="1" dirty="0">
                <a:solidFill>
                  <a:schemeClr val="bg1"/>
                </a:solidFill>
                <a:latin typeface="Publico Text Web"/>
              </a:rPr>
              <a:t>(Australia, Canada, New Zealand &amp; United Kingdom)   </a:t>
            </a:r>
          </a:p>
          <a:p>
            <a:r>
              <a:rPr lang="en-US" sz="1600" b="1" dirty="0">
                <a:solidFill>
                  <a:schemeClr val="bg1"/>
                </a:solidFill>
                <a:latin typeface="Publico Text Web"/>
              </a:rPr>
              <a:t>        </a:t>
            </a:r>
            <a:r>
              <a:rPr lang="en-US" sz="2800" b="1" dirty="0">
                <a:solidFill>
                  <a:schemeClr val="bg1"/>
                </a:solidFill>
                <a:latin typeface="Publico Text Web"/>
              </a:rPr>
              <a:t>issued warning on China’s Volt Typhoon targeting critical infrastructure</a:t>
            </a:r>
          </a:p>
        </p:txBody>
      </p:sp>
      <p:sp>
        <p:nvSpPr>
          <p:cNvPr id="9" name="Slide Number Placeholder 3">
            <a:extLst>
              <a:ext uri="{FF2B5EF4-FFF2-40B4-BE49-F238E27FC236}">
                <a16:creationId xmlns:a16="http://schemas.microsoft.com/office/drawing/2014/main" id="{49100CEB-4D0E-118B-BAEE-9E897C27248E}"/>
              </a:ext>
            </a:extLst>
          </p:cNvPr>
          <p:cNvSpPr txBox="1">
            <a:spLocks/>
          </p:cNvSpPr>
          <p:nvPr/>
        </p:nvSpPr>
        <p:spPr>
          <a:xfrm>
            <a:off x="9448800" y="663733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9048AA-F609-4B84-A9D0-ECC7638DE23D}" type="slidenum">
              <a:rPr lang="en-US" sz="1000" b="1" smtClean="0">
                <a:solidFill>
                  <a:schemeClr val="bg1"/>
                </a:solidFill>
              </a:rPr>
              <a:pPr algn="r"/>
              <a:t>19</a:t>
            </a:fld>
            <a:endParaRPr lang="en-US" sz="1000" b="1" dirty="0">
              <a:solidFill>
                <a:schemeClr val="bg1"/>
              </a:solidFill>
            </a:endParaRPr>
          </a:p>
        </p:txBody>
      </p:sp>
    </p:spTree>
    <p:extLst>
      <p:ext uri="{BB962C8B-B14F-4D97-AF65-F5344CB8AC3E}">
        <p14:creationId xmlns:p14="http://schemas.microsoft.com/office/powerpoint/2010/main" val="9172490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841770" y="1658471"/>
            <a:ext cx="9014298" cy="4362951"/>
          </a:xfrm>
          <a:solidFill>
            <a:schemeClr val="accent4">
              <a:lumMod val="20000"/>
              <a:lumOff val="80000"/>
            </a:schemeClr>
          </a:solidFill>
        </p:spPr>
        <p:txBody>
          <a:bodyPr>
            <a:normAutofit/>
          </a:bodyPr>
          <a:lstStyle/>
          <a:p>
            <a:br>
              <a:rPr lang="en-US" sz="4400" b="1" cap="none" dirty="0">
                <a:solidFill>
                  <a:schemeClr val="accent4">
                    <a:lumMod val="50000"/>
                  </a:schemeClr>
                </a:solidFill>
                <a:latin typeface="Arial" panose="020B0604020202020204" pitchFamily="34" charset="0"/>
                <a:cs typeface="Arial" panose="020B0604020202020204" pitchFamily="34" charset="0"/>
              </a:rPr>
            </a:br>
            <a:br>
              <a:rPr lang="en-US" sz="4400" b="1" cap="none" dirty="0">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2097931" y="1270521"/>
            <a:ext cx="8501975" cy="3929008"/>
          </a:xfrm>
        </p:spPr>
        <p:txBody>
          <a:bodyPr>
            <a:normAutofit fontScale="92500" lnSpcReduction="10000"/>
          </a:bodyPr>
          <a:lstStyle/>
          <a:p>
            <a:pPr marL="0" marR="0" lvl="0" indent="0" defTabSz="457200" rtl="0" eaLnBrk="1" fontAlgn="auto" latinLnBrk="0" hangingPunct="1">
              <a:lnSpc>
                <a:spcPct val="100000"/>
              </a:lnSpc>
              <a:spcBef>
                <a:spcPts val="0"/>
              </a:spcBef>
              <a:spcAft>
                <a:spcPts val="0"/>
              </a:spcAft>
              <a:buClrTx/>
              <a:buSzTx/>
              <a:buFontTx/>
              <a:buNone/>
              <a:tabLst/>
              <a:defRPr/>
            </a:pPr>
            <a:b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br>
            <a: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Mike Boyd</a:t>
            </a:r>
            <a:endParaRPr kumimoji="0" lang="en-US" sz="72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BG (Ret) TXARNG</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Chairman</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Texas Military Preparedness Commission</a:t>
            </a:r>
          </a:p>
          <a:p>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69960" cy="2016884"/>
          </a:xfrm>
          <a:prstGeom prst="rect">
            <a:avLst/>
          </a:prstGeom>
        </p:spPr>
      </p:pic>
    </p:spTree>
    <p:extLst>
      <p:ext uri="{BB962C8B-B14F-4D97-AF65-F5344CB8AC3E}">
        <p14:creationId xmlns:p14="http://schemas.microsoft.com/office/powerpoint/2010/main" val="33797616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7C9A18-09D5-0847-7AF3-52A382B3F868}"/>
            </a:ext>
          </a:extLst>
        </p:cNvPr>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564A6EF5-0823-FF49-03AF-173649C48AE6}"/>
              </a:ext>
            </a:extLst>
          </p:cNvPr>
          <p:cNvSpPr/>
          <p:nvPr/>
        </p:nvSpPr>
        <p:spPr bwMode="auto">
          <a:xfrm>
            <a:off x="322393" y="4712692"/>
            <a:ext cx="11564805" cy="920052"/>
          </a:xfrm>
          <a:prstGeom prst="roundRect">
            <a:avLst/>
          </a:prstGeom>
          <a:solidFill>
            <a:srgbClr val="95AAB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
        <p:nvSpPr>
          <p:cNvPr id="16" name="Rectangle: Rounded Corners 15">
            <a:extLst>
              <a:ext uri="{FF2B5EF4-FFF2-40B4-BE49-F238E27FC236}">
                <a16:creationId xmlns:a16="http://schemas.microsoft.com/office/drawing/2014/main" id="{8162F48D-5204-3D72-BC9B-802E61887759}"/>
              </a:ext>
            </a:extLst>
          </p:cNvPr>
          <p:cNvSpPr/>
          <p:nvPr/>
        </p:nvSpPr>
        <p:spPr bwMode="auto">
          <a:xfrm>
            <a:off x="322393" y="2861863"/>
            <a:ext cx="11564805" cy="1599968"/>
          </a:xfrm>
          <a:prstGeom prst="roundRect">
            <a:avLst/>
          </a:prstGeom>
          <a:solidFill>
            <a:srgbClr val="95AAB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
        <p:nvSpPr>
          <p:cNvPr id="15" name="Rectangle: Rounded Corners 14">
            <a:extLst>
              <a:ext uri="{FF2B5EF4-FFF2-40B4-BE49-F238E27FC236}">
                <a16:creationId xmlns:a16="http://schemas.microsoft.com/office/drawing/2014/main" id="{D65F8E04-11F9-7854-101D-905C102A63CC}"/>
              </a:ext>
            </a:extLst>
          </p:cNvPr>
          <p:cNvSpPr/>
          <p:nvPr/>
        </p:nvSpPr>
        <p:spPr bwMode="auto">
          <a:xfrm>
            <a:off x="322394" y="1348879"/>
            <a:ext cx="11564805" cy="1328220"/>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
        <p:nvSpPr>
          <p:cNvPr id="14" name="Rectangle: Rounded Corners 13">
            <a:extLst>
              <a:ext uri="{FF2B5EF4-FFF2-40B4-BE49-F238E27FC236}">
                <a16:creationId xmlns:a16="http://schemas.microsoft.com/office/drawing/2014/main" id="{D92DC1C9-C2F9-610E-FA23-C35438DD5175}"/>
              </a:ext>
            </a:extLst>
          </p:cNvPr>
          <p:cNvSpPr/>
          <p:nvPr/>
        </p:nvSpPr>
        <p:spPr bwMode="auto">
          <a:xfrm>
            <a:off x="3933022" y="101438"/>
            <a:ext cx="5431315" cy="513220"/>
          </a:xfrm>
          <a:prstGeom prst="round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
        <p:nvSpPr>
          <p:cNvPr id="2" name="Title 1">
            <a:extLst>
              <a:ext uri="{FF2B5EF4-FFF2-40B4-BE49-F238E27FC236}">
                <a16:creationId xmlns:a16="http://schemas.microsoft.com/office/drawing/2014/main" id="{8A5701C8-90E6-7AE1-2FEC-7A481B354272}"/>
              </a:ext>
            </a:extLst>
          </p:cNvPr>
          <p:cNvSpPr>
            <a:spLocks noGrp="1"/>
          </p:cNvSpPr>
          <p:nvPr>
            <p:ph type="title"/>
          </p:nvPr>
        </p:nvSpPr>
        <p:spPr>
          <a:xfrm>
            <a:off x="-11017" y="21115"/>
            <a:ext cx="12192000" cy="1143000"/>
          </a:xfrm>
        </p:spPr>
        <p:txBody>
          <a:bodyPr>
            <a:normAutofit fontScale="90000"/>
          </a:bodyPr>
          <a:lstStyle/>
          <a:p>
            <a:pPr algn="l"/>
            <a:r>
              <a:rPr lang="en-US" sz="3200" dirty="0"/>
              <a:t>                                   FY22 NDAA; 10 USC § 2920 (Ch. 173)</a:t>
            </a:r>
            <a:br>
              <a:rPr lang="en-US" sz="3200" dirty="0"/>
            </a:br>
            <a:r>
              <a:rPr lang="en-US" sz="3200" dirty="0"/>
              <a:t>         Energy Resilience</a:t>
            </a:r>
            <a:r>
              <a:rPr lang="en-US" sz="2300" dirty="0"/>
              <a:t> </a:t>
            </a:r>
            <a:r>
              <a:rPr lang="en-US" sz="2700" dirty="0"/>
              <a:t>&amp;</a:t>
            </a:r>
            <a:r>
              <a:rPr lang="en-US" sz="2300" dirty="0"/>
              <a:t> </a:t>
            </a:r>
            <a:r>
              <a:rPr lang="en-US" sz="3200" dirty="0"/>
              <a:t>Security</a:t>
            </a:r>
            <a:r>
              <a:rPr lang="en-US" sz="2300" dirty="0"/>
              <a:t> </a:t>
            </a:r>
            <a:r>
              <a:rPr lang="en-US" sz="3200" dirty="0"/>
              <a:t>on</a:t>
            </a:r>
            <a:r>
              <a:rPr lang="en-US" sz="2300" dirty="0"/>
              <a:t> </a:t>
            </a:r>
            <a:r>
              <a:rPr lang="en-US" sz="3200" dirty="0"/>
              <a:t>Military</a:t>
            </a:r>
            <a:r>
              <a:rPr lang="en-US" sz="2300" dirty="0"/>
              <a:t> </a:t>
            </a:r>
            <a:r>
              <a:rPr lang="en-US" sz="3200" dirty="0"/>
              <a:t>Installations</a:t>
            </a:r>
          </a:p>
        </p:txBody>
      </p:sp>
      <p:sp>
        <p:nvSpPr>
          <p:cNvPr id="13" name="Slide Number Placeholder 3">
            <a:extLst>
              <a:ext uri="{FF2B5EF4-FFF2-40B4-BE49-F238E27FC236}">
                <a16:creationId xmlns:a16="http://schemas.microsoft.com/office/drawing/2014/main" id="{75539E61-A87A-4A89-9B33-4234F38879C9}"/>
              </a:ext>
            </a:extLst>
          </p:cNvPr>
          <p:cNvSpPr txBox="1">
            <a:spLocks/>
          </p:cNvSpPr>
          <p:nvPr/>
        </p:nvSpPr>
        <p:spPr>
          <a:xfrm>
            <a:off x="9448800" y="663733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9048AA-F609-4B84-A9D0-ECC7638DE23D}" type="slidenum">
              <a:rPr lang="en-US" sz="1000" b="1" smtClean="0"/>
              <a:pPr algn="r"/>
              <a:t>20</a:t>
            </a:fld>
            <a:endParaRPr lang="en-US" sz="1000" b="1" dirty="0"/>
          </a:p>
        </p:txBody>
      </p:sp>
      <p:sp>
        <p:nvSpPr>
          <p:cNvPr id="19" name="Rectangle: Rounded Corners 18">
            <a:extLst>
              <a:ext uri="{FF2B5EF4-FFF2-40B4-BE49-F238E27FC236}">
                <a16:creationId xmlns:a16="http://schemas.microsoft.com/office/drawing/2014/main" id="{5E558F08-0DA3-5D4B-2AF0-5F3B760B0650}"/>
              </a:ext>
            </a:extLst>
          </p:cNvPr>
          <p:cNvSpPr/>
          <p:nvPr/>
        </p:nvSpPr>
        <p:spPr bwMode="auto">
          <a:xfrm>
            <a:off x="322393" y="5830575"/>
            <a:ext cx="11564805" cy="519345"/>
          </a:xfrm>
          <a:prstGeom prst="roundRect">
            <a:avLst/>
          </a:prstGeom>
          <a:solidFill>
            <a:srgbClr val="95AAB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
        <p:nvSpPr>
          <p:cNvPr id="12" name="TextBox 11">
            <a:extLst>
              <a:ext uri="{FF2B5EF4-FFF2-40B4-BE49-F238E27FC236}">
                <a16:creationId xmlns:a16="http://schemas.microsoft.com/office/drawing/2014/main" id="{3C1AEC9A-879C-BBC9-D3C9-7A4CBD659D3C}"/>
              </a:ext>
            </a:extLst>
          </p:cNvPr>
          <p:cNvSpPr txBox="1"/>
          <p:nvPr/>
        </p:nvSpPr>
        <p:spPr>
          <a:xfrm>
            <a:off x="-159438" y="1339127"/>
            <a:ext cx="11815284" cy="5016758"/>
          </a:xfrm>
          <a:prstGeom prst="rect">
            <a:avLst/>
          </a:prstGeom>
          <a:noFill/>
        </p:spPr>
        <p:txBody>
          <a:bodyPr wrap="square" rtlCol="0">
            <a:spAutoFit/>
          </a:bodyPr>
          <a:lstStyle/>
          <a:p>
            <a:pPr marL="457200" marR="0">
              <a:spcBef>
                <a:spcPts val="0"/>
              </a:spcBef>
              <a:spcAft>
                <a:spcPts val="0"/>
              </a:spcAft>
            </a:pPr>
            <a:r>
              <a:rPr lang="en-US" sz="3200" b="1" dirty="0">
                <a:latin typeface="Arial" panose="020B0604020202020204" pitchFamily="34" charset="0"/>
                <a:cs typeface="Arial" panose="020B0604020202020204" pitchFamily="34" charset="0"/>
              </a:rPr>
              <a:t>(a) </a:t>
            </a:r>
            <a:r>
              <a:rPr lang="en-US" sz="3200" b="1" u="sng" dirty="0">
                <a:latin typeface="Arial" panose="020B0604020202020204" pitchFamily="34" charset="0"/>
                <a:cs typeface="Arial" panose="020B0604020202020204" pitchFamily="34" charset="0"/>
              </a:rPr>
              <a:t>Energy Resilience Measures</a:t>
            </a:r>
            <a:r>
              <a:rPr lang="en-US" sz="3200" b="1" dirty="0">
                <a:latin typeface="Arial" panose="020B0604020202020204" pitchFamily="34" charset="0"/>
                <a:cs typeface="Arial" panose="020B0604020202020204" pitchFamily="34" charset="0"/>
              </a:rPr>
              <a:t>:</a:t>
            </a:r>
          </a:p>
          <a:p>
            <a:pPr marL="1657350" lvl="1" indent="-742950">
              <a:buAutoNum type="arabicParenBoth"/>
            </a:pPr>
            <a:r>
              <a:rPr lang="en-US" sz="2400" b="1" dirty="0">
                <a:latin typeface="Arial" panose="020B0604020202020204" pitchFamily="34" charset="0"/>
                <a:cs typeface="Arial" panose="020B0604020202020204" pitchFamily="34" charset="0"/>
              </a:rPr>
              <a:t>SECDEF by end of FY2030 provide 100% of the energy load to maintain critical missions on each installation at 99.9% availability</a:t>
            </a:r>
          </a:p>
          <a:p>
            <a:pPr marL="1657350" lvl="1" indent="-742950">
              <a:buAutoNum type="arabicParenBoth"/>
            </a:pPr>
            <a:endParaRPr lang="en-US" sz="2400" b="1" dirty="0">
              <a:latin typeface="Arial" panose="020B0604020202020204" pitchFamily="34" charset="0"/>
              <a:cs typeface="Arial" panose="020B0604020202020204" pitchFamily="34" charset="0"/>
            </a:endParaRPr>
          </a:p>
          <a:p>
            <a:pPr marL="1371600" lvl="1" indent="-457200">
              <a:buAutoNum type="arabicParenBoth" startAt="3"/>
            </a:pPr>
            <a:r>
              <a:rPr lang="en-US" sz="2400" b="1" dirty="0">
                <a:latin typeface="Arial" panose="020B0604020202020204" pitchFamily="34" charset="0"/>
                <a:cs typeface="Arial" panose="020B0604020202020204" pitchFamily="34" charset="0"/>
              </a:rPr>
              <a:t>“Critical Mission” defined as “missions of an installation, including mission essential operations critical to successful performance of  strategic national defense, including headquarters, airfields, and supporting infrastructure…cyber operations (e.g. data centers)</a:t>
            </a:r>
          </a:p>
          <a:p>
            <a:pPr marL="1371600" lvl="1" indent="-457200">
              <a:buAutoNum type="arabicParenBoth" startAt="3"/>
            </a:pPr>
            <a:endParaRPr lang="en-US" sz="2400" b="1" dirty="0">
              <a:latin typeface="Arial" panose="020B0604020202020204" pitchFamily="34" charset="0"/>
              <a:cs typeface="Arial" panose="020B0604020202020204" pitchFamily="34" charset="0"/>
            </a:endParaRPr>
          </a:p>
          <a:p>
            <a:pPr marL="1371600" lvl="1" indent="-457200">
              <a:buAutoNum type="arabicParenBoth" startAt="3"/>
            </a:pPr>
            <a:r>
              <a:rPr lang="en-US" sz="2400" b="1" dirty="0">
                <a:latin typeface="Arial" panose="020B0604020202020204" pitchFamily="34" charset="0"/>
                <a:cs typeface="Arial" panose="020B0604020202020204" pitchFamily="34" charset="0"/>
              </a:rPr>
              <a:t>Energy defined as electricity, natural gas, steam, chilled water &amp; heated water</a:t>
            </a:r>
          </a:p>
          <a:p>
            <a:pPr marL="1371600" lvl="1" indent="-457200">
              <a:buAutoNum type="arabicParenBoth" startAt="3"/>
            </a:pPr>
            <a:endParaRPr lang="en-US" sz="2400" b="1" dirty="0">
              <a:latin typeface="Arial" panose="020B0604020202020204" pitchFamily="34" charset="0"/>
              <a:cs typeface="Arial" panose="020B0604020202020204" pitchFamily="34" charset="0"/>
            </a:endParaRPr>
          </a:p>
          <a:p>
            <a:pPr marL="914400" lvl="1"/>
            <a:r>
              <a:rPr lang="en-US" sz="2400" b="1" dirty="0">
                <a:latin typeface="Arial" panose="020B0604020202020204" pitchFamily="34" charset="0"/>
                <a:cs typeface="Arial" panose="020B0604020202020204" pitchFamily="34" charset="0"/>
              </a:rPr>
              <a:t>FY23 NDAA</a:t>
            </a:r>
            <a:r>
              <a:rPr lang="en-US" sz="10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(10</a:t>
            </a:r>
            <a:r>
              <a:rPr lang="en-US" sz="10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USC</a:t>
            </a:r>
            <a:r>
              <a:rPr lang="en-US" sz="10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a:t>
            </a:r>
            <a:r>
              <a:rPr lang="en-US" sz="1000" b="1" dirty="0">
                <a:latin typeface="Arial" panose="020B0604020202020204" pitchFamily="34" charset="0"/>
                <a:cs typeface="Arial" panose="020B0604020202020204" pitchFamily="34" charset="0"/>
              </a:rPr>
              <a:t> </a:t>
            </a:r>
            <a:r>
              <a:rPr lang="en-US" sz="2400" b="1" dirty="0">
                <a:latin typeface="Arial" panose="020B0604020202020204" pitchFamily="34" charset="0"/>
                <a:cs typeface="Arial" panose="020B0604020202020204" pitchFamily="34" charset="0"/>
              </a:rPr>
              <a:t>2911): Aggregates energy conservation &amp; resilience</a:t>
            </a:r>
          </a:p>
        </p:txBody>
      </p:sp>
    </p:spTree>
    <p:extLst>
      <p:ext uri="{BB962C8B-B14F-4D97-AF65-F5344CB8AC3E}">
        <p14:creationId xmlns:p14="http://schemas.microsoft.com/office/powerpoint/2010/main" val="28835421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A0F219-D0C1-D666-8B8C-CC4DD2073F77}"/>
            </a:ext>
          </a:extLst>
        </p:cNvPr>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A6A901F0-6475-4347-4E17-09D6ED60C325}"/>
              </a:ext>
            </a:extLst>
          </p:cNvPr>
          <p:cNvSpPr txBox="1">
            <a:spLocks/>
          </p:cNvSpPr>
          <p:nvPr/>
        </p:nvSpPr>
        <p:spPr>
          <a:xfrm>
            <a:off x="9448800" y="664136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9048AA-F609-4B84-A9D0-ECC7638DE23D}" type="slidenum">
              <a:rPr kumimoji="0" lang="en-US" sz="10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D6F8F748-3DAE-4E67-B4E8-7A56ABE069AD}"/>
              </a:ext>
            </a:extLst>
          </p:cNvPr>
          <p:cNvSpPr txBox="1"/>
          <p:nvPr/>
        </p:nvSpPr>
        <p:spPr>
          <a:xfrm>
            <a:off x="2060154" y="2974554"/>
            <a:ext cx="184731" cy="369332"/>
          </a:xfrm>
          <a:prstGeom prst="rect">
            <a:avLst/>
          </a:prstGeom>
          <a:noFill/>
        </p:spPr>
        <p:txBody>
          <a:bodyPr wrap="none" rtlCol="0">
            <a:spAutoFit/>
          </a:bodyPr>
          <a:lstStyle/>
          <a:p>
            <a:endParaRPr lang="en-US" dirty="0"/>
          </a:p>
        </p:txBody>
      </p:sp>
      <p:sp>
        <p:nvSpPr>
          <p:cNvPr id="9" name="Slide Number Placeholder 3">
            <a:extLst>
              <a:ext uri="{FF2B5EF4-FFF2-40B4-BE49-F238E27FC236}">
                <a16:creationId xmlns:a16="http://schemas.microsoft.com/office/drawing/2014/main" id="{205E58A7-9F8F-77F3-1259-26F4013356E2}"/>
              </a:ext>
            </a:extLst>
          </p:cNvPr>
          <p:cNvSpPr txBox="1">
            <a:spLocks/>
          </p:cNvSpPr>
          <p:nvPr/>
        </p:nvSpPr>
        <p:spPr>
          <a:xfrm>
            <a:off x="9448800" y="663733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9048AA-F609-4B84-A9D0-ECC7638DE23D}" type="slidenum">
              <a:rPr lang="en-US" sz="1000" b="1" smtClean="0">
                <a:solidFill>
                  <a:schemeClr val="bg1"/>
                </a:solidFill>
              </a:rPr>
              <a:pPr algn="r"/>
              <a:t>21</a:t>
            </a:fld>
            <a:endParaRPr lang="en-US" sz="1000" b="1" dirty="0">
              <a:solidFill>
                <a:schemeClr val="bg1"/>
              </a:solidFill>
            </a:endParaRPr>
          </a:p>
        </p:txBody>
      </p:sp>
      <p:pic>
        <p:nvPicPr>
          <p:cNvPr id="14" name="Picture 13">
            <a:extLst>
              <a:ext uri="{FF2B5EF4-FFF2-40B4-BE49-F238E27FC236}">
                <a16:creationId xmlns:a16="http://schemas.microsoft.com/office/drawing/2014/main" id="{945EFE22-0C4F-EF95-5EE2-BC22DD5C2FAF}"/>
              </a:ext>
            </a:extLst>
          </p:cNvPr>
          <p:cNvPicPr>
            <a:picLocks noChangeAspect="1"/>
          </p:cNvPicPr>
          <p:nvPr/>
        </p:nvPicPr>
        <p:blipFill>
          <a:blip r:embed="rId3"/>
          <a:stretch>
            <a:fillRect/>
          </a:stretch>
        </p:blipFill>
        <p:spPr>
          <a:xfrm>
            <a:off x="0" y="3022"/>
            <a:ext cx="12191999" cy="6857999"/>
          </a:xfrm>
          <a:prstGeom prst="rect">
            <a:avLst/>
          </a:prstGeom>
        </p:spPr>
      </p:pic>
      <p:sp>
        <p:nvSpPr>
          <p:cNvPr id="15" name="Rectangle: Rounded Corners 14">
            <a:extLst>
              <a:ext uri="{FF2B5EF4-FFF2-40B4-BE49-F238E27FC236}">
                <a16:creationId xmlns:a16="http://schemas.microsoft.com/office/drawing/2014/main" id="{AE532024-A9D4-B3D9-851D-B69CE60BBEC7}"/>
              </a:ext>
            </a:extLst>
          </p:cNvPr>
          <p:cNvSpPr/>
          <p:nvPr/>
        </p:nvSpPr>
        <p:spPr bwMode="auto">
          <a:xfrm>
            <a:off x="273573" y="230327"/>
            <a:ext cx="9696692" cy="624745"/>
          </a:xfrm>
          <a:prstGeom prst="roundRect">
            <a:avLst/>
          </a:prstGeom>
          <a:solidFill>
            <a:srgbClr val="9EA8B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
        <p:nvSpPr>
          <p:cNvPr id="16" name="TextBox 15">
            <a:extLst>
              <a:ext uri="{FF2B5EF4-FFF2-40B4-BE49-F238E27FC236}">
                <a16:creationId xmlns:a16="http://schemas.microsoft.com/office/drawing/2014/main" id="{9413E908-B66B-B00D-5F6B-203B04DE16EA}"/>
              </a:ext>
            </a:extLst>
          </p:cNvPr>
          <p:cNvSpPr txBox="1"/>
          <p:nvPr/>
        </p:nvSpPr>
        <p:spPr>
          <a:xfrm>
            <a:off x="592013" y="280489"/>
            <a:ext cx="11710157" cy="523220"/>
          </a:xfrm>
          <a:prstGeom prst="rect">
            <a:avLst/>
          </a:prstGeom>
          <a:noFill/>
        </p:spPr>
        <p:txBody>
          <a:bodyPr wrap="square">
            <a:spAutoFit/>
          </a:bodyPr>
          <a:lstStyle/>
          <a:p>
            <a:r>
              <a:rPr lang="en-US" sz="2800" b="1" dirty="0">
                <a:solidFill>
                  <a:schemeClr val="bg1"/>
                </a:solidFill>
                <a:latin typeface="Publico Text Web"/>
              </a:rPr>
              <a:t>Electrical demand outpacing generation…</a:t>
            </a:r>
            <a:endParaRPr lang="en-US" sz="2800" b="1" i="1" dirty="0">
              <a:solidFill>
                <a:schemeClr val="bg1"/>
              </a:solidFill>
              <a:latin typeface="Publico Text Web"/>
            </a:endParaRPr>
          </a:p>
        </p:txBody>
      </p:sp>
      <p:sp>
        <p:nvSpPr>
          <p:cNvPr id="17" name="Slide Number Placeholder 3">
            <a:extLst>
              <a:ext uri="{FF2B5EF4-FFF2-40B4-BE49-F238E27FC236}">
                <a16:creationId xmlns:a16="http://schemas.microsoft.com/office/drawing/2014/main" id="{1B575275-D8CE-190B-4347-B38FBAD33872}"/>
              </a:ext>
            </a:extLst>
          </p:cNvPr>
          <p:cNvSpPr txBox="1">
            <a:spLocks/>
          </p:cNvSpPr>
          <p:nvPr/>
        </p:nvSpPr>
        <p:spPr>
          <a:xfrm>
            <a:off x="9446962" y="662448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9048AA-F609-4B84-A9D0-ECC7638DE23D}" type="slidenum">
              <a:rPr lang="en-US" sz="1000" b="1" smtClean="0"/>
              <a:pPr algn="r"/>
              <a:t>21</a:t>
            </a:fld>
            <a:endParaRPr lang="en-US" sz="1000" b="1" dirty="0"/>
          </a:p>
        </p:txBody>
      </p:sp>
    </p:spTree>
    <p:extLst>
      <p:ext uri="{BB962C8B-B14F-4D97-AF65-F5344CB8AC3E}">
        <p14:creationId xmlns:p14="http://schemas.microsoft.com/office/powerpoint/2010/main" val="38753378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6D1B9-B790-250F-2D2A-5633ED9B3E94}"/>
            </a:ext>
          </a:extLst>
        </p:cNvPr>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2549C668-19B7-82B5-13D3-B779E2CCD813}"/>
              </a:ext>
            </a:extLst>
          </p:cNvPr>
          <p:cNvSpPr txBox="1">
            <a:spLocks/>
          </p:cNvSpPr>
          <p:nvPr/>
        </p:nvSpPr>
        <p:spPr>
          <a:xfrm>
            <a:off x="9448800" y="664136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9048AA-F609-4B84-A9D0-ECC7638DE23D}" type="slidenum">
              <a:rPr kumimoji="0" lang="en-US" sz="10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1" i="0" u="none" strike="noStrike" kern="1200" cap="none" spc="0" normalizeH="0" baseline="0" noProof="0" dirty="0">
              <a:ln>
                <a:noFill/>
              </a:ln>
              <a:solidFill>
                <a:srgbClr val="000000"/>
              </a:solidFill>
              <a:effectLst/>
              <a:uLnTx/>
              <a:uFillTx/>
              <a:latin typeface="Arial"/>
              <a:ea typeface="+mn-ea"/>
              <a:cs typeface="+mn-cs"/>
            </a:endParaRPr>
          </a:p>
        </p:txBody>
      </p:sp>
      <p:sp>
        <p:nvSpPr>
          <p:cNvPr id="6" name="TextBox 5">
            <a:extLst>
              <a:ext uri="{FF2B5EF4-FFF2-40B4-BE49-F238E27FC236}">
                <a16:creationId xmlns:a16="http://schemas.microsoft.com/office/drawing/2014/main" id="{59F27E28-543D-B382-2F02-1BEE39DEF0FF}"/>
              </a:ext>
            </a:extLst>
          </p:cNvPr>
          <p:cNvSpPr txBox="1"/>
          <p:nvPr/>
        </p:nvSpPr>
        <p:spPr>
          <a:xfrm>
            <a:off x="2060154" y="2974554"/>
            <a:ext cx="184731" cy="369332"/>
          </a:xfrm>
          <a:prstGeom prst="rect">
            <a:avLst/>
          </a:prstGeom>
          <a:noFill/>
        </p:spPr>
        <p:txBody>
          <a:bodyPr wrap="none" rtlCol="0">
            <a:spAutoFit/>
          </a:bodyPr>
          <a:lstStyle/>
          <a:p>
            <a:endParaRPr lang="en-US" dirty="0"/>
          </a:p>
        </p:txBody>
      </p:sp>
      <p:sp>
        <p:nvSpPr>
          <p:cNvPr id="9" name="Slide Number Placeholder 3">
            <a:extLst>
              <a:ext uri="{FF2B5EF4-FFF2-40B4-BE49-F238E27FC236}">
                <a16:creationId xmlns:a16="http://schemas.microsoft.com/office/drawing/2014/main" id="{688ADFFC-D2A0-1BCD-DD14-5F99F7E9045E}"/>
              </a:ext>
            </a:extLst>
          </p:cNvPr>
          <p:cNvSpPr txBox="1">
            <a:spLocks/>
          </p:cNvSpPr>
          <p:nvPr/>
        </p:nvSpPr>
        <p:spPr>
          <a:xfrm>
            <a:off x="9448800" y="663733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9048AA-F609-4B84-A9D0-ECC7638DE23D}" type="slidenum">
              <a:rPr lang="en-US" sz="1000" b="1" smtClean="0">
                <a:solidFill>
                  <a:schemeClr val="bg1"/>
                </a:solidFill>
              </a:rPr>
              <a:pPr algn="r"/>
              <a:t>22</a:t>
            </a:fld>
            <a:endParaRPr lang="en-US" sz="1000" b="1" dirty="0">
              <a:solidFill>
                <a:schemeClr val="bg1"/>
              </a:solidFill>
            </a:endParaRPr>
          </a:p>
        </p:txBody>
      </p:sp>
      <p:sp>
        <p:nvSpPr>
          <p:cNvPr id="10" name="TextBox 9">
            <a:extLst>
              <a:ext uri="{FF2B5EF4-FFF2-40B4-BE49-F238E27FC236}">
                <a16:creationId xmlns:a16="http://schemas.microsoft.com/office/drawing/2014/main" id="{88D7C143-4552-21C3-F7D8-15BFE506EBA6}"/>
              </a:ext>
            </a:extLst>
          </p:cNvPr>
          <p:cNvSpPr txBox="1"/>
          <p:nvPr/>
        </p:nvSpPr>
        <p:spPr>
          <a:xfrm>
            <a:off x="2407962" y="3044705"/>
            <a:ext cx="10967576" cy="523220"/>
          </a:xfrm>
          <a:prstGeom prst="rect">
            <a:avLst/>
          </a:prstGeom>
          <a:solidFill>
            <a:srgbClr val="01417B"/>
          </a:solidFill>
        </p:spPr>
        <p:txBody>
          <a:bodyPr wrap="square">
            <a:spAutoFit/>
          </a:bodyPr>
          <a:lstStyle/>
          <a:p>
            <a:r>
              <a:rPr lang="en-US" sz="2800" b="1" dirty="0">
                <a:solidFill>
                  <a:schemeClr val="bg1"/>
                </a:solidFill>
                <a:latin typeface="Publico Text Web"/>
              </a:rPr>
              <a:t>Moving beyond </a:t>
            </a:r>
            <a:r>
              <a:rPr lang="en-US" sz="2800" b="1" i="1" u="sng" dirty="0">
                <a:solidFill>
                  <a:srgbClr val="92D050"/>
                </a:solidFill>
                <a:effectLst/>
                <a:latin typeface="Publico Text Web"/>
              </a:rPr>
              <a:t>Renewables</a:t>
            </a:r>
            <a:r>
              <a:rPr lang="en-US" sz="2800" b="1" i="0" dirty="0">
                <a:solidFill>
                  <a:schemeClr val="bg1"/>
                </a:solidFill>
                <a:effectLst/>
                <a:latin typeface="Publico Text Web"/>
              </a:rPr>
              <a:t> to meet demand with </a:t>
            </a:r>
            <a:r>
              <a:rPr lang="en-US" sz="2800" b="1" i="1" u="sng" dirty="0">
                <a:solidFill>
                  <a:schemeClr val="bg1"/>
                </a:solidFill>
                <a:effectLst/>
                <a:latin typeface="Publico Text Web"/>
              </a:rPr>
              <a:t>Reliable</a:t>
            </a:r>
            <a:r>
              <a:rPr lang="en-US" sz="2800" b="1" i="0" dirty="0">
                <a:solidFill>
                  <a:schemeClr val="bg1"/>
                </a:solidFill>
                <a:effectLst/>
                <a:latin typeface="Publico Text Web"/>
              </a:rPr>
              <a:t> energy</a:t>
            </a:r>
            <a:endParaRPr lang="en-US" sz="2800" dirty="0">
              <a:solidFill>
                <a:schemeClr val="bg1"/>
              </a:solidFill>
            </a:endParaRPr>
          </a:p>
        </p:txBody>
      </p:sp>
      <p:pic>
        <p:nvPicPr>
          <p:cNvPr id="14" name="Picture 13">
            <a:extLst>
              <a:ext uri="{FF2B5EF4-FFF2-40B4-BE49-F238E27FC236}">
                <a16:creationId xmlns:a16="http://schemas.microsoft.com/office/drawing/2014/main" id="{53B3FEF4-DAF8-8DE5-1CC7-6E8D478167E2}"/>
              </a:ext>
            </a:extLst>
          </p:cNvPr>
          <p:cNvPicPr>
            <a:picLocks noChangeAspect="1"/>
          </p:cNvPicPr>
          <p:nvPr/>
        </p:nvPicPr>
        <p:blipFill>
          <a:blip r:embed="rId3"/>
          <a:stretch>
            <a:fillRect/>
          </a:stretch>
        </p:blipFill>
        <p:spPr>
          <a:xfrm>
            <a:off x="1" y="0"/>
            <a:ext cx="12191999" cy="6857999"/>
          </a:xfrm>
          <a:prstGeom prst="rect">
            <a:avLst/>
          </a:prstGeom>
        </p:spPr>
      </p:pic>
      <p:sp>
        <p:nvSpPr>
          <p:cNvPr id="4" name="Rectangle: Rounded Corners 3">
            <a:extLst>
              <a:ext uri="{FF2B5EF4-FFF2-40B4-BE49-F238E27FC236}">
                <a16:creationId xmlns:a16="http://schemas.microsoft.com/office/drawing/2014/main" id="{C793234C-6C96-71E9-493C-4562844C5C4B}"/>
              </a:ext>
            </a:extLst>
          </p:cNvPr>
          <p:cNvSpPr/>
          <p:nvPr/>
        </p:nvSpPr>
        <p:spPr bwMode="auto">
          <a:xfrm>
            <a:off x="273573" y="1019216"/>
            <a:ext cx="8077213" cy="4709555"/>
          </a:xfrm>
          <a:prstGeom prst="roundRect">
            <a:avLst>
              <a:gd name="adj" fmla="val 3333"/>
            </a:avLst>
          </a:prstGeom>
          <a:solidFill>
            <a:srgbClr val="9EA8B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
        <p:nvSpPr>
          <p:cNvPr id="8" name="TextBox 7">
            <a:extLst>
              <a:ext uri="{FF2B5EF4-FFF2-40B4-BE49-F238E27FC236}">
                <a16:creationId xmlns:a16="http://schemas.microsoft.com/office/drawing/2014/main" id="{1FB55CC9-AB2C-17CE-7B1E-E703F1CA4703}"/>
              </a:ext>
            </a:extLst>
          </p:cNvPr>
          <p:cNvSpPr txBox="1"/>
          <p:nvPr/>
        </p:nvSpPr>
        <p:spPr>
          <a:xfrm>
            <a:off x="349638" y="1139377"/>
            <a:ext cx="7660043" cy="4493538"/>
          </a:xfrm>
          <a:prstGeom prst="rect">
            <a:avLst/>
          </a:prstGeom>
          <a:noFill/>
        </p:spPr>
        <p:txBody>
          <a:bodyPr wrap="square">
            <a:spAutoFit/>
          </a:bodyPr>
          <a:lstStyle/>
          <a:p>
            <a:r>
              <a:rPr lang="en-US" sz="2200" b="1" u="sng" dirty="0">
                <a:solidFill>
                  <a:schemeClr val="bg1"/>
                </a:solidFill>
                <a:latin typeface="Publico Text Web"/>
              </a:rPr>
              <a:t>2.3 Gigawatt under new contracts</a:t>
            </a:r>
            <a:r>
              <a:rPr lang="en-US" sz="2200" b="1" dirty="0">
                <a:solidFill>
                  <a:schemeClr val="bg1"/>
                </a:solidFill>
                <a:latin typeface="Publico Text Web"/>
              </a:rPr>
              <a:t>:</a:t>
            </a:r>
          </a:p>
          <a:p>
            <a:pPr marL="457200" indent="-457200">
              <a:buFont typeface="Arial" panose="020B0604020202020204" pitchFamily="34" charset="0"/>
              <a:buChar char="•"/>
            </a:pPr>
            <a:r>
              <a:rPr lang="en-US" sz="2200" b="1" dirty="0">
                <a:solidFill>
                  <a:srgbClr val="040605"/>
                </a:solidFill>
                <a:latin typeface="Publico Text Web"/>
              </a:rPr>
              <a:t>Amazon Web Services </a:t>
            </a:r>
            <a:r>
              <a:rPr lang="en-US" b="1" dirty="0">
                <a:solidFill>
                  <a:schemeClr val="bg1"/>
                </a:solidFill>
                <a:latin typeface="Publico Text Web"/>
              </a:rPr>
              <a:t>-  Contracted 960 MW from Talen Energy's Susquehanna nuclear power plant in Pennsylvania (5 Mar 2024)</a:t>
            </a:r>
          </a:p>
          <a:p>
            <a:pPr marL="457200" indent="-457200">
              <a:buFont typeface="Arial" panose="020B0604020202020204" pitchFamily="34" charset="0"/>
              <a:buChar char="•"/>
            </a:pPr>
            <a:r>
              <a:rPr lang="en-US" sz="2200" b="1" dirty="0">
                <a:solidFill>
                  <a:srgbClr val="040605"/>
                </a:solidFill>
                <a:latin typeface="Publico Text Web"/>
              </a:rPr>
              <a:t>Microsoft </a:t>
            </a:r>
            <a:r>
              <a:rPr lang="en-US" sz="2200" b="1" dirty="0">
                <a:solidFill>
                  <a:schemeClr val="bg1"/>
                </a:solidFill>
                <a:latin typeface="Publico Text Web"/>
              </a:rPr>
              <a:t>-</a:t>
            </a:r>
            <a:r>
              <a:rPr lang="en-US" b="1" dirty="0">
                <a:solidFill>
                  <a:schemeClr val="bg1"/>
                </a:solidFill>
                <a:latin typeface="Publico Text Web"/>
              </a:rPr>
              <a:t> Agreement with Constellation Energy to restart the Unit 1 reactor at Three Mile Island for 835 MW (15 Sep 2024)</a:t>
            </a:r>
          </a:p>
          <a:p>
            <a:pPr marL="457200" indent="-457200">
              <a:buFont typeface="Arial" panose="020B0604020202020204" pitchFamily="34" charset="0"/>
              <a:buChar char="•"/>
            </a:pPr>
            <a:r>
              <a:rPr lang="en-US" sz="2200" b="1" dirty="0">
                <a:solidFill>
                  <a:srgbClr val="040605"/>
                </a:solidFill>
                <a:latin typeface="Publico Text Web"/>
              </a:rPr>
              <a:t>Google</a:t>
            </a:r>
            <a:r>
              <a:rPr lang="en-US" b="1" dirty="0">
                <a:solidFill>
                  <a:schemeClr val="bg1"/>
                </a:solidFill>
                <a:latin typeface="Publico Text Web"/>
              </a:rPr>
              <a:t> - Deal with Kairos Power to deploy a fleet of nuclear power projects totaling 500 MW by 2035 (10 Oct 2024)</a:t>
            </a:r>
          </a:p>
          <a:p>
            <a:endParaRPr lang="en-US" sz="1000" b="1" u="sng" dirty="0">
              <a:solidFill>
                <a:schemeClr val="bg1"/>
              </a:solidFill>
              <a:latin typeface="Publico Text Web"/>
            </a:endParaRPr>
          </a:p>
          <a:p>
            <a:r>
              <a:rPr lang="en-US" sz="2200" b="1" u="sng" dirty="0">
                <a:solidFill>
                  <a:schemeClr val="bg1"/>
                </a:solidFill>
                <a:latin typeface="Publico Text Web"/>
              </a:rPr>
              <a:t>1-4 Gigawatt Requests for Proposals</a:t>
            </a:r>
            <a:r>
              <a:rPr lang="en-US" sz="2200" b="1" dirty="0">
                <a:solidFill>
                  <a:schemeClr val="bg1"/>
                </a:solidFill>
                <a:latin typeface="Publico Text Web"/>
              </a:rPr>
              <a:t>:</a:t>
            </a:r>
          </a:p>
          <a:p>
            <a:pPr marL="457200" indent="-457200">
              <a:buFont typeface="Arial" panose="020B0604020202020204" pitchFamily="34" charset="0"/>
              <a:buChar char="•"/>
            </a:pPr>
            <a:r>
              <a:rPr lang="en-US" sz="2200" b="1" dirty="0">
                <a:solidFill>
                  <a:srgbClr val="040605"/>
                </a:solidFill>
                <a:latin typeface="Publico Text Web"/>
              </a:rPr>
              <a:t>Meta: </a:t>
            </a:r>
            <a:r>
              <a:rPr lang="en-US" b="1" dirty="0">
                <a:solidFill>
                  <a:schemeClr val="bg1"/>
                </a:solidFill>
                <a:latin typeface="Publico Text Web"/>
              </a:rPr>
              <a:t>1 to 4 GW of new nuclear generation to power its data centers and AI operations (4 Dec 2024)</a:t>
            </a:r>
          </a:p>
          <a:p>
            <a:endParaRPr lang="en-US" sz="1000" b="1" u="sng" dirty="0">
              <a:solidFill>
                <a:schemeClr val="bg1"/>
              </a:solidFill>
              <a:latin typeface="Publico Text Web"/>
            </a:endParaRPr>
          </a:p>
          <a:p>
            <a:r>
              <a:rPr lang="en-US" sz="2200" b="1" u="sng" dirty="0">
                <a:solidFill>
                  <a:schemeClr val="bg1"/>
                </a:solidFill>
                <a:latin typeface="Publico Text Web"/>
              </a:rPr>
              <a:t>New Construction</a:t>
            </a:r>
            <a:r>
              <a:rPr lang="en-US" sz="2200" b="1" dirty="0">
                <a:solidFill>
                  <a:schemeClr val="bg1"/>
                </a:solidFill>
                <a:latin typeface="Publico Text Web"/>
              </a:rPr>
              <a:t>:</a:t>
            </a:r>
            <a:endParaRPr lang="en-US" b="1" dirty="0">
              <a:solidFill>
                <a:schemeClr val="bg1"/>
              </a:solidFill>
              <a:latin typeface="Publico Text Web"/>
            </a:endParaRPr>
          </a:p>
          <a:p>
            <a:pPr marL="457200" indent="-457200">
              <a:buFont typeface="Arial" panose="020B0604020202020204" pitchFamily="34" charset="0"/>
              <a:buChar char="•"/>
            </a:pPr>
            <a:r>
              <a:rPr lang="en-US" sz="2200" b="1" dirty="0">
                <a:solidFill>
                  <a:srgbClr val="040605"/>
                </a:solidFill>
                <a:latin typeface="Publico Text Web"/>
              </a:rPr>
              <a:t>Amazon </a:t>
            </a:r>
            <a:r>
              <a:rPr lang="en-US" sz="2200" b="1" dirty="0">
                <a:solidFill>
                  <a:schemeClr val="bg1"/>
                </a:solidFill>
                <a:latin typeface="Publico Text Web"/>
              </a:rPr>
              <a:t>- S</a:t>
            </a:r>
            <a:r>
              <a:rPr lang="en-US" b="1" dirty="0">
                <a:solidFill>
                  <a:schemeClr val="bg1"/>
                </a:solidFill>
                <a:latin typeface="Publico Text Web"/>
              </a:rPr>
              <a:t>everal small modular reactors (SMRs) in Virginia and Washington state, including an investment in X-Energy (12 Oct 2024)</a:t>
            </a:r>
            <a:endParaRPr lang="en-US" sz="2800" b="1" dirty="0">
              <a:solidFill>
                <a:schemeClr val="bg1"/>
              </a:solidFill>
              <a:latin typeface="Publico Text Web"/>
            </a:endParaRPr>
          </a:p>
        </p:txBody>
      </p:sp>
      <p:sp>
        <p:nvSpPr>
          <p:cNvPr id="17" name="Rectangle: Rounded Corners 16">
            <a:extLst>
              <a:ext uri="{FF2B5EF4-FFF2-40B4-BE49-F238E27FC236}">
                <a16:creationId xmlns:a16="http://schemas.microsoft.com/office/drawing/2014/main" id="{57EE5406-CA1F-6395-A868-183D59DE0F00}"/>
              </a:ext>
            </a:extLst>
          </p:cNvPr>
          <p:cNvSpPr/>
          <p:nvPr/>
        </p:nvSpPr>
        <p:spPr bwMode="auto">
          <a:xfrm>
            <a:off x="273573" y="230327"/>
            <a:ext cx="9696692" cy="624745"/>
          </a:xfrm>
          <a:prstGeom prst="roundRect">
            <a:avLst/>
          </a:prstGeom>
          <a:solidFill>
            <a:srgbClr val="9EA8BD"/>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200" b="0" i="0" u="none" strike="noStrike" cap="none" normalizeH="0" baseline="0" dirty="0">
              <a:ln>
                <a:noFill/>
              </a:ln>
              <a:solidFill>
                <a:schemeClr val="tx1"/>
              </a:solidFill>
              <a:effectLst/>
              <a:latin typeface="Arial" charset="0"/>
            </a:endParaRPr>
          </a:p>
        </p:txBody>
      </p:sp>
      <p:sp>
        <p:nvSpPr>
          <p:cNvPr id="18" name="TextBox 17">
            <a:extLst>
              <a:ext uri="{FF2B5EF4-FFF2-40B4-BE49-F238E27FC236}">
                <a16:creationId xmlns:a16="http://schemas.microsoft.com/office/drawing/2014/main" id="{7BB4AFC2-562E-C505-3D00-BCB029705730}"/>
              </a:ext>
            </a:extLst>
          </p:cNvPr>
          <p:cNvSpPr txBox="1"/>
          <p:nvPr/>
        </p:nvSpPr>
        <p:spPr>
          <a:xfrm>
            <a:off x="592013" y="280489"/>
            <a:ext cx="11710157" cy="523220"/>
          </a:xfrm>
          <a:prstGeom prst="rect">
            <a:avLst/>
          </a:prstGeom>
          <a:noFill/>
        </p:spPr>
        <p:txBody>
          <a:bodyPr wrap="square">
            <a:spAutoFit/>
          </a:bodyPr>
          <a:lstStyle/>
          <a:p>
            <a:r>
              <a:rPr lang="en-US" sz="2800" b="1" dirty="0">
                <a:solidFill>
                  <a:schemeClr val="bg1"/>
                </a:solidFill>
                <a:latin typeface="Publico Text Web"/>
              </a:rPr>
              <a:t>Electrical demand outpacing generation…</a:t>
            </a:r>
            <a:r>
              <a:rPr lang="en-US" sz="2800" b="1" i="1" u="sng" dirty="0">
                <a:solidFill>
                  <a:schemeClr val="bg1"/>
                </a:solidFill>
                <a:latin typeface="Publico Text Web"/>
              </a:rPr>
              <a:t>Big Tech’s response</a:t>
            </a:r>
            <a:r>
              <a:rPr lang="en-US" sz="2800" b="1" i="1" dirty="0">
                <a:solidFill>
                  <a:schemeClr val="bg1"/>
                </a:solidFill>
                <a:latin typeface="Publico Text Web"/>
              </a:rPr>
              <a:t>:</a:t>
            </a:r>
          </a:p>
        </p:txBody>
      </p:sp>
      <p:sp>
        <p:nvSpPr>
          <p:cNvPr id="21" name="Slide Number Placeholder 3">
            <a:extLst>
              <a:ext uri="{FF2B5EF4-FFF2-40B4-BE49-F238E27FC236}">
                <a16:creationId xmlns:a16="http://schemas.microsoft.com/office/drawing/2014/main" id="{9F320262-05D9-EBE1-841B-841DCEB9F82E}"/>
              </a:ext>
            </a:extLst>
          </p:cNvPr>
          <p:cNvSpPr txBox="1">
            <a:spLocks/>
          </p:cNvSpPr>
          <p:nvPr/>
        </p:nvSpPr>
        <p:spPr>
          <a:xfrm>
            <a:off x="9446962" y="6624482"/>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9048AA-F609-4B84-A9D0-ECC7638DE23D}" type="slidenum">
              <a:rPr lang="en-US" sz="1000" b="1" smtClean="0"/>
              <a:pPr algn="r"/>
              <a:t>22</a:t>
            </a:fld>
            <a:endParaRPr lang="en-US" sz="1000" b="1" dirty="0"/>
          </a:p>
        </p:txBody>
      </p:sp>
    </p:spTree>
    <p:extLst>
      <p:ext uri="{BB962C8B-B14F-4D97-AF65-F5344CB8AC3E}">
        <p14:creationId xmlns:p14="http://schemas.microsoft.com/office/powerpoint/2010/main" val="22292086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BD9C24AB-ED57-2538-9B83-BE3C1073371F}"/>
              </a:ext>
            </a:extLst>
          </p:cNvPr>
          <p:cNvSpPr>
            <a:spLocks noGrp="1"/>
          </p:cNvSpPr>
          <p:nvPr>
            <p:ph type="title" idx="4294967295"/>
          </p:nvPr>
        </p:nvSpPr>
        <p:spPr>
          <a:xfrm>
            <a:off x="0" y="66675"/>
            <a:ext cx="12191999" cy="1008063"/>
          </a:xfrm>
          <a:prstGeom prst="rect">
            <a:avLst/>
          </a:prstGeom>
        </p:spPr>
        <p:txBody>
          <a:bodyPr>
            <a:normAutofit fontScale="90000"/>
          </a:bodyPr>
          <a:lstStyle/>
          <a:p>
            <a:r>
              <a:rPr lang="en-US" sz="2700" dirty="0">
                <a:latin typeface="Arial" panose="020B0604020202020204" pitchFamily="34" charset="0"/>
                <a:cs typeface="Arial" panose="020B0604020202020204" pitchFamily="34" charset="0"/>
              </a:rPr>
              <a:t>San Antonio Electromagnetic Defense - Line of Effort #1</a:t>
            </a:r>
            <a:br>
              <a:rPr lang="en-US" sz="3000" dirty="0">
                <a:latin typeface="Arial" panose="020B0604020202020204" pitchFamily="34" charset="0"/>
                <a:cs typeface="Arial" panose="020B0604020202020204" pitchFamily="34" charset="0"/>
              </a:rPr>
            </a:br>
            <a:r>
              <a:rPr lang="en-US" sz="4400" dirty="0">
                <a:latin typeface="Arial" panose="020B0604020202020204" pitchFamily="34" charset="0"/>
                <a:cs typeface="Arial" panose="020B0604020202020204" pitchFamily="34" charset="0"/>
              </a:rPr>
              <a:t>Energy Infrastructure Resilience</a:t>
            </a:r>
          </a:p>
        </p:txBody>
      </p:sp>
      <p:sp>
        <p:nvSpPr>
          <p:cNvPr id="2" name="Slide Number Placeholder 3">
            <a:extLst>
              <a:ext uri="{FF2B5EF4-FFF2-40B4-BE49-F238E27FC236}">
                <a16:creationId xmlns:a16="http://schemas.microsoft.com/office/drawing/2014/main" id="{D6EDF88E-3B40-4B43-085C-D6060FB92AF5}"/>
              </a:ext>
            </a:extLst>
          </p:cNvPr>
          <p:cNvSpPr txBox="1">
            <a:spLocks/>
          </p:cNvSpPr>
          <p:nvPr/>
        </p:nvSpPr>
        <p:spPr>
          <a:xfrm>
            <a:off x="9448800" y="66452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9048AA-F609-4B84-A9D0-ECC7638DE23D}" type="slidenum">
              <a:rPr lang="en-US" sz="1000" b="1" smtClean="0"/>
              <a:pPr algn="r"/>
              <a:t>23</a:t>
            </a:fld>
            <a:endParaRPr lang="en-US" sz="1000" b="1" dirty="0"/>
          </a:p>
        </p:txBody>
      </p:sp>
      <p:pic>
        <p:nvPicPr>
          <p:cNvPr id="2050" name="Picture 2">
            <a:extLst>
              <a:ext uri="{FF2B5EF4-FFF2-40B4-BE49-F238E27FC236}">
                <a16:creationId xmlns:a16="http://schemas.microsoft.com/office/drawing/2014/main" id="{DEF2095A-78C6-AFCD-319A-80D46C71D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9793" y="1711123"/>
            <a:ext cx="4272411" cy="4297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28339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Ken Wisian"/>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Calibri"/>
            </a:endParaRPr>
          </a:p>
        </p:txBody>
      </p:sp>
      <p:sp>
        <p:nvSpPr>
          <p:cNvPr id="6" name="Rectangle 5"/>
          <p:cNvSpPr/>
          <p:nvPr/>
        </p:nvSpPr>
        <p:spPr>
          <a:xfrm>
            <a:off x="5103489" y="3920871"/>
            <a:ext cx="6602775" cy="2739211"/>
          </a:xfrm>
          <a:prstGeom prst="rect">
            <a:avLst/>
          </a:prstGeom>
        </p:spPr>
        <p:txBody>
          <a:bodyPr wrap="square">
            <a:spAutoFit/>
          </a:bodyPr>
          <a:lstStyle/>
          <a:p>
            <a:pPr lvl="0"/>
            <a:endParaRPr lang="en-US" sz="2000" b="1" u="sng" kern="0" dirty="0">
              <a:solidFill>
                <a:prstClr val="black"/>
              </a:solidFill>
              <a:latin typeface="Arial" panose="020B0604020202020204" pitchFamily="34" charset="0"/>
              <a:cs typeface="Arial" panose="020B0604020202020204" pitchFamily="34" charset="0"/>
            </a:endParaRPr>
          </a:p>
          <a:p>
            <a:pPr lvl="0"/>
            <a:r>
              <a:rPr lang="en-US" sz="2000" b="1" u="sng" kern="0" dirty="0">
                <a:solidFill>
                  <a:prstClr val="black"/>
                </a:solidFill>
                <a:latin typeface="Arial" panose="020B0604020202020204" pitchFamily="34" charset="0"/>
                <a:cs typeface="Arial" panose="020B0604020202020204" pitchFamily="34" charset="0"/>
              </a:rPr>
              <a:t>2022 – 2024</a:t>
            </a:r>
            <a:r>
              <a:rPr lang="en-US" sz="2000" b="1" kern="0" dirty="0">
                <a:solidFill>
                  <a:prstClr val="black"/>
                </a:solidFill>
                <a:latin typeface="Arial" panose="020B0604020202020204" pitchFamily="34" charset="0"/>
                <a:cs typeface="Arial" panose="020B0604020202020204" pitchFamily="34" charset="0"/>
              </a:rPr>
              <a:t>: </a:t>
            </a:r>
          </a:p>
          <a:p>
            <a:pPr marL="342900" indent="-342900">
              <a:buFont typeface="Wingdings" panose="05000000000000000000" pitchFamily="2" charset="2"/>
              <a:buChar char="ü"/>
            </a:pPr>
            <a:r>
              <a:rPr lang="en-US" sz="2200" b="1" kern="0" dirty="0">
                <a:solidFill>
                  <a:srgbClr val="5B83CF"/>
                </a:solidFill>
                <a:latin typeface="Arial" panose="020B0604020202020204" pitchFamily="34" charset="0"/>
                <a:cs typeface="Arial" panose="020B0604020202020204" pitchFamily="34" charset="0"/>
              </a:rPr>
              <a:t>Water Pumping Stations: Complete</a:t>
            </a:r>
            <a:endParaRPr lang="en-US" sz="2200" b="1" u="sng" kern="0" dirty="0">
              <a:solidFill>
                <a:prstClr val="black"/>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ü"/>
            </a:pPr>
            <a:r>
              <a:rPr lang="en-US" sz="2200" b="1" kern="0" dirty="0">
                <a:solidFill>
                  <a:prstClr val="black"/>
                </a:solidFill>
                <a:latin typeface="Arial" panose="020B0604020202020204" pitchFamily="34" charset="0"/>
                <a:cs typeface="Arial" panose="020B0604020202020204" pitchFamily="34" charset="0"/>
              </a:rPr>
              <a:t>$21.5 million total military value</a:t>
            </a:r>
          </a:p>
          <a:p>
            <a:pPr marL="800100" lvl="1" indent="-342900">
              <a:buFont typeface="Wingdings" panose="05000000000000000000" pitchFamily="2" charset="2"/>
              <a:buChar char="§"/>
            </a:pPr>
            <a:r>
              <a:rPr lang="en-US" sz="2200" b="1" kern="0" dirty="0">
                <a:solidFill>
                  <a:prstClr val="black"/>
                </a:solidFill>
                <a:latin typeface="Arial" panose="020B0604020202020204" pitchFamily="34" charset="0"/>
                <a:cs typeface="Arial" panose="020B0604020202020204" pitchFamily="34" charset="0"/>
              </a:rPr>
              <a:t>$5 million via Texas Defense Economic </a:t>
            </a:r>
          </a:p>
          <a:p>
            <a:pPr lvl="1"/>
            <a:r>
              <a:rPr lang="en-US" sz="2200" b="1" kern="0" dirty="0">
                <a:solidFill>
                  <a:prstClr val="black"/>
                </a:solidFill>
                <a:latin typeface="Arial" panose="020B0604020202020204" pitchFamily="34" charset="0"/>
                <a:cs typeface="Arial" panose="020B0604020202020204" pitchFamily="34" charset="0"/>
              </a:rPr>
              <a:t>         Adjustment Assistance Grant</a:t>
            </a:r>
          </a:p>
          <a:p>
            <a:pPr marL="800100" lvl="1" indent="-342900">
              <a:buFont typeface="Wingdings" panose="05000000000000000000" pitchFamily="2" charset="2"/>
              <a:buChar char="§"/>
            </a:pPr>
            <a:r>
              <a:rPr lang="en-US" sz="2200" b="1" kern="0" dirty="0">
                <a:solidFill>
                  <a:prstClr val="black"/>
                </a:solidFill>
                <a:latin typeface="Arial" panose="020B0604020202020204" pitchFamily="34" charset="0"/>
                <a:cs typeface="Arial" panose="020B0604020202020204" pitchFamily="34" charset="0"/>
              </a:rPr>
              <a:t>$16.5 million via matching funds &amp; in-kind      </a:t>
            </a:r>
          </a:p>
          <a:p>
            <a:pPr lvl="1"/>
            <a:r>
              <a:rPr lang="en-US" sz="2200" b="1" kern="0" dirty="0">
                <a:solidFill>
                  <a:prstClr val="black"/>
                </a:solidFill>
                <a:latin typeface="Arial" panose="020B0604020202020204" pitchFamily="34" charset="0"/>
                <a:cs typeface="Arial" panose="020B0604020202020204" pitchFamily="34" charset="0"/>
              </a:rPr>
              <a:t>         services from SAWS &amp; CPS Energy </a:t>
            </a:r>
          </a:p>
        </p:txBody>
      </p:sp>
      <p:pic>
        <p:nvPicPr>
          <p:cNvPr id="9" name="Picture 2" descr="609073AE-5640-4C81-80E3-60B59B12886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71" t="26036" r="6456" b="12175"/>
          <a:stretch/>
        </p:blipFill>
        <p:spPr bwMode="auto">
          <a:xfrm>
            <a:off x="489753" y="1307748"/>
            <a:ext cx="4104280" cy="2562049"/>
          </a:xfrm>
          <a:prstGeom prst="rect">
            <a:avLst/>
          </a:prstGeom>
          <a:noFill/>
          <a:ln w="9525">
            <a:solidFill>
              <a:schemeClr val="bg2">
                <a:lumMod val="50000"/>
              </a:schemeClr>
            </a:solidFill>
            <a:miter lim="800000"/>
            <a:headEnd/>
            <a:tailEnd/>
          </a:ln>
          <a:scene3d>
            <a:camera prst="orthographicFront"/>
            <a:lightRig rig="threePt" dir="t"/>
          </a:scene3d>
          <a:sp3d>
            <a:bevelT prst="angle"/>
          </a:sp3d>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596880" y="1447404"/>
            <a:ext cx="3810370" cy="369332"/>
          </a:xfrm>
          <a:prstGeom prst="rect">
            <a:avLst/>
          </a:prstGeom>
          <a:solidFill>
            <a:srgbClr val="4A4E54"/>
          </a:solidFill>
          <a:ln>
            <a:solidFill>
              <a:schemeClr val="bg1"/>
            </a:solidFill>
          </a:ln>
        </p:spPr>
        <p:txBody>
          <a:bodyPr wrap="square" rtlCol="0">
            <a:spAutoFit/>
          </a:bodyPr>
          <a:lstStyle/>
          <a:p>
            <a:pPr algn="ctr"/>
            <a:r>
              <a:rPr lang="en-US" b="1" dirty="0">
                <a:solidFill>
                  <a:schemeClr val="bg1"/>
                </a:solidFill>
              </a:rPr>
              <a:t>Electrical Substation Hardening</a:t>
            </a:r>
          </a:p>
        </p:txBody>
      </p:sp>
      <p:sp>
        <p:nvSpPr>
          <p:cNvPr id="11" name="Rectangle 10"/>
          <p:cNvSpPr/>
          <p:nvPr/>
        </p:nvSpPr>
        <p:spPr>
          <a:xfrm>
            <a:off x="5103489" y="1469140"/>
            <a:ext cx="6309986" cy="2739211"/>
          </a:xfrm>
          <a:prstGeom prst="rect">
            <a:avLst/>
          </a:prstGeom>
        </p:spPr>
        <p:txBody>
          <a:bodyPr wrap="square">
            <a:spAutoFit/>
          </a:bodyPr>
          <a:lstStyle/>
          <a:p>
            <a:pPr>
              <a:defRPr/>
            </a:pPr>
            <a:r>
              <a:rPr lang="en-US" sz="2000" b="1" u="sng" kern="0" dirty="0">
                <a:solidFill>
                  <a:prstClr val="black"/>
                </a:solidFill>
                <a:latin typeface="Arial" panose="020B0604020202020204" pitchFamily="34" charset="0"/>
                <a:cs typeface="Arial" panose="020B0604020202020204" pitchFamily="34" charset="0"/>
              </a:rPr>
              <a:t>2020 - 2022</a:t>
            </a:r>
            <a:r>
              <a:rPr lang="en-US" sz="2000" b="1" kern="0" dirty="0">
                <a:solidFill>
                  <a:prstClr val="black"/>
                </a:solidFill>
                <a:latin typeface="Arial" panose="020B0604020202020204" pitchFamily="34" charset="0"/>
                <a:cs typeface="Arial" panose="020B0604020202020204" pitchFamily="34" charset="0"/>
              </a:rPr>
              <a:t>: </a:t>
            </a:r>
          </a:p>
          <a:p>
            <a:pPr marL="342900" indent="-342900">
              <a:buFont typeface="Wingdings" panose="05000000000000000000" pitchFamily="2" charset="2"/>
              <a:buChar char="ü"/>
              <a:defRPr/>
            </a:pPr>
            <a:r>
              <a:rPr lang="en-US" sz="2200" b="1" kern="0" dirty="0">
                <a:solidFill>
                  <a:srgbClr val="5B83CF"/>
                </a:solidFill>
                <a:latin typeface="Arial" panose="020B0604020202020204" pitchFamily="34" charset="0"/>
                <a:cs typeface="Arial" panose="020B0604020202020204" pitchFamily="34" charset="0"/>
              </a:rPr>
              <a:t>Substation Hardening: Complete</a:t>
            </a:r>
          </a:p>
          <a:p>
            <a:pPr marL="285750" indent="-285750">
              <a:buFont typeface="Wingdings" panose="05000000000000000000" pitchFamily="2" charset="2"/>
              <a:buChar char="ü"/>
              <a:defRPr/>
            </a:pPr>
            <a:r>
              <a:rPr lang="en-US" sz="2200" b="1" kern="0" dirty="0">
                <a:solidFill>
                  <a:prstClr val="black"/>
                </a:solidFill>
                <a:latin typeface="Arial" panose="020B0604020202020204" pitchFamily="34" charset="0"/>
                <a:cs typeface="Arial" panose="020B0604020202020204" pitchFamily="34" charset="0"/>
              </a:rPr>
              <a:t>$9.4 million total military value  </a:t>
            </a:r>
          </a:p>
          <a:p>
            <a:pPr marL="800100" lvl="1" indent="-342900">
              <a:buFont typeface="Wingdings" panose="05000000000000000000" pitchFamily="2" charset="2"/>
              <a:buChar char="§"/>
            </a:pPr>
            <a:r>
              <a:rPr lang="en-US" sz="2200" b="1" kern="0" dirty="0">
                <a:solidFill>
                  <a:prstClr val="black"/>
                </a:solidFill>
                <a:latin typeface="Arial" panose="020B0604020202020204" pitchFamily="34" charset="0"/>
                <a:cs typeface="Arial" panose="020B0604020202020204" pitchFamily="34" charset="0"/>
              </a:rPr>
              <a:t>$5 million via Texas Defense Economic    </a:t>
            </a:r>
          </a:p>
          <a:p>
            <a:pPr lvl="1"/>
            <a:r>
              <a:rPr lang="en-US" sz="2200" b="1" kern="0" dirty="0">
                <a:solidFill>
                  <a:prstClr val="black"/>
                </a:solidFill>
                <a:latin typeface="Arial" panose="020B0604020202020204" pitchFamily="34" charset="0"/>
                <a:cs typeface="Arial" panose="020B0604020202020204" pitchFamily="34" charset="0"/>
              </a:rPr>
              <a:t>         Adjustment Assistance Grant</a:t>
            </a:r>
          </a:p>
          <a:p>
            <a:pPr marL="800100" lvl="1" indent="-342900">
              <a:buFont typeface="Wingdings" panose="05000000000000000000" pitchFamily="2" charset="2"/>
              <a:buChar char="§"/>
            </a:pPr>
            <a:r>
              <a:rPr lang="en-US" sz="2200" b="1" kern="0" dirty="0">
                <a:solidFill>
                  <a:prstClr val="black"/>
                </a:solidFill>
                <a:latin typeface="Arial" panose="020B0604020202020204" pitchFamily="34" charset="0"/>
                <a:cs typeface="Arial" panose="020B0604020202020204" pitchFamily="34" charset="0"/>
              </a:rPr>
              <a:t>$4.4 million via CPS Energy matching    </a:t>
            </a:r>
          </a:p>
          <a:p>
            <a:pPr lvl="1"/>
            <a:r>
              <a:rPr lang="en-US" sz="2200" b="1" kern="0" dirty="0">
                <a:solidFill>
                  <a:prstClr val="black"/>
                </a:solidFill>
                <a:latin typeface="Arial" panose="020B0604020202020204" pitchFamily="34" charset="0"/>
                <a:cs typeface="Arial" panose="020B0604020202020204" pitchFamily="34" charset="0"/>
              </a:rPr>
              <a:t>         funds &amp; in-kind services</a:t>
            </a:r>
          </a:p>
          <a:p>
            <a:pPr lvl="0"/>
            <a:endParaRPr lang="en-US" sz="2000" b="1" u="sng" kern="0" dirty="0">
              <a:solidFill>
                <a:prstClr val="black"/>
              </a:solidFill>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489753" y="4009453"/>
            <a:ext cx="4104280" cy="2562049"/>
          </a:xfrm>
          <a:prstGeom prst="rect">
            <a:avLst/>
          </a:prstGeom>
          <a:ln>
            <a:solidFill>
              <a:schemeClr val="bg2">
                <a:lumMod val="50000"/>
              </a:schemeClr>
            </a:solidFill>
          </a:ln>
          <a:scene3d>
            <a:camera prst="orthographicFront"/>
            <a:lightRig rig="threePt" dir="t"/>
          </a:scene3d>
          <a:sp3d>
            <a:bevelT prst="angle"/>
          </a:sp3d>
        </p:spPr>
      </p:pic>
      <p:sp>
        <p:nvSpPr>
          <p:cNvPr id="12" name="TextBox 11"/>
          <p:cNvSpPr txBox="1"/>
          <p:nvPr/>
        </p:nvSpPr>
        <p:spPr>
          <a:xfrm>
            <a:off x="596880" y="4119483"/>
            <a:ext cx="3810370" cy="369332"/>
          </a:xfrm>
          <a:prstGeom prst="rect">
            <a:avLst/>
          </a:prstGeom>
          <a:solidFill>
            <a:srgbClr val="4A4E54"/>
          </a:solidFill>
          <a:ln>
            <a:solidFill>
              <a:schemeClr val="bg1"/>
            </a:solidFill>
          </a:ln>
        </p:spPr>
        <p:txBody>
          <a:bodyPr wrap="square" rtlCol="0">
            <a:spAutoFit/>
          </a:bodyPr>
          <a:lstStyle/>
          <a:p>
            <a:pPr algn="ctr"/>
            <a:r>
              <a:rPr lang="en-US" b="1" dirty="0">
                <a:solidFill>
                  <a:schemeClr val="bg1"/>
                </a:solidFill>
              </a:rPr>
              <a:t>Back-up Power for Water</a:t>
            </a:r>
          </a:p>
        </p:txBody>
      </p:sp>
      <p:sp>
        <p:nvSpPr>
          <p:cNvPr id="13" name="TextBox 12"/>
          <p:cNvSpPr txBox="1"/>
          <p:nvPr/>
        </p:nvSpPr>
        <p:spPr>
          <a:xfrm>
            <a:off x="10252670" y="6447629"/>
            <a:ext cx="346001" cy="246221"/>
          </a:xfrm>
          <a:prstGeom prst="rect">
            <a:avLst/>
          </a:prstGeom>
          <a:noFill/>
        </p:spPr>
        <p:txBody>
          <a:bodyPr wrap="square" rtlCol="0">
            <a:spAutoFit/>
          </a:bodyPr>
          <a:lstStyle/>
          <a:p>
            <a:r>
              <a:rPr lang="en-US" sz="1000" dirty="0">
                <a:solidFill>
                  <a:schemeClr val="bg1">
                    <a:lumMod val="65000"/>
                  </a:schemeClr>
                </a:solidFill>
              </a:rPr>
              <a:t>8</a:t>
            </a:r>
          </a:p>
        </p:txBody>
      </p:sp>
      <p:sp>
        <p:nvSpPr>
          <p:cNvPr id="2" name="Title 1">
            <a:extLst>
              <a:ext uri="{FF2B5EF4-FFF2-40B4-BE49-F238E27FC236}">
                <a16:creationId xmlns:a16="http://schemas.microsoft.com/office/drawing/2014/main" id="{FC62020A-53BB-4280-0431-32AD69C6A9E4}"/>
              </a:ext>
            </a:extLst>
          </p:cNvPr>
          <p:cNvSpPr txBox="1">
            <a:spLocks/>
          </p:cNvSpPr>
          <p:nvPr/>
        </p:nvSpPr>
        <p:spPr>
          <a:xfrm>
            <a:off x="0" y="66675"/>
            <a:ext cx="12191999" cy="1008063"/>
          </a:xfrm>
          <a:prstGeom prst="rect">
            <a:avLst/>
          </a:prstGeom>
        </p:spPr>
        <p:txBody>
          <a:bodyPr vert="horz" lIns="91420" tIns="45711" rIns="91420" bIns="45711" rtlCol="0" anchor="ctr">
            <a:normAutofit fontScale="90000" lnSpcReduction="10000"/>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2892" b="1">
                <a:solidFill>
                  <a:srgbClr val="000066"/>
                </a:solidFill>
                <a:latin typeface="Arial" charset="0"/>
              </a:defRPr>
            </a:lvl2pPr>
            <a:lvl3pPr algn="ctr" rtl="0" eaLnBrk="0" fontAlgn="base" hangingPunct="0">
              <a:spcBef>
                <a:spcPct val="0"/>
              </a:spcBef>
              <a:spcAft>
                <a:spcPct val="0"/>
              </a:spcAft>
              <a:defRPr sz="2892" b="1">
                <a:solidFill>
                  <a:srgbClr val="000066"/>
                </a:solidFill>
                <a:latin typeface="Arial" charset="0"/>
              </a:defRPr>
            </a:lvl3pPr>
            <a:lvl4pPr algn="ctr" rtl="0" eaLnBrk="0" fontAlgn="base" hangingPunct="0">
              <a:spcBef>
                <a:spcPct val="0"/>
              </a:spcBef>
              <a:spcAft>
                <a:spcPct val="0"/>
              </a:spcAft>
              <a:defRPr sz="2892" b="1">
                <a:solidFill>
                  <a:srgbClr val="000066"/>
                </a:solidFill>
                <a:latin typeface="Arial" charset="0"/>
              </a:defRPr>
            </a:lvl4pPr>
            <a:lvl5pPr algn="ctr" rtl="0" eaLnBrk="0" fontAlgn="base" hangingPunct="0">
              <a:spcBef>
                <a:spcPct val="0"/>
              </a:spcBef>
              <a:spcAft>
                <a:spcPct val="0"/>
              </a:spcAft>
              <a:defRPr sz="2892" b="1">
                <a:solidFill>
                  <a:srgbClr val="000066"/>
                </a:solidFill>
                <a:latin typeface="Arial" charset="0"/>
              </a:defRPr>
            </a:lvl5pPr>
            <a:lvl6pPr marL="411375" algn="ctr" rtl="0" fontAlgn="base">
              <a:spcBef>
                <a:spcPct val="0"/>
              </a:spcBef>
              <a:spcAft>
                <a:spcPct val="0"/>
              </a:spcAft>
              <a:defRPr sz="2892" b="1">
                <a:solidFill>
                  <a:srgbClr val="000066"/>
                </a:solidFill>
                <a:latin typeface="Arial" charset="0"/>
              </a:defRPr>
            </a:lvl6pPr>
            <a:lvl7pPr marL="822747" algn="ctr" rtl="0" fontAlgn="base">
              <a:spcBef>
                <a:spcPct val="0"/>
              </a:spcBef>
              <a:spcAft>
                <a:spcPct val="0"/>
              </a:spcAft>
              <a:defRPr sz="2892" b="1">
                <a:solidFill>
                  <a:srgbClr val="000066"/>
                </a:solidFill>
                <a:latin typeface="Arial" charset="0"/>
              </a:defRPr>
            </a:lvl7pPr>
            <a:lvl8pPr marL="1234120" algn="ctr" rtl="0" fontAlgn="base">
              <a:spcBef>
                <a:spcPct val="0"/>
              </a:spcBef>
              <a:spcAft>
                <a:spcPct val="0"/>
              </a:spcAft>
              <a:defRPr sz="2892" b="1">
                <a:solidFill>
                  <a:srgbClr val="000066"/>
                </a:solidFill>
                <a:latin typeface="Arial" charset="0"/>
              </a:defRPr>
            </a:lvl8pPr>
            <a:lvl9pPr marL="1645492" algn="ctr" rtl="0" fontAlgn="base">
              <a:spcBef>
                <a:spcPct val="0"/>
              </a:spcBef>
              <a:spcAft>
                <a:spcPct val="0"/>
              </a:spcAft>
              <a:defRPr sz="2892" b="1">
                <a:solidFill>
                  <a:srgbClr val="000066"/>
                </a:solidFill>
                <a:latin typeface="Arial" charset="0"/>
              </a:defRPr>
            </a:lvl9pPr>
          </a:lstStyle>
          <a:p>
            <a:r>
              <a:rPr lang="en-US" sz="2800" dirty="0">
                <a:latin typeface="Arial" panose="020B0604020202020204" pitchFamily="34" charset="0"/>
                <a:cs typeface="Arial" panose="020B0604020202020204" pitchFamily="34" charset="0"/>
              </a:rPr>
              <a:t>JBSA Energy Infrastructure Resilience </a:t>
            </a:r>
          </a:p>
          <a:p>
            <a:r>
              <a:rPr lang="en-US" sz="4400" kern="0" dirty="0">
                <a:latin typeface="Arial" panose="020B0604020202020204" pitchFamily="34" charset="0"/>
                <a:cs typeface="Arial" panose="020B0604020202020204" pitchFamily="34" charset="0"/>
              </a:rPr>
              <a:t>Completed with Texas DEAAG</a:t>
            </a:r>
          </a:p>
        </p:txBody>
      </p:sp>
      <p:sp>
        <p:nvSpPr>
          <p:cNvPr id="5" name="Slide Number Placeholder 3">
            <a:extLst>
              <a:ext uri="{FF2B5EF4-FFF2-40B4-BE49-F238E27FC236}">
                <a16:creationId xmlns:a16="http://schemas.microsoft.com/office/drawing/2014/main" id="{D5AD1BD9-7FD2-A4E6-0D4C-185E56B4FA11}"/>
              </a:ext>
            </a:extLst>
          </p:cNvPr>
          <p:cNvSpPr txBox="1">
            <a:spLocks/>
          </p:cNvSpPr>
          <p:nvPr/>
        </p:nvSpPr>
        <p:spPr>
          <a:xfrm>
            <a:off x="9448800" y="66452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9048AA-F609-4B84-A9D0-ECC7638DE23D}" type="slidenum">
              <a:rPr lang="en-US" sz="1000" b="1" smtClean="0"/>
              <a:pPr algn="r"/>
              <a:t>24</a:t>
            </a:fld>
            <a:endParaRPr lang="en-US" sz="1000" b="1" dirty="0"/>
          </a:p>
        </p:txBody>
      </p:sp>
    </p:spTree>
    <p:extLst>
      <p:ext uri="{BB962C8B-B14F-4D97-AF65-F5344CB8AC3E}">
        <p14:creationId xmlns:p14="http://schemas.microsoft.com/office/powerpoint/2010/main" val="470078007"/>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DDCB0-6062-EC46-CA0A-C9480D030233}"/>
            </a:ext>
          </a:extLst>
        </p:cNvPr>
        <p:cNvGrpSpPr/>
        <p:nvPr/>
      </p:nvGrpSpPr>
      <p:grpSpPr>
        <a:xfrm>
          <a:off x="0" y="0"/>
          <a:ext cx="0" cy="0"/>
          <a:chOff x="0" y="0"/>
          <a:chExt cx="0" cy="0"/>
        </a:xfrm>
      </p:grpSpPr>
      <p:sp>
        <p:nvSpPr>
          <p:cNvPr id="4" name="AutoShape 2" descr="Ken Wisian">
            <a:extLst>
              <a:ext uri="{FF2B5EF4-FFF2-40B4-BE49-F238E27FC236}">
                <a16:creationId xmlns:a16="http://schemas.microsoft.com/office/drawing/2014/main" id="{1FD8B7FF-D314-EF2F-ECE7-B81A5777E3AC}"/>
              </a:ext>
            </a:extLst>
          </p:cNvPr>
          <p:cNvSpPr>
            <a:spLocks noChangeAspect="1" noChangeArrowheads="1"/>
          </p:cNvSpPr>
          <p:nvPr/>
        </p:nvSpPr>
        <p:spPr bwMode="auto">
          <a:xfrm>
            <a:off x="1679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a:defRPr/>
            </a:pPr>
            <a:endParaRPr lang="en-US" dirty="0">
              <a:solidFill>
                <a:prstClr val="black"/>
              </a:solidFill>
              <a:latin typeface="Calibri"/>
            </a:endParaRPr>
          </a:p>
        </p:txBody>
      </p:sp>
      <p:sp>
        <p:nvSpPr>
          <p:cNvPr id="13" name="TextBox 12">
            <a:extLst>
              <a:ext uri="{FF2B5EF4-FFF2-40B4-BE49-F238E27FC236}">
                <a16:creationId xmlns:a16="http://schemas.microsoft.com/office/drawing/2014/main" id="{2C91A49D-CD22-8D3B-AE73-6E488B13BBF4}"/>
              </a:ext>
            </a:extLst>
          </p:cNvPr>
          <p:cNvSpPr txBox="1"/>
          <p:nvPr/>
        </p:nvSpPr>
        <p:spPr>
          <a:xfrm>
            <a:off x="10252670" y="6447629"/>
            <a:ext cx="346001" cy="246221"/>
          </a:xfrm>
          <a:prstGeom prst="rect">
            <a:avLst/>
          </a:prstGeom>
          <a:noFill/>
        </p:spPr>
        <p:txBody>
          <a:bodyPr wrap="square" rtlCol="0">
            <a:spAutoFit/>
          </a:bodyPr>
          <a:lstStyle/>
          <a:p>
            <a:r>
              <a:rPr lang="en-US" sz="1000" dirty="0">
                <a:solidFill>
                  <a:schemeClr val="bg1">
                    <a:lumMod val="65000"/>
                  </a:schemeClr>
                </a:solidFill>
              </a:rPr>
              <a:t>8</a:t>
            </a:r>
          </a:p>
        </p:txBody>
      </p:sp>
      <p:sp>
        <p:nvSpPr>
          <p:cNvPr id="2" name="Title 1">
            <a:extLst>
              <a:ext uri="{FF2B5EF4-FFF2-40B4-BE49-F238E27FC236}">
                <a16:creationId xmlns:a16="http://schemas.microsoft.com/office/drawing/2014/main" id="{81F3C22B-7E06-B82F-3DBA-E2551C9E9C9E}"/>
              </a:ext>
            </a:extLst>
          </p:cNvPr>
          <p:cNvSpPr txBox="1">
            <a:spLocks/>
          </p:cNvSpPr>
          <p:nvPr/>
        </p:nvSpPr>
        <p:spPr>
          <a:xfrm>
            <a:off x="0" y="66675"/>
            <a:ext cx="12191999" cy="1008063"/>
          </a:xfrm>
          <a:prstGeom prst="rect">
            <a:avLst/>
          </a:prstGeom>
        </p:spPr>
        <p:txBody>
          <a:bodyPr vert="horz" lIns="91420" tIns="45711" rIns="91420" bIns="45711" rtlCol="0" anchor="ctr">
            <a:normAutofit fontScale="90000" lnSpcReduction="10000"/>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2892" b="1">
                <a:solidFill>
                  <a:srgbClr val="000066"/>
                </a:solidFill>
                <a:latin typeface="Arial" charset="0"/>
              </a:defRPr>
            </a:lvl2pPr>
            <a:lvl3pPr algn="ctr" rtl="0" eaLnBrk="0" fontAlgn="base" hangingPunct="0">
              <a:spcBef>
                <a:spcPct val="0"/>
              </a:spcBef>
              <a:spcAft>
                <a:spcPct val="0"/>
              </a:spcAft>
              <a:defRPr sz="2892" b="1">
                <a:solidFill>
                  <a:srgbClr val="000066"/>
                </a:solidFill>
                <a:latin typeface="Arial" charset="0"/>
              </a:defRPr>
            </a:lvl3pPr>
            <a:lvl4pPr algn="ctr" rtl="0" eaLnBrk="0" fontAlgn="base" hangingPunct="0">
              <a:spcBef>
                <a:spcPct val="0"/>
              </a:spcBef>
              <a:spcAft>
                <a:spcPct val="0"/>
              </a:spcAft>
              <a:defRPr sz="2892" b="1">
                <a:solidFill>
                  <a:srgbClr val="000066"/>
                </a:solidFill>
                <a:latin typeface="Arial" charset="0"/>
              </a:defRPr>
            </a:lvl4pPr>
            <a:lvl5pPr algn="ctr" rtl="0" eaLnBrk="0" fontAlgn="base" hangingPunct="0">
              <a:spcBef>
                <a:spcPct val="0"/>
              </a:spcBef>
              <a:spcAft>
                <a:spcPct val="0"/>
              </a:spcAft>
              <a:defRPr sz="2892" b="1">
                <a:solidFill>
                  <a:srgbClr val="000066"/>
                </a:solidFill>
                <a:latin typeface="Arial" charset="0"/>
              </a:defRPr>
            </a:lvl5pPr>
            <a:lvl6pPr marL="411375" algn="ctr" rtl="0" fontAlgn="base">
              <a:spcBef>
                <a:spcPct val="0"/>
              </a:spcBef>
              <a:spcAft>
                <a:spcPct val="0"/>
              </a:spcAft>
              <a:defRPr sz="2892" b="1">
                <a:solidFill>
                  <a:srgbClr val="000066"/>
                </a:solidFill>
                <a:latin typeface="Arial" charset="0"/>
              </a:defRPr>
            </a:lvl6pPr>
            <a:lvl7pPr marL="822747" algn="ctr" rtl="0" fontAlgn="base">
              <a:spcBef>
                <a:spcPct val="0"/>
              </a:spcBef>
              <a:spcAft>
                <a:spcPct val="0"/>
              </a:spcAft>
              <a:defRPr sz="2892" b="1">
                <a:solidFill>
                  <a:srgbClr val="000066"/>
                </a:solidFill>
                <a:latin typeface="Arial" charset="0"/>
              </a:defRPr>
            </a:lvl7pPr>
            <a:lvl8pPr marL="1234120" algn="ctr" rtl="0" fontAlgn="base">
              <a:spcBef>
                <a:spcPct val="0"/>
              </a:spcBef>
              <a:spcAft>
                <a:spcPct val="0"/>
              </a:spcAft>
              <a:defRPr sz="2892" b="1">
                <a:solidFill>
                  <a:srgbClr val="000066"/>
                </a:solidFill>
                <a:latin typeface="Arial" charset="0"/>
              </a:defRPr>
            </a:lvl8pPr>
            <a:lvl9pPr marL="1645492" algn="ctr" rtl="0" fontAlgn="base">
              <a:spcBef>
                <a:spcPct val="0"/>
              </a:spcBef>
              <a:spcAft>
                <a:spcPct val="0"/>
              </a:spcAft>
              <a:defRPr sz="2892" b="1">
                <a:solidFill>
                  <a:srgbClr val="000066"/>
                </a:solidFill>
                <a:latin typeface="Arial" charset="0"/>
              </a:defRPr>
            </a:lvl9pPr>
          </a:lstStyle>
          <a:p>
            <a:r>
              <a:rPr lang="en-US" sz="2800" dirty="0">
                <a:latin typeface="Arial" panose="020B0604020202020204" pitchFamily="34" charset="0"/>
                <a:cs typeface="Arial" panose="020B0604020202020204" pitchFamily="34" charset="0"/>
              </a:rPr>
              <a:t>JBSA Energy Infrastructure Resilience </a:t>
            </a:r>
          </a:p>
          <a:p>
            <a:r>
              <a:rPr lang="en-US" sz="4400" kern="0" dirty="0">
                <a:latin typeface="Arial" panose="020B0604020202020204" pitchFamily="34" charset="0"/>
                <a:cs typeface="Arial" panose="020B0604020202020204" pitchFamily="34" charset="0"/>
              </a:rPr>
              <a:t>Current Projects</a:t>
            </a:r>
          </a:p>
        </p:txBody>
      </p:sp>
      <p:sp>
        <p:nvSpPr>
          <p:cNvPr id="5" name="Slide Number Placeholder 3">
            <a:extLst>
              <a:ext uri="{FF2B5EF4-FFF2-40B4-BE49-F238E27FC236}">
                <a16:creationId xmlns:a16="http://schemas.microsoft.com/office/drawing/2014/main" id="{99ACE834-4576-9FB4-8FF8-4F40CE54F491}"/>
              </a:ext>
            </a:extLst>
          </p:cNvPr>
          <p:cNvSpPr txBox="1">
            <a:spLocks/>
          </p:cNvSpPr>
          <p:nvPr/>
        </p:nvSpPr>
        <p:spPr>
          <a:xfrm>
            <a:off x="9448800" y="6645275"/>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9048AA-F609-4B84-A9D0-ECC7638DE23D}" type="slidenum">
              <a:rPr lang="en-US" sz="1000" b="1" smtClean="0"/>
              <a:pPr algn="r"/>
              <a:t>25</a:t>
            </a:fld>
            <a:endParaRPr lang="en-US" sz="1000" b="1" dirty="0"/>
          </a:p>
        </p:txBody>
      </p:sp>
      <p:sp>
        <p:nvSpPr>
          <p:cNvPr id="7" name="Slide Number Placeholder 3">
            <a:extLst>
              <a:ext uri="{FF2B5EF4-FFF2-40B4-BE49-F238E27FC236}">
                <a16:creationId xmlns:a16="http://schemas.microsoft.com/office/drawing/2014/main" id="{B7470CAB-6806-CCD9-7330-A96117670519}"/>
              </a:ext>
            </a:extLst>
          </p:cNvPr>
          <p:cNvSpPr txBox="1">
            <a:spLocks/>
          </p:cNvSpPr>
          <p:nvPr/>
        </p:nvSpPr>
        <p:spPr>
          <a:xfrm>
            <a:off x="9448800" y="6641367"/>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39048AA-F609-4B84-A9D0-ECC7638DE23D}" type="slidenum">
              <a:rPr kumimoji="0" lang="en-US" sz="1000" b="1"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1" i="0" u="none" strike="noStrike" kern="1200" cap="none" spc="0" normalizeH="0" baseline="0" noProof="0" dirty="0">
              <a:ln>
                <a:noFill/>
              </a:ln>
              <a:solidFill>
                <a:srgbClr val="000000"/>
              </a:solidFill>
              <a:effectLst/>
              <a:uLnTx/>
              <a:uFillTx/>
              <a:latin typeface="Arial"/>
              <a:ea typeface="+mn-ea"/>
              <a:cs typeface="+mn-cs"/>
            </a:endParaRPr>
          </a:p>
        </p:txBody>
      </p:sp>
      <p:grpSp>
        <p:nvGrpSpPr>
          <p:cNvPr id="8" name="Group 7">
            <a:extLst>
              <a:ext uri="{FF2B5EF4-FFF2-40B4-BE49-F238E27FC236}">
                <a16:creationId xmlns:a16="http://schemas.microsoft.com/office/drawing/2014/main" id="{21022875-FC81-6CC1-A898-996CE561159B}"/>
              </a:ext>
            </a:extLst>
          </p:cNvPr>
          <p:cNvGrpSpPr/>
          <p:nvPr/>
        </p:nvGrpSpPr>
        <p:grpSpPr>
          <a:xfrm>
            <a:off x="6321675" y="1194105"/>
            <a:ext cx="5300089" cy="2722996"/>
            <a:chOff x="6388214" y="423710"/>
            <a:chExt cx="5177928" cy="2727114"/>
          </a:xfrm>
        </p:grpSpPr>
        <p:pic>
          <p:nvPicPr>
            <p:cNvPr id="14" name="object 8">
              <a:extLst>
                <a:ext uri="{FF2B5EF4-FFF2-40B4-BE49-F238E27FC236}">
                  <a16:creationId xmlns:a16="http://schemas.microsoft.com/office/drawing/2014/main" id="{24964E6D-CB35-F308-0C6D-D71B43ECC198}"/>
                </a:ext>
              </a:extLst>
            </p:cNvPr>
            <p:cNvPicPr/>
            <p:nvPr/>
          </p:nvPicPr>
          <p:blipFill rotWithShape="1">
            <a:blip r:embed="rId2" cstate="print"/>
            <a:srcRect l="10224" t="254" r="12963" b="31106"/>
            <a:stretch/>
          </p:blipFill>
          <p:spPr>
            <a:xfrm>
              <a:off x="6388214" y="423710"/>
              <a:ext cx="5177928" cy="2727114"/>
            </a:xfrm>
            <a:prstGeom prst="rect">
              <a:avLst/>
            </a:prstGeom>
            <a:ln>
              <a:solidFill>
                <a:schemeClr val="bg2">
                  <a:lumMod val="50000"/>
                </a:schemeClr>
              </a:solidFill>
            </a:ln>
          </p:spPr>
        </p:pic>
        <p:sp>
          <p:nvSpPr>
            <p:cNvPr id="15" name="TextBox 14">
              <a:extLst>
                <a:ext uri="{FF2B5EF4-FFF2-40B4-BE49-F238E27FC236}">
                  <a16:creationId xmlns:a16="http://schemas.microsoft.com/office/drawing/2014/main" id="{5A037FB4-2D1E-3348-8736-74E4280B2F70}"/>
                </a:ext>
              </a:extLst>
            </p:cNvPr>
            <p:cNvSpPr txBox="1"/>
            <p:nvPr/>
          </p:nvSpPr>
          <p:spPr>
            <a:xfrm>
              <a:off x="7229861" y="479528"/>
              <a:ext cx="3326730" cy="369891"/>
            </a:xfrm>
            <a:prstGeom prst="rect">
              <a:avLst/>
            </a:prstGeom>
            <a:solidFill>
              <a:srgbClr val="4A4E54"/>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OT Cybersecurity </a:t>
              </a: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Demo</a:t>
              </a:r>
            </a:p>
          </p:txBody>
        </p:sp>
        <p:sp>
          <p:nvSpPr>
            <p:cNvPr id="16" name="Oval 15">
              <a:extLst>
                <a:ext uri="{FF2B5EF4-FFF2-40B4-BE49-F238E27FC236}">
                  <a16:creationId xmlns:a16="http://schemas.microsoft.com/office/drawing/2014/main" id="{C95406FA-52C3-1D1B-3131-840CCB7D8F82}"/>
                </a:ext>
              </a:extLst>
            </p:cNvPr>
            <p:cNvSpPr/>
            <p:nvPr/>
          </p:nvSpPr>
          <p:spPr>
            <a:xfrm rot="2074290">
              <a:off x="8479893" y="2053271"/>
              <a:ext cx="621792" cy="1071566"/>
            </a:xfrm>
            <a:prstGeom prst="ellipse">
              <a:avLst/>
            </a:prstGeom>
            <a:noFill/>
            <a:ln w="539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7" name="Rectangle: Rounded Corners 16">
            <a:extLst>
              <a:ext uri="{FF2B5EF4-FFF2-40B4-BE49-F238E27FC236}">
                <a16:creationId xmlns:a16="http://schemas.microsoft.com/office/drawing/2014/main" id="{73AF9263-B1C9-5965-CF7E-C4B2D1FBCD17}"/>
              </a:ext>
            </a:extLst>
          </p:cNvPr>
          <p:cNvSpPr/>
          <p:nvPr/>
        </p:nvSpPr>
        <p:spPr bwMode="auto">
          <a:xfrm>
            <a:off x="573569" y="1183088"/>
            <a:ext cx="5341421" cy="2744634"/>
          </a:xfrm>
          <a:prstGeom prst="roundRect">
            <a:avLst>
              <a:gd name="adj" fmla="val 0"/>
            </a:avLst>
          </a:prstGeom>
          <a:solidFill>
            <a:srgbClr val="627EB9"/>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400" dirty="0">
              <a:latin typeface="Arial" charset="0"/>
            </a:endParaRPr>
          </a:p>
        </p:txBody>
      </p:sp>
      <p:pic>
        <p:nvPicPr>
          <p:cNvPr id="18" name="Picture 17" descr="A blue and white rectangular sign with black text&#10;&#10;Description automatically generated">
            <a:extLst>
              <a:ext uri="{FF2B5EF4-FFF2-40B4-BE49-F238E27FC236}">
                <a16:creationId xmlns:a16="http://schemas.microsoft.com/office/drawing/2014/main" id="{6369D1BC-33BE-8652-7D25-5C61C0E8EFB5}"/>
              </a:ext>
            </a:extLst>
          </p:cNvPr>
          <p:cNvPicPr>
            <a:picLocks noChangeAspect="1"/>
          </p:cNvPicPr>
          <p:nvPr/>
        </p:nvPicPr>
        <p:blipFill>
          <a:blip r:embed="rId3"/>
          <a:srcRect b="31225"/>
          <a:stretch/>
        </p:blipFill>
        <p:spPr>
          <a:xfrm>
            <a:off x="1586480" y="1335171"/>
            <a:ext cx="4584726" cy="831050"/>
          </a:xfrm>
          <a:prstGeom prst="rect">
            <a:avLst/>
          </a:prstGeom>
        </p:spPr>
      </p:pic>
      <p:pic>
        <p:nvPicPr>
          <p:cNvPr id="19" name="Picture 18">
            <a:extLst>
              <a:ext uri="{FF2B5EF4-FFF2-40B4-BE49-F238E27FC236}">
                <a16:creationId xmlns:a16="http://schemas.microsoft.com/office/drawing/2014/main" id="{2900A3A6-AE19-1106-1EBA-CBCF9F89781A}"/>
              </a:ext>
            </a:extLst>
          </p:cNvPr>
          <p:cNvPicPr>
            <a:picLocks noChangeAspect="1"/>
          </p:cNvPicPr>
          <p:nvPr/>
        </p:nvPicPr>
        <p:blipFill>
          <a:blip r:embed="rId4"/>
          <a:stretch>
            <a:fillRect/>
          </a:stretch>
        </p:blipFill>
        <p:spPr>
          <a:xfrm>
            <a:off x="757056" y="2451328"/>
            <a:ext cx="2672219" cy="775610"/>
          </a:xfrm>
          <a:prstGeom prst="rect">
            <a:avLst/>
          </a:prstGeom>
          <a:ln>
            <a:solidFill>
              <a:srgbClr val="084FA5"/>
            </a:solidFill>
          </a:ln>
        </p:spPr>
      </p:pic>
      <p:pic>
        <p:nvPicPr>
          <p:cNvPr id="20" name="Picture 19">
            <a:extLst>
              <a:ext uri="{FF2B5EF4-FFF2-40B4-BE49-F238E27FC236}">
                <a16:creationId xmlns:a16="http://schemas.microsoft.com/office/drawing/2014/main" id="{D8D46C11-F4A0-61A8-F581-CB4F37C4845E}"/>
              </a:ext>
            </a:extLst>
          </p:cNvPr>
          <p:cNvPicPr>
            <a:picLocks noChangeAspect="1"/>
          </p:cNvPicPr>
          <p:nvPr/>
        </p:nvPicPr>
        <p:blipFill>
          <a:blip r:embed="rId5"/>
          <a:stretch>
            <a:fillRect/>
          </a:stretch>
        </p:blipFill>
        <p:spPr>
          <a:xfrm>
            <a:off x="3556636" y="2137917"/>
            <a:ext cx="2131637" cy="1392640"/>
          </a:xfrm>
          <a:prstGeom prst="rect">
            <a:avLst/>
          </a:prstGeom>
        </p:spPr>
      </p:pic>
      <p:pic>
        <p:nvPicPr>
          <p:cNvPr id="21" name="Picture 20">
            <a:extLst>
              <a:ext uri="{FF2B5EF4-FFF2-40B4-BE49-F238E27FC236}">
                <a16:creationId xmlns:a16="http://schemas.microsoft.com/office/drawing/2014/main" id="{91C392D2-7F37-F85A-F102-65AC580676F6}"/>
              </a:ext>
            </a:extLst>
          </p:cNvPr>
          <p:cNvPicPr>
            <a:picLocks noChangeAspect="1"/>
          </p:cNvPicPr>
          <p:nvPr/>
        </p:nvPicPr>
        <p:blipFill>
          <a:blip r:embed="rId6"/>
          <a:stretch>
            <a:fillRect/>
          </a:stretch>
        </p:blipFill>
        <p:spPr>
          <a:xfrm>
            <a:off x="880366" y="1314428"/>
            <a:ext cx="1174379" cy="1052384"/>
          </a:xfrm>
          <a:prstGeom prst="rect">
            <a:avLst/>
          </a:prstGeom>
        </p:spPr>
      </p:pic>
      <p:pic>
        <p:nvPicPr>
          <p:cNvPr id="22" name="Picture 21">
            <a:extLst>
              <a:ext uri="{FF2B5EF4-FFF2-40B4-BE49-F238E27FC236}">
                <a16:creationId xmlns:a16="http://schemas.microsoft.com/office/drawing/2014/main" id="{068C6D3A-B4F7-774B-9235-21C64D26FDBF}"/>
              </a:ext>
            </a:extLst>
          </p:cNvPr>
          <p:cNvPicPr>
            <a:picLocks noChangeAspect="1"/>
          </p:cNvPicPr>
          <p:nvPr/>
        </p:nvPicPr>
        <p:blipFill rotWithShape="1">
          <a:blip r:embed="rId7"/>
          <a:srcRect t="8580"/>
          <a:stretch/>
        </p:blipFill>
        <p:spPr>
          <a:xfrm>
            <a:off x="573569" y="4021399"/>
            <a:ext cx="5334814" cy="2727114"/>
          </a:xfrm>
          <a:prstGeom prst="rect">
            <a:avLst/>
          </a:prstGeom>
          <a:ln>
            <a:solidFill>
              <a:schemeClr val="tx1"/>
            </a:solidFill>
          </a:ln>
        </p:spPr>
      </p:pic>
      <p:sp>
        <p:nvSpPr>
          <p:cNvPr id="23" name="TextBox 22">
            <a:extLst>
              <a:ext uri="{FF2B5EF4-FFF2-40B4-BE49-F238E27FC236}">
                <a16:creationId xmlns:a16="http://schemas.microsoft.com/office/drawing/2014/main" id="{E156152D-9817-E678-B63A-A7919D751134}"/>
              </a:ext>
            </a:extLst>
          </p:cNvPr>
          <p:cNvSpPr txBox="1"/>
          <p:nvPr/>
        </p:nvSpPr>
        <p:spPr>
          <a:xfrm>
            <a:off x="1560248" y="6209592"/>
            <a:ext cx="3326730" cy="369332"/>
          </a:xfrm>
          <a:prstGeom prst="rect">
            <a:avLst/>
          </a:prstGeom>
          <a:solidFill>
            <a:srgbClr val="4A4E54"/>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Geothermal Prototype</a:t>
            </a:r>
          </a:p>
        </p:txBody>
      </p:sp>
      <p:sp>
        <p:nvSpPr>
          <p:cNvPr id="24" name="TextBox 23">
            <a:extLst>
              <a:ext uri="{FF2B5EF4-FFF2-40B4-BE49-F238E27FC236}">
                <a16:creationId xmlns:a16="http://schemas.microsoft.com/office/drawing/2014/main" id="{424EEA89-0D94-089E-A9E1-81F1A07D4A0E}"/>
              </a:ext>
            </a:extLst>
          </p:cNvPr>
          <p:cNvSpPr txBox="1"/>
          <p:nvPr/>
        </p:nvSpPr>
        <p:spPr>
          <a:xfrm>
            <a:off x="1560248" y="1224401"/>
            <a:ext cx="3326730" cy="369332"/>
          </a:xfrm>
          <a:prstGeom prst="rect">
            <a:avLst/>
          </a:prstGeom>
          <a:solidFill>
            <a:srgbClr val="4A4E54"/>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rPr>
              <a:t>OT Cybersecurity Demo</a:t>
            </a:r>
          </a:p>
        </p:txBody>
      </p:sp>
      <p:pic>
        <p:nvPicPr>
          <p:cNvPr id="25" name="Picture 24">
            <a:extLst>
              <a:ext uri="{FF2B5EF4-FFF2-40B4-BE49-F238E27FC236}">
                <a16:creationId xmlns:a16="http://schemas.microsoft.com/office/drawing/2014/main" id="{B49EF716-BC4A-7867-C1BE-F7B4BDF3AA81}"/>
              </a:ext>
            </a:extLst>
          </p:cNvPr>
          <p:cNvPicPr>
            <a:picLocks noChangeAspect="1"/>
          </p:cNvPicPr>
          <p:nvPr/>
        </p:nvPicPr>
        <p:blipFill>
          <a:blip r:embed="rId8"/>
          <a:stretch>
            <a:fillRect/>
          </a:stretch>
        </p:blipFill>
        <p:spPr>
          <a:xfrm>
            <a:off x="6331876" y="4012699"/>
            <a:ext cx="5286555" cy="2735813"/>
          </a:xfrm>
          <a:prstGeom prst="rect">
            <a:avLst/>
          </a:prstGeom>
          <a:ln>
            <a:solidFill>
              <a:schemeClr val="tx1"/>
            </a:solidFill>
          </a:ln>
        </p:spPr>
      </p:pic>
      <p:sp>
        <p:nvSpPr>
          <p:cNvPr id="26" name="TextBox 25">
            <a:extLst>
              <a:ext uri="{FF2B5EF4-FFF2-40B4-BE49-F238E27FC236}">
                <a16:creationId xmlns:a16="http://schemas.microsoft.com/office/drawing/2014/main" id="{80AB5D39-582D-9D50-F042-CB2E24F08B68}"/>
              </a:ext>
            </a:extLst>
          </p:cNvPr>
          <p:cNvSpPr txBox="1"/>
          <p:nvPr/>
        </p:nvSpPr>
        <p:spPr>
          <a:xfrm>
            <a:off x="7308356" y="6213228"/>
            <a:ext cx="3326730" cy="369332"/>
          </a:xfrm>
          <a:prstGeom prst="rect">
            <a:avLst/>
          </a:prstGeom>
          <a:solidFill>
            <a:srgbClr val="4A4E54"/>
          </a:solidFill>
          <a:ln>
            <a:solidFill>
              <a:schemeClr val="bg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prstClr val="white"/>
                </a:solidFill>
                <a:latin typeface="Calibri" panose="020F0502020204030204"/>
              </a:rPr>
              <a:t>JBSA RFI to Industry</a:t>
            </a:r>
            <a:endParaRPr kumimoji="0" lang="en-US" sz="18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7316479"/>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D56698-FD97-CAE7-7C15-A4255FF7F18B}"/>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C527F746-FA7D-D8D5-B95E-C10BCB19CD9E}"/>
              </a:ext>
            </a:extLst>
          </p:cNvPr>
          <p:cNvSpPr txBox="1">
            <a:spLocks/>
          </p:cNvSpPr>
          <p:nvPr/>
        </p:nvSpPr>
        <p:spPr>
          <a:xfrm>
            <a:off x="9448800" y="662632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9048AA-F609-4B84-A9D0-ECC7638DE23D}" type="slidenum">
              <a:rPr lang="en-US" sz="1000" b="1" smtClean="0"/>
              <a:pPr algn="r"/>
              <a:t>26</a:t>
            </a:fld>
            <a:endParaRPr lang="en-US" sz="1000" b="1" dirty="0"/>
          </a:p>
        </p:txBody>
      </p:sp>
      <p:sp>
        <p:nvSpPr>
          <p:cNvPr id="5" name="Title 1">
            <a:extLst>
              <a:ext uri="{FF2B5EF4-FFF2-40B4-BE49-F238E27FC236}">
                <a16:creationId xmlns:a16="http://schemas.microsoft.com/office/drawing/2014/main" id="{0EF39A8A-EE9A-D251-6BD3-6C19C971CD63}"/>
              </a:ext>
            </a:extLst>
          </p:cNvPr>
          <p:cNvSpPr txBox="1">
            <a:spLocks/>
          </p:cNvSpPr>
          <p:nvPr/>
        </p:nvSpPr>
        <p:spPr>
          <a:xfrm>
            <a:off x="1112520" y="0"/>
            <a:ext cx="9951720" cy="1008063"/>
          </a:xfrm>
          <a:prstGeom prst="rect">
            <a:avLst/>
          </a:prstGeom>
        </p:spPr>
        <p:txBody>
          <a:bodyPr vert="horz" lIns="91420" tIns="45711" rIns="91420" bIns="45711" rtlCol="0" anchor="ctr">
            <a:normAutofit/>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2892" b="1">
                <a:solidFill>
                  <a:srgbClr val="000066"/>
                </a:solidFill>
                <a:latin typeface="Arial" charset="0"/>
              </a:defRPr>
            </a:lvl2pPr>
            <a:lvl3pPr algn="ctr" rtl="0" eaLnBrk="0" fontAlgn="base" hangingPunct="0">
              <a:spcBef>
                <a:spcPct val="0"/>
              </a:spcBef>
              <a:spcAft>
                <a:spcPct val="0"/>
              </a:spcAft>
              <a:defRPr sz="2892" b="1">
                <a:solidFill>
                  <a:srgbClr val="000066"/>
                </a:solidFill>
                <a:latin typeface="Arial" charset="0"/>
              </a:defRPr>
            </a:lvl3pPr>
            <a:lvl4pPr algn="ctr" rtl="0" eaLnBrk="0" fontAlgn="base" hangingPunct="0">
              <a:spcBef>
                <a:spcPct val="0"/>
              </a:spcBef>
              <a:spcAft>
                <a:spcPct val="0"/>
              </a:spcAft>
              <a:defRPr sz="2892" b="1">
                <a:solidFill>
                  <a:srgbClr val="000066"/>
                </a:solidFill>
                <a:latin typeface="Arial" charset="0"/>
              </a:defRPr>
            </a:lvl4pPr>
            <a:lvl5pPr algn="ctr" rtl="0" eaLnBrk="0" fontAlgn="base" hangingPunct="0">
              <a:spcBef>
                <a:spcPct val="0"/>
              </a:spcBef>
              <a:spcAft>
                <a:spcPct val="0"/>
              </a:spcAft>
              <a:defRPr sz="2892" b="1">
                <a:solidFill>
                  <a:srgbClr val="000066"/>
                </a:solidFill>
                <a:latin typeface="Arial" charset="0"/>
              </a:defRPr>
            </a:lvl5pPr>
            <a:lvl6pPr marL="411375" algn="ctr" rtl="0" fontAlgn="base">
              <a:spcBef>
                <a:spcPct val="0"/>
              </a:spcBef>
              <a:spcAft>
                <a:spcPct val="0"/>
              </a:spcAft>
              <a:defRPr sz="2892" b="1">
                <a:solidFill>
                  <a:srgbClr val="000066"/>
                </a:solidFill>
                <a:latin typeface="Arial" charset="0"/>
              </a:defRPr>
            </a:lvl6pPr>
            <a:lvl7pPr marL="822747" algn="ctr" rtl="0" fontAlgn="base">
              <a:spcBef>
                <a:spcPct val="0"/>
              </a:spcBef>
              <a:spcAft>
                <a:spcPct val="0"/>
              </a:spcAft>
              <a:defRPr sz="2892" b="1">
                <a:solidFill>
                  <a:srgbClr val="000066"/>
                </a:solidFill>
                <a:latin typeface="Arial" charset="0"/>
              </a:defRPr>
            </a:lvl7pPr>
            <a:lvl8pPr marL="1234120" algn="ctr" rtl="0" fontAlgn="base">
              <a:spcBef>
                <a:spcPct val="0"/>
              </a:spcBef>
              <a:spcAft>
                <a:spcPct val="0"/>
              </a:spcAft>
              <a:defRPr sz="2892" b="1">
                <a:solidFill>
                  <a:srgbClr val="000066"/>
                </a:solidFill>
                <a:latin typeface="Arial" charset="0"/>
              </a:defRPr>
            </a:lvl8pPr>
            <a:lvl9pPr marL="1645492" algn="ctr" rtl="0" fontAlgn="base">
              <a:spcBef>
                <a:spcPct val="0"/>
              </a:spcBef>
              <a:spcAft>
                <a:spcPct val="0"/>
              </a:spcAft>
              <a:defRPr sz="2892" b="1">
                <a:solidFill>
                  <a:srgbClr val="000066"/>
                </a:solidFill>
                <a:latin typeface="Arial" charset="0"/>
              </a:defRPr>
            </a:lvl9pPr>
          </a:lstStyle>
          <a:p>
            <a:r>
              <a:rPr lang="en-US" sz="4900" kern="0" dirty="0">
                <a:latin typeface="Arial" panose="020B0604020202020204" pitchFamily="34" charset="0"/>
                <a:cs typeface="Arial" panose="020B0604020202020204" pitchFamily="34" charset="0"/>
              </a:rPr>
              <a:t>Evaluating all Resilient Energy</a:t>
            </a:r>
          </a:p>
        </p:txBody>
      </p:sp>
      <p:pic>
        <p:nvPicPr>
          <p:cNvPr id="2" name="Picture 1">
            <a:extLst>
              <a:ext uri="{FF2B5EF4-FFF2-40B4-BE49-F238E27FC236}">
                <a16:creationId xmlns:a16="http://schemas.microsoft.com/office/drawing/2014/main" id="{3E93D09F-1D4D-E5D6-0977-EED222792A5E}"/>
              </a:ext>
            </a:extLst>
          </p:cNvPr>
          <p:cNvPicPr>
            <a:picLocks noChangeAspect="1"/>
          </p:cNvPicPr>
          <p:nvPr/>
        </p:nvPicPr>
        <p:blipFill>
          <a:blip r:embed="rId3"/>
          <a:stretch>
            <a:fillRect/>
          </a:stretch>
        </p:blipFill>
        <p:spPr>
          <a:xfrm>
            <a:off x="4216339" y="1419928"/>
            <a:ext cx="3219504" cy="4190244"/>
          </a:xfrm>
          <a:prstGeom prst="rect">
            <a:avLst/>
          </a:prstGeom>
          <a:ln>
            <a:solidFill>
              <a:schemeClr val="accent1"/>
            </a:solidFill>
          </a:ln>
        </p:spPr>
      </p:pic>
      <p:pic>
        <p:nvPicPr>
          <p:cNvPr id="4" name="Picture 3">
            <a:extLst>
              <a:ext uri="{FF2B5EF4-FFF2-40B4-BE49-F238E27FC236}">
                <a16:creationId xmlns:a16="http://schemas.microsoft.com/office/drawing/2014/main" id="{563E800F-5355-9F45-12ED-E03FB20651E5}"/>
              </a:ext>
            </a:extLst>
          </p:cNvPr>
          <p:cNvPicPr>
            <a:picLocks noChangeAspect="1"/>
          </p:cNvPicPr>
          <p:nvPr/>
        </p:nvPicPr>
        <p:blipFill>
          <a:blip r:embed="rId4"/>
          <a:stretch>
            <a:fillRect/>
          </a:stretch>
        </p:blipFill>
        <p:spPr>
          <a:xfrm>
            <a:off x="4912230" y="2328009"/>
            <a:ext cx="3219504" cy="4188142"/>
          </a:xfrm>
          <a:prstGeom prst="rect">
            <a:avLst/>
          </a:prstGeom>
          <a:ln>
            <a:solidFill>
              <a:schemeClr val="accent1"/>
            </a:solidFill>
          </a:ln>
        </p:spPr>
      </p:pic>
      <p:grpSp>
        <p:nvGrpSpPr>
          <p:cNvPr id="13" name="Group 12">
            <a:extLst>
              <a:ext uri="{FF2B5EF4-FFF2-40B4-BE49-F238E27FC236}">
                <a16:creationId xmlns:a16="http://schemas.microsoft.com/office/drawing/2014/main" id="{A2298585-DDBD-3334-691E-FA5B435090CC}"/>
              </a:ext>
            </a:extLst>
          </p:cNvPr>
          <p:cNvGrpSpPr/>
          <p:nvPr/>
        </p:nvGrpSpPr>
        <p:grpSpPr>
          <a:xfrm>
            <a:off x="319489" y="1827555"/>
            <a:ext cx="3701669" cy="4188142"/>
            <a:chOff x="220336" y="1419929"/>
            <a:chExt cx="3701669" cy="4483614"/>
          </a:xfrm>
        </p:grpSpPr>
        <p:sp>
          <p:nvSpPr>
            <p:cNvPr id="8" name="Rectangle: Rounded Corners 7">
              <a:extLst>
                <a:ext uri="{FF2B5EF4-FFF2-40B4-BE49-F238E27FC236}">
                  <a16:creationId xmlns:a16="http://schemas.microsoft.com/office/drawing/2014/main" id="{17021161-9B56-4FE0-433E-06116736F1A0}"/>
                </a:ext>
              </a:extLst>
            </p:cNvPr>
            <p:cNvSpPr/>
            <p:nvPr/>
          </p:nvSpPr>
          <p:spPr bwMode="auto">
            <a:xfrm>
              <a:off x="220336" y="1419929"/>
              <a:ext cx="3701669" cy="4483614"/>
            </a:xfrm>
            <a:prstGeom prst="roundRect">
              <a:avLst>
                <a:gd name="adj" fmla="val 7441"/>
              </a:avLst>
            </a:prstGeom>
            <a:solidFill>
              <a:srgbClr val="627EB9"/>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400" dirty="0">
                <a:latin typeface="Arial" charset="0"/>
              </a:endParaRPr>
            </a:p>
          </p:txBody>
        </p:sp>
        <p:sp>
          <p:nvSpPr>
            <p:cNvPr id="6" name="TextBox 5">
              <a:extLst>
                <a:ext uri="{FF2B5EF4-FFF2-40B4-BE49-F238E27FC236}">
                  <a16:creationId xmlns:a16="http://schemas.microsoft.com/office/drawing/2014/main" id="{88B15B01-77AA-00FF-7732-531D398FA59D}"/>
                </a:ext>
              </a:extLst>
            </p:cNvPr>
            <p:cNvSpPr txBox="1"/>
            <p:nvPr/>
          </p:nvSpPr>
          <p:spPr>
            <a:xfrm>
              <a:off x="354653" y="1502337"/>
              <a:ext cx="3435149" cy="4052728"/>
            </a:xfrm>
            <a:prstGeom prst="rect">
              <a:avLst/>
            </a:prstGeom>
            <a:noFill/>
          </p:spPr>
          <p:txBody>
            <a:bodyPr wrap="square">
              <a:spAutoFit/>
            </a:bodyPr>
            <a:lstStyle/>
            <a:p>
              <a:r>
                <a:rPr lang="en-US" sz="2000" b="1" i="1" dirty="0">
                  <a:solidFill>
                    <a:schemeClr val="bg1"/>
                  </a:solidFill>
                  <a:effectLst/>
                  <a:latin typeface="Aptos" panose="020B0004020202020204" pitchFamily="34" charset="0"/>
                  <a:ea typeface="Times New Roman" panose="02020603050405020304" pitchFamily="18" charset="0"/>
                </a:rPr>
                <a:t>FEB 2024 MOU:  </a:t>
              </a:r>
            </a:p>
            <a:p>
              <a:r>
                <a:rPr lang="en-US" sz="2000" i="1" dirty="0">
                  <a:solidFill>
                    <a:schemeClr val="bg1"/>
                  </a:solidFill>
                  <a:effectLst/>
                  <a:latin typeface="Aptos" panose="020B0004020202020204" pitchFamily="34" charset="0"/>
                  <a:ea typeface="Times New Roman" panose="02020603050405020304" pitchFamily="18" charset="0"/>
                </a:rPr>
                <a:t>In support of San Antonio’s pledge to be carbon net zero by 2050, the AF and CPS Energy seek to collaborate to </a:t>
              </a:r>
              <a:r>
                <a:rPr lang="en-US" sz="2000" i="1" u="sng" dirty="0">
                  <a:solidFill>
                    <a:schemeClr val="bg1"/>
                  </a:solidFill>
                  <a:effectLst/>
                  <a:latin typeface="Aptos" panose="020B0004020202020204" pitchFamily="34" charset="0"/>
                  <a:ea typeface="Times New Roman" panose="02020603050405020304" pitchFamily="18" charset="0"/>
                </a:rPr>
                <a:t>evaluate resilient</a:t>
              </a:r>
              <a:r>
                <a:rPr lang="en-US" sz="2000" i="1" u="sng" dirty="0">
                  <a:solidFill>
                    <a:schemeClr val="bg1"/>
                  </a:solidFill>
                  <a:latin typeface="Aptos" panose="020B0004020202020204" pitchFamily="34" charset="0"/>
                  <a:ea typeface="Times New Roman" panose="02020603050405020304" pitchFamily="18" charset="0"/>
                </a:rPr>
                <a:t> </a:t>
              </a:r>
              <a:r>
                <a:rPr lang="en-US" sz="2000" i="1" u="sng" dirty="0">
                  <a:solidFill>
                    <a:schemeClr val="bg1"/>
                  </a:solidFill>
                  <a:effectLst/>
                  <a:latin typeface="Aptos" panose="020B0004020202020204" pitchFamily="34" charset="0"/>
                  <a:ea typeface="Times New Roman" panose="02020603050405020304" pitchFamily="18" charset="0"/>
                </a:rPr>
                <a:t>technologies for dispatchable power generation</a:t>
              </a:r>
              <a:r>
                <a:rPr lang="en-US" sz="2000" i="1" dirty="0">
                  <a:solidFill>
                    <a:schemeClr val="bg1"/>
                  </a:solidFill>
                  <a:effectLst/>
                  <a:latin typeface="Aptos" panose="020B0004020202020204" pitchFamily="34" charset="0"/>
                  <a:ea typeface="Times New Roman" panose="02020603050405020304" pitchFamily="18" charset="0"/>
                </a:rPr>
                <a:t>, which may include advanced technology solutions with long lead times such as green hydrogen, geothermal, and new nuclear.</a:t>
              </a:r>
              <a:endParaRPr lang="en-US" sz="2000" i="1" dirty="0">
                <a:solidFill>
                  <a:schemeClr val="bg1"/>
                </a:solidFill>
                <a:latin typeface="Aptos" panose="020B0004020202020204" pitchFamily="34" charset="0"/>
              </a:endParaRPr>
            </a:p>
          </p:txBody>
        </p:sp>
      </p:grpSp>
      <p:sp>
        <p:nvSpPr>
          <p:cNvPr id="20" name="Rectangle: Rounded Corners 19">
            <a:extLst>
              <a:ext uri="{FF2B5EF4-FFF2-40B4-BE49-F238E27FC236}">
                <a16:creationId xmlns:a16="http://schemas.microsoft.com/office/drawing/2014/main" id="{2FA6AB45-9ED3-6F6E-9A46-072586CF5FA8}"/>
              </a:ext>
            </a:extLst>
          </p:cNvPr>
          <p:cNvSpPr/>
          <p:nvPr/>
        </p:nvSpPr>
        <p:spPr bwMode="auto">
          <a:xfrm>
            <a:off x="8326915" y="1835709"/>
            <a:ext cx="3701669" cy="4185172"/>
          </a:xfrm>
          <a:prstGeom prst="roundRect">
            <a:avLst>
              <a:gd name="adj" fmla="val 7441"/>
            </a:avLst>
          </a:prstGeom>
          <a:solidFill>
            <a:srgbClr val="627EB9"/>
          </a:solidFill>
          <a:ln w="12700"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1400" dirty="0">
              <a:latin typeface="Arial" charset="0"/>
            </a:endParaRPr>
          </a:p>
        </p:txBody>
      </p:sp>
      <p:sp>
        <p:nvSpPr>
          <p:cNvPr id="22" name="TextBox 21">
            <a:extLst>
              <a:ext uri="{FF2B5EF4-FFF2-40B4-BE49-F238E27FC236}">
                <a16:creationId xmlns:a16="http://schemas.microsoft.com/office/drawing/2014/main" id="{6D2C8DA3-A310-A7D9-205C-DBD6CCB178C5}"/>
              </a:ext>
            </a:extLst>
          </p:cNvPr>
          <p:cNvSpPr txBox="1"/>
          <p:nvPr/>
        </p:nvSpPr>
        <p:spPr>
          <a:xfrm>
            <a:off x="8460174" y="1865897"/>
            <a:ext cx="3435149" cy="4154984"/>
          </a:xfrm>
          <a:prstGeom prst="rect">
            <a:avLst/>
          </a:prstGeom>
          <a:noFill/>
        </p:spPr>
        <p:txBody>
          <a:bodyPr wrap="square">
            <a:spAutoFit/>
          </a:bodyPr>
          <a:lstStyle/>
          <a:p>
            <a:pPr marL="285750" indent="-285750">
              <a:buFont typeface="Arial" panose="020B0604020202020204" pitchFamily="34" charset="0"/>
              <a:buChar char="•"/>
            </a:pPr>
            <a:r>
              <a:rPr lang="en-US" sz="2000" b="1" i="1" dirty="0">
                <a:solidFill>
                  <a:srgbClr val="FFFF00"/>
                </a:solidFill>
                <a:latin typeface="Aptos" panose="020B0004020202020204" pitchFamily="34" charset="0"/>
              </a:rPr>
              <a:t>NDAA 2022 requires AF  provide critical missions 99.9% reliable energy by 2030</a:t>
            </a:r>
          </a:p>
          <a:p>
            <a:endParaRPr lang="en-US" sz="800" i="1" dirty="0"/>
          </a:p>
          <a:p>
            <a:pPr marL="285750" indent="-285750">
              <a:buFont typeface="Arial" panose="020B0604020202020204" pitchFamily="34" charset="0"/>
              <a:buChar char="•"/>
            </a:pPr>
            <a:r>
              <a:rPr lang="en-US" sz="2000" i="1" dirty="0">
                <a:solidFill>
                  <a:schemeClr val="bg1"/>
                </a:solidFill>
                <a:latin typeface="Aptos" panose="020B0004020202020204" pitchFamily="34" charset="0"/>
              </a:rPr>
              <a:t>JBSA is one of the largest AF installations and spends ~$48.5M annually on its energy consumption</a:t>
            </a:r>
          </a:p>
          <a:p>
            <a:pPr marL="285750" indent="-285750">
              <a:buFont typeface="Arial" panose="020B0604020202020204" pitchFamily="34" charset="0"/>
              <a:buChar char="•"/>
            </a:pPr>
            <a:endParaRPr lang="en-US" sz="800" i="1" dirty="0">
              <a:solidFill>
                <a:schemeClr val="bg1"/>
              </a:solidFill>
              <a:latin typeface="Aptos" panose="020B0004020202020204" pitchFamily="34" charset="0"/>
            </a:endParaRPr>
          </a:p>
          <a:p>
            <a:pPr marL="285750" indent="-285750">
              <a:buFont typeface="Arial" panose="020B0604020202020204" pitchFamily="34" charset="0"/>
              <a:buChar char="•"/>
            </a:pPr>
            <a:r>
              <a:rPr lang="en-US" sz="2000" i="1" dirty="0">
                <a:solidFill>
                  <a:schemeClr val="bg1"/>
                </a:solidFill>
                <a:latin typeface="Aptos" panose="020B0004020202020204" pitchFamily="34" charset="0"/>
              </a:rPr>
              <a:t>2,347 BBTU of facilities’ fuel</a:t>
            </a:r>
          </a:p>
          <a:p>
            <a:pPr marL="285750" indent="-285750">
              <a:buFont typeface="Arial" panose="020B0604020202020204" pitchFamily="34" charset="0"/>
              <a:buChar char="•"/>
            </a:pPr>
            <a:endParaRPr lang="en-US" sz="800" i="1" dirty="0">
              <a:solidFill>
                <a:schemeClr val="bg1"/>
              </a:solidFill>
              <a:latin typeface="Aptos" panose="020B0004020202020204" pitchFamily="34" charset="0"/>
            </a:endParaRPr>
          </a:p>
          <a:p>
            <a:pPr marL="285750" indent="-285750">
              <a:buFont typeface="Arial" panose="020B0604020202020204" pitchFamily="34" charset="0"/>
              <a:buChar char="•"/>
            </a:pPr>
            <a:r>
              <a:rPr lang="en-US" sz="2000" i="1" dirty="0">
                <a:solidFill>
                  <a:schemeClr val="bg1"/>
                </a:solidFill>
                <a:latin typeface="Aptos" panose="020B0004020202020204" pitchFamily="34" charset="0"/>
              </a:rPr>
              <a:t>1,522 BBTU or </a:t>
            </a:r>
            <a:r>
              <a:rPr lang="en-US" sz="2000" i="1" dirty="0">
                <a:solidFill>
                  <a:srgbClr val="FFFF00"/>
                </a:solidFill>
                <a:latin typeface="Aptos" panose="020B0004020202020204" pitchFamily="34" charset="0"/>
              </a:rPr>
              <a:t>445,931 Megawatts of electrical </a:t>
            </a:r>
            <a:r>
              <a:rPr lang="en-US" sz="2000" i="1" dirty="0">
                <a:solidFill>
                  <a:schemeClr val="bg1"/>
                </a:solidFill>
                <a:latin typeface="Aptos" panose="020B0004020202020204" pitchFamily="34" charset="0"/>
              </a:rPr>
              <a:t> </a:t>
            </a:r>
          </a:p>
        </p:txBody>
      </p:sp>
    </p:spTree>
    <p:extLst>
      <p:ext uri="{BB962C8B-B14F-4D97-AF65-F5344CB8AC3E}">
        <p14:creationId xmlns:p14="http://schemas.microsoft.com/office/powerpoint/2010/main" val="4044864906"/>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7927A7-33F6-45C5-33D9-5F8C5C844F41}"/>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C7B1C8BD-BC63-ED4B-4325-BFCD186B6323}"/>
              </a:ext>
            </a:extLst>
          </p:cNvPr>
          <p:cNvSpPr txBox="1">
            <a:spLocks/>
          </p:cNvSpPr>
          <p:nvPr/>
        </p:nvSpPr>
        <p:spPr>
          <a:xfrm>
            <a:off x="9448800" y="662632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9048AA-F609-4B84-A9D0-ECC7638DE23D}" type="slidenum">
              <a:rPr lang="en-US" sz="1000" b="1" smtClean="0"/>
              <a:pPr algn="r"/>
              <a:t>27</a:t>
            </a:fld>
            <a:endParaRPr lang="en-US" sz="1000" b="1" dirty="0"/>
          </a:p>
        </p:txBody>
      </p:sp>
      <p:sp>
        <p:nvSpPr>
          <p:cNvPr id="5" name="Title 1">
            <a:extLst>
              <a:ext uri="{FF2B5EF4-FFF2-40B4-BE49-F238E27FC236}">
                <a16:creationId xmlns:a16="http://schemas.microsoft.com/office/drawing/2014/main" id="{1FD40080-F61B-71A1-8234-7E114349BE5D}"/>
              </a:ext>
            </a:extLst>
          </p:cNvPr>
          <p:cNvSpPr txBox="1">
            <a:spLocks/>
          </p:cNvSpPr>
          <p:nvPr/>
        </p:nvSpPr>
        <p:spPr>
          <a:xfrm>
            <a:off x="1112520" y="0"/>
            <a:ext cx="9951720" cy="1008063"/>
          </a:xfrm>
          <a:prstGeom prst="rect">
            <a:avLst/>
          </a:prstGeom>
        </p:spPr>
        <p:txBody>
          <a:bodyPr vert="horz" lIns="91420" tIns="45711" rIns="91420" bIns="45711" rtlCol="0" anchor="ctr">
            <a:normAutofit/>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2892" b="1">
                <a:solidFill>
                  <a:srgbClr val="000066"/>
                </a:solidFill>
                <a:latin typeface="Arial" charset="0"/>
              </a:defRPr>
            </a:lvl2pPr>
            <a:lvl3pPr algn="ctr" rtl="0" eaLnBrk="0" fontAlgn="base" hangingPunct="0">
              <a:spcBef>
                <a:spcPct val="0"/>
              </a:spcBef>
              <a:spcAft>
                <a:spcPct val="0"/>
              </a:spcAft>
              <a:defRPr sz="2892" b="1">
                <a:solidFill>
                  <a:srgbClr val="000066"/>
                </a:solidFill>
                <a:latin typeface="Arial" charset="0"/>
              </a:defRPr>
            </a:lvl3pPr>
            <a:lvl4pPr algn="ctr" rtl="0" eaLnBrk="0" fontAlgn="base" hangingPunct="0">
              <a:spcBef>
                <a:spcPct val="0"/>
              </a:spcBef>
              <a:spcAft>
                <a:spcPct val="0"/>
              </a:spcAft>
              <a:defRPr sz="2892" b="1">
                <a:solidFill>
                  <a:srgbClr val="000066"/>
                </a:solidFill>
                <a:latin typeface="Arial" charset="0"/>
              </a:defRPr>
            </a:lvl4pPr>
            <a:lvl5pPr algn="ctr" rtl="0" eaLnBrk="0" fontAlgn="base" hangingPunct="0">
              <a:spcBef>
                <a:spcPct val="0"/>
              </a:spcBef>
              <a:spcAft>
                <a:spcPct val="0"/>
              </a:spcAft>
              <a:defRPr sz="2892" b="1">
                <a:solidFill>
                  <a:srgbClr val="000066"/>
                </a:solidFill>
                <a:latin typeface="Arial" charset="0"/>
              </a:defRPr>
            </a:lvl5pPr>
            <a:lvl6pPr marL="411375" algn="ctr" rtl="0" fontAlgn="base">
              <a:spcBef>
                <a:spcPct val="0"/>
              </a:spcBef>
              <a:spcAft>
                <a:spcPct val="0"/>
              </a:spcAft>
              <a:defRPr sz="2892" b="1">
                <a:solidFill>
                  <a:srgbClr val="000066"/>
                </a:solidFill>
                <a:latin typeface="Arial" charset="0"/>
              </a:defRPr>
            </a:lvl6pPr>
            <a:lvl7pPr marL="822747" algn="ctr" rtl="0" fontAlgn="base">
              <a:spcBef>
                <a:spcPct val="0"/>
              </a:spcBef>
              <a:spcAft>
                <a:spcPct val="0"/>
              </a:spcAft>
              <a:defRPr sz="2892" b="1">
                <a:solidFill>
                  <a:srgbClr val="000066"/>
                </a:solidFill>
                <a:latin typeface="Arial" charset="0"/>
              </a:defRPr>
            </a:lvl7pPr>
            <a:lvl8pPr marL="1234120" algn="ctr" rtl="0" fontAlgn="base">
              <a:spcBef>
                <a:spcPct val="0"/>
              </a:spcBef>
              <a:spcAft>
                <a:spcPct val="0"/>
              </a:spcAft>
              <a:defRPr sz="2892" b="1">
                <a:solidFill>
                  <a:srgbClr val="000066"/>
                </a:solidFill>
                <a:latin typeface="Arial" charset="0"/>
              </a:defRPr>
            </a:lvl8pPr>
            <a:lvl9pPr marL="1645492" algn="ctr" rtl="0" fontAlgn="base">
              <a:spcBef>
                <a:spcPct val="0"/>
              </a:spcBef>
              <a:spcAft>
                <a:spcPct val="0"/>
              </a:spcAft>
              <a:defRPr sz="2892" b="1">
                <a:solidFill>
                  <a:srgbClr val="000066"/>
                </a:solidFill>
                <a:latin typeface="Arial" charset="0"/>
              </a:defRPr>
            </a:lvl9pPr>
          </a:lstStyle>
          <a:p>
            <a:r>
              <a:rPr lang="en-US" sz="4900" kern="0" dirty="0">
                <a:latin typeface="Arial" panose="020B0604020202020204" pitchFamily="34" charset="0"/>
                <a:cs typeface="Arial" panose="020B0604020202020204" pitchFamily="34" charset="0"/>
              </a:rPr>
              <a:t>JBSA Geothermal Prototype</a:t>
            </a:r>
          </a:p>
        </p:txBody>
      </p:sp>
      <p:pic>
        <p:nvPicPr>
          <p:cNvPr id="2" name="Picture 1">
            <a:extLst>
              <a:ext uri="{FF2B5EF4-FFF2-40B4-BE49-F238E27FC236}">
                <a16:creationId xmlns:a16="http://schemas.microsoft.com/office/drawing/2014/main" id="{20B86D24-DAB9-C053-7B79-D2EC44BD1CD9}"/>
              </a:ext>
            </a:extLst>
          </p:cNvPr>
          <p:cNvPicPr>
            <a:picLocks noChangeAspect="1"/>
          </p:cNvPicPr>
          <p:nvPr/>
        </p:nvPicPr>
        <p:blipFill rotWithShape="1">
          <a:blip r:embed="rId3"/>
          <a:srcRect t="8580"/>
          <a:stretch/>
        </p:blipFill>
        <p:spPr>
          <a:xfrm>
            <a:off x="278130" y="1463161"/>
            <a:ext cx="5229303" cy="5332772"/>
          </a:xfrm>
          <a:prstGeom prst="rect">
            <a:avLst/>
          </a:prstGeom>
        </p:spPr>
      </p:pic>
      <p:sp>
        <p:nvSpPr>
          <p:cNvPr id="7" name="Rectangle 6">
            <a:extLst>
              <a:ext uri="{FF2B5EF4-FFF2-40B4-BE49-F238E27FC236}">
                <a16:creationId xmlns:a16="http://schemas.microsoft.com/office/drawing/2014/main" id="{EA5DA10B-D8C5-9A0C-2866-2CD4ADDCC857}"/>
              </a:ext>
            </a:extLst>
          </p:cNvPr>
          <p:cNvSpPr/>
          <p:nvPr/>
        </p:nvSpPr>
        <p:spPr>
          <a:xfrm>
            <a:off x="5506432" y="1476801"/>
            <a:ext cx="6551364" cy="520142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sng"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SAF/OEA sponsored</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indent="-342900">
              <a:buFont typeface="Wingdings" panose="05000000000000000000" pitchFamily="2" charset="2"/>
              <a:buChar char="ü"/>
              <a:defRPr/>
            </a:pPr>
            <a:r>
              <a:rPr lang="en-US" sz="2000" b="1" kern="0" dirty="0">
                <a:solidFill>
                  <a:prstClr val="black"/>
                </a:solidFill>
                <a:latin typeface="Arial" panose="020B0604020202020204" pitchFamily="34" charset="0"/>
                <a:cs typeface="Arial" panose="020B0604020202020204" pitchFamily="34" charset="0"/>
              </a:rPr>
              <a:t>Sep 23 Contract Awarded</a:t>
            </a:r>
          </a:p>
          <a:p>
            <a:pPr>
              <a:defRPr/>
            </a:pPr>
            <a:endParaRPr lang="en-US" sz="1000" b="1" kern="0" dirty="0">
              <a:solidFill>
                <a:prstClr val="black"/>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As a </a:t>
            </a:r>
            <a:r>
              <a:rPr kumimoji="0" lang="en-US" sz="2000" b="1" i="0" u="none" strike="noStrike" kern="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Prototype, designed to go fast &amp; learn faster</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kumimoji="0" 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Utility-scale advanced geothermal energy system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endParaRPr lang="en-US" sz="1000" b="1" kern="0" dirty="0">
              <a:solidFill>
                <a:prstClr val="black"/>
              </a:solidFill>
              <a:latin typeface="Arial" panose="020B0604020202020204" pitchFamily="34" charset="0"/>
              <a:cs typeface="Arial" panose="020B0604020202020204" pitchFamily="34" charset="0"/>
            </a:endParaRPr>
          </a:p>
          <a:p>
            <a:pPr marL="342900" indent="-342900">
              <a:buFont typeface="Wingdings" panose="05000000000000000000" pitchFamily="2" charset="2"/>
              <a:buChar char="ü"/>
              <a:defRPr/>
            </a:pPr>
            <a:r>
              <a:rPr lang="en-US" sz="2000" b="1" kern="0" dirty="0">
                <a:solidFill>
                  <a:prstClr val="black"/>
                </a:solidFill>
                <a:latin typeface="Arial" panose="020B0604020202020204" pitchFamily="34" charset="0"/>
                <a:cs typeface="Arial" panose="020B0604020202020204" pitchFamily="34" charset="0"/>
              </a:rPr>
              <a:t>Environmental &amp; Bureau of Land Management processes identified &amp; resolved</a:t>
            </a:r>
          </a:p>
          <a:p>
            <a:pPr marR="0" lvl="0" algn="l" defTabSz="914400" rtl="0" eaLnBrk="1" fontAlgn="auto" latinLnBrk="0" hangingPunct="1">
              <a:lnSpc>
                <a:spcPct val="100000"/>
              </a:lnSpc>
              <a:spcBef>
                <a:spcPts val="0"/>
              </a:spcBef>
              <a:spcAft>
                <a:spcPts val="0"/>
              </a:spcAft>
              <a:buClrTx/>
              <a:buSzTx/>
              <a:tabLst/>
              <a:defRPr/>
            </a:pPr>
            <a:endParaRPr kumimoji="0" 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800100" lvl="1" indent="-342900">
              <a:buFont typeface="Wingdings" panose="05000000000000000000" pitchFamily="2" charset="2"/>
              <a:buChar char="Ø"/>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Feasibility study determined </a:t>
            </a:r>
            <a:r>
              <a:rPr kumimoji="0" lang="en-US" sz="2000" b="1" i="0" u="none" strike="noStrike" kern="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heat element at depth in San Antonio not feasible with </a:t>
            </a:r>
            <a:r>
              <a:rPr lang="en-US" sz="2000" b="1" kern="0" dirty="0">
                <a:solidFill>
                  <a:prstClr val="black"/>
                </a:solidFill>
                <a:highlight>
                  <a:srgbClr val="FFFF00"/>
                </a:highlight>
                <a:latin typeface="Arial" panose="020B0604020202020204" pitchFamily="34" charset="0"/>
                <a:cs typeface="Arial" panose="020B0604020202020204" pitchFamily="34" charset="0"/>
              </a:rPr>
              <a:t> </a:t>
            </a:r>
            <a:r>
              <a:rPr kumimoji="0" lang="en-US" sz="2000" b="1" i="0" u="none" strike="noStrike" kern="0" cap="none" spc="0" normalizeH="0" baseline="0" noProof="0" dirty="0">
                <a:ln>
                  <a:noFill/>
                </a:ln>
                <a:solidFill>
                  <a:prstClr val="black"/>
                </a:solidFill>
                <a:effectLst/>
                <a:highlight>
                  <a:srgbClr val="FFFF00"/>
                </a:highlight>
                <a:uLnTx/>
                <a:uFillTx/>
                <a:latin typeface="Arial" panose="020B0604020202020204" pitchFamily="34" charset="0"/>
                <a:ea typeface="+mn-ea"/>
                <a:cs typeface="Arial" panose="020B0604020202020204" pitchFamily="34" charset="0"/>
              </a:rPr>
              <a:t>anticipated technology</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q"/>
              <a:tabLst/>
              <a:defRPr/>
            </a:pPr>
            <a:endParaRPr kumimoji="0" 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57300" lvl="2" indent="-342900">
              <a:buFont typeface="Wingdings" panose="05000000000000000000" pitchFamily="2" charset="2"/>
              <a:buChar char="§"/>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Prototype curtailed in June 2024</a:t>
            </a:r>
          </a:p>
          <a:p>
            <a:pPr marR="0" lvl="0" algn="l" defTabSz="914400" rtl="0" eaLnBrk="1" fontAlgn="auto" latinLnBrk="0" hangingPunct="1">
              <a:lnSpc>
                <a:spcPct val="100000"/>
              </a:lnSpc>
              <a:spcBef>
                <a:spcPts val="0"/>
              </a:spcBef>
              <a:spcAft>
                <a:spcPts val="0"/>
              </a:spcAft>
              <a:buClrTx/>
              <a:buSzTx/>
              <a:tabLst/>
              <a:defRPr/>
            </a:pPr>
            <a:endParaRPr kumimoji="0" lang="en-US" sz="1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57300" lvl="2" indent="-342900">
              <a:buFont typeface="Wingdings" panose="05000000000000000000" pitchFamily="2" charset="2"/>
              <a:buChar char="§"/>
              <a:defRPr/>
            </a:pPr>
            <a:r>
              <a:rPr kumimoji="0" lang="en-US" sz="2000" b="1" i="0" u="none" strike="noStrike" kern="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Should technology breakthroughs occur, JBSA may resume the program</a:t>
            </a:r>
          </a:p>
          <a:p>
            <a:pPr marL="342900" marR="0" lvl="0" indent="-3429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endParaRPr lang="en-US" sz="600" b="1" kern="0" dirty="0">
              <a:solidFill>
                <a:prstClr val="black"/>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3CD93F37-CBF3-7F72-D3FB-6CD1C06846CE}"/>
              </a:ext>
            </a:extLst>
          </p:cNvPr>
          <p:cNvSpPr txBox="1"/>
          <p:nvPr/>
        </p:nvSpPr>
        <p:spPr>
          <a:xfrm>
            <a:off x="0" y="1093829"/>
            <a:ext cx="2523127"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strike="noStrike" kern="1200" cap="none" spc="0" normalizeH="0" baseline="0" noProof="0" dirty="0">
                <a:ln>
                  <a:noFill/>
                </a:ln>
                <a:solidFill>
                  <a:srgbClr val="002060"/>
                </a:solidFill>
                <a:effectLst/>
                <a:uLnTx/>
                <a:uFillTx/>
                <a:latin typeface="Calibri" panose="020F0502020204030204"/>
                <a:ea typeface="+mn-ea"/>
                <a:cs typeface="+mn-cs"/>
              </a:rPr>
              <a:t>JBSA-Chapman Annex</a:t>
            </a:r>
          </a:p>
        </p:txBody>
      </p:sp>
    </p:spTree>
    <p:extLst>
      <p:ext uri="{BB962C8B-B14F-4D97-AF65-F5344CB8AC3E}">
        <p14:creationId xmlns:p14="http://schemas.microsoft.com/office/powerpoint/2010/main" val="3074695389"/>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1AD26A-973C-C25A-B197-7D492C102311}"/>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9C27A88-8DF5-4771-64C5-8FB9483D0AF4}"/>
              </a:ext>
            </a:extLst>
          </p:cNvPr>
          <p:cNvPicPr>
            <a:picLocks noChangeAspect="1"/>
          </p:cNvPicPr>
          <p:nvPr/>
        </p:nvPicPr>
        <p:blipFill>
          <a:blip r:embed="rId3"/>
          <a:stretch>
            <a:fillRect/>
          </a:stretch>
        </p:blipFill>
        <p:spPr>
          <a:xfrm>
            <a:off x="796652" y="294310"/>
            <a:ext cx="10598695" cy="2481729"/>
          </a:xfrm>
          <a:prstGeom prst="rect">
            <a:avLst/>
          </a:prstGeom>
          <a:ln w="12700">
            <a:solidFill>
              <a:srgbClr val="758FA2"/>
            </a:solidFill>
          </a:ln>
        </p:spPr>
      </p:pic>
      <p:pic>
        <p:nvPicPr>
          <p:cNvPr id="6" name="Picture 5">
            <a:extLst>
              <a:ext uri="{FF2B5EF4-FFF2-40B4-BE49-F238E27FC236}">
                <a16:creationId xmlns:a16="http://schemas.microsoft.com/office/drawing/2014/main" id="{66389502-0A69-C11E-4868-8F4DDCE04D6D}"/>
              </a:ext>
            </a:extLst>
          </p:cNvPr>
          <p:cNvPicPr>
            <a:picLocks noChangeAspect="1"/>
          </p:cNvPicPr>
          <p:nvPr/>
        </p:nvPicPr>
        <p:blipFill>
          <a:blip r:embed="rId4"/>
          <a:stretch>
            <a:fillRect/>
          </a:stretch>
        </p:blipFill>
        <p:spPr>
          <a:xfrm>
            <a:off x="796650" y="2904078"/>
            <a:ext cx="2868292" cy="3714985"/>
          </a:xfrm>
          <a:prstGeom prst="rect">
            <a:avLst/>
          </a:prstGeom>
          <a:ln w="25400">
            <a:solidFill>
              <a:srgbClr val="758FA2"/>
            </a:solidFill>
          </a:ln>
        </p:spPr>
      </p:pic>
      <p:sp>
        <p:nvSpPr>
          <p:cNvPr id="11" name="TextBox 10">
            <a:extLst>
              <a:ext uri="{FF2B5EF4-FFF2-40B4-BE49-F238E27FC236}">
                <a16:creationId xmlns:a16="http://schemas.microsoft.com/office/drawing/2014/main" id="{47BE8566-71E2-B672-CA9D-9AD70D0F79BE}"/>
              </a:ext>
            </a:extLst>
          </p:cNvPr>
          <p:cNvSpPr txBox="1"/>
          <p:nvPr/>
        </p:nvSpPr>
        <p:spPr>
          <a:xfrm>
            <a:off x="3771212" y="2884419"/>
            <a:ext cx="7620235" cy="1323439"/>
          </a:xfrm>
          <a:prstGeom prst="rect">
            <a:avLst/>
          </a:prstGeom>
          <a:solidFill>
            <a:srgbClr val="95AAB9"/>
          </a:solidFill>
          <a:ln w="25400">
            <a:solidFill>
              <a:srgbClr val="758FA2"/>
            </a:solidFill>
          </a:ln>
        </p:spPr>
        <p:txBody>
          <a:bodyPr wrap="square" rtlCol="0">
            <a:spAutoFit/>
          </a:bodyPr>
          <a:lstStyle/>
          <a:p>
            <a:r>
              <a:rPr lang="en-US" sz="2000" i="1" dirty="0"/>
              <a:t>“Texas has long been the energy capital of the world, and today we have an incredible opportunity to build a world-leading advanced nuclear industry that will deliver safe, reliable power for generations to come.”    --PUCT Commissioner Jimmy Glotfelty</a:t>
            </a:r>
          </a:p>
        </p:txBody>
      </p:sp>
      <p:sp>
        <p:nvSpPr>
          <p:cNvPr id="19" name="TextBox 18">
            <a:extLst>
              <a:ext uri="{FF2B5EF4-FFF2-40B4-BE49-F238E27FC236}">
                <a16:creationId xmlns:a16="http://schemas.microsoft.com/office/drawing/2014/main" id="{7FEC64B5-E569-CB77-688A-DE00CF573C91}"/>
              </a:ext>
            </a:extLst>
          </p:cNvPr>
          <p:cNvSpPr txBox="1"/>
          <p:nvPr/>
        </p:nvSpPr>
        <p:spPr>
          <a:xfrm>
            <a:off x="3760194" y="4283187"/>
            <a:ext cx="7399894" cy="2462213"/>
          </a:xfrm>
          <a:prstGeom prst="rect">
            <a:avLst/>
          </a:prstGeom>
          <a:noFill/>
        </p:spPr>
        <p:txBody>
          <a:bodyPr wrap="square">
            <a:spAutoFit/>
          </a:bodyPr>
          <a:lstStyle/>
          <a:p>
            <a:pPr marR="0" lvl="0">
              <a:buClr>
                <a:srgbClr val="000000"/>
              </a:buClr>
            </a:pPr>
            <a:r>
              <a:rPr lang="en-US" sz="2200" b="1" u="sng" dirty="0"/>
              <a:t>Report includes</a:t>
            </a:r>
            <a:r>
              <a:rPr lang="en-US" sz="2200" b="1" dirty="0"/>
              <a:t>:</a:t>
            </a:r>
            <a:endParaRPr lang="en-US" sz="2200" b="1" i="1" u="sng" dirty="0"/>
          </a:p>
          <a:p>
            <a:pPr marL="342900" indent="-342900">
              <a:buClr>
                <a:srgbClr val="000000"/>
              </a:buClr>
              <a:buFont typeface="Arial" panose="020B0604020202020204" pitchFamily="34" charset="0"/>
              <a:buChar char="•"/>
            </a:pPr>
            <a:r>
              <a:rPr lang="en-US" sz="2200" dirty="0"/>
              <a:t>Safety &amp; Security emphasis </a:t>
            </a:r>
          </a:p>
          <a:p>
            <a:pPr marL="342900" indent="-342900">
              <a:buClr>
                <a:srgbClr val="000000"/>
              </a:buClr>
              <a:buFont typeface="Arial" panose="020B0604020202020204" pitchFamily="34" charset="0"/>
              <a:buChar char="•"/>
            </a:pPr>
            <a:r>
              <a:rPr lang="en-US" sz="2200" dirty="0"/>
              <a:t>Seven Legislative Recommendations</a:t>
            </a:r>
          </a:p>
          <a:p>
            <a:pPr marL="342900" indent="-342900">
              <a:buClr>
                <a:srgbClr val="000000"/>
              </a:buClr>
              <a:buFont typeface="Arial" panose="020B0604020202020204" pitchFamily="34" charset="0"/>
              <a:buChar char="•"/>
            </a:pPr>
            <a:r>
              <a:rPr lang="en-US" sz="2200" dirty="0"/>
              <a:t>Advanced reactor opportunity in San Antonio with  Military &amp; Industry</a:t>
            </a:r>
          </a:p>
          <a:p>
            <a:pPr marL="342900" indent="-342900">
              <a:buClr>
                <a:srgbClr val="000000"/>
              </a:buClr>
              <a:buFont typeface="Arial" panose="020B0604020202020204" pitchFamily="34" charset="0"/>
              <a:buChar char="•"/>
            </a:pPr>
            <a:r>
              <a:rPr lang="en-US" sz="2200" dirty="0"/>
              <a:t>Citing of 2022 NDAA that requires the Military to provide critical mission 99.9% reliable energy by 2030</a:t>
            </a:r>
          </a:p>
        </p:txBody>
      </p:sp>
      <p:sp>
        <p:nvSpPr>
          <p:cNvPr id="2" name="Slide Number Placeholder 3">
            <a:extLst>
              <a:ext uri="{FF2B5EF4-FFF2-40B4-BE49-F238E27FC236}">
                <a16:creationId xmlns:a16="http://schemas.microsoft.com/office/drawing/2014/main" id="{B58877C9-E4EB-C370-8F7D-B5D3A683034E}"/>
              </a:ext>
            </a:extLst>
          </p:cNvPr>
          <p:cNvSpPr txBox="1">
            <a:spLocks/>
          </p:cNvSpPr>
          <p:nvPr/>
        </p:nvSpPr>
        <p:spPr>
          <a:xfrm>
            <a:off x="9448800" y="662632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9048AA-F609-4B84-A9D0-ECC7638DE23D}" type="slidenum">
              <a:rPr lang="en-US" sz="1000" b="1" smtClean="0"/>
              <a:pPr algn="r"/>
              <a:t>28</a:t>
            </a:fld>
            <a:endParaRPr lang="en-US" sz="1000" b="1" dirty="0"/>
          </a:p>
        </p:txBody>
      </p:sp>
    </p:spTree>
    <p:extLst>
      <p:ext uri="{BB962C8B-B14F-4D97-AF65-F5344CB8AC3E}">
        <p14:creationId xmlns:p14="http://schemas.microsoft.com/office/powerpoint/2010/main" val="36622444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2D0DE-7335-07F6-963C-845E21E2316B}"/>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C04393B6-AD4A-6801-5700-0562BFE5E11E}"/>
              </a:ext>
            </a:extLst>
          </p:cNvPr>
          <p:cNvSpPr txBox="1"/>
          <p:nvPr/>
        </p:nvSpPr>
        <p:spPr>
          <a:xfrm>
            <a:off x="0" y="6489638"/>
            <a:ext cx="12192001" cy="369332"/>
          </a:xfrm>
          <a:prstGeom prst="rect">
            <a:avLst/>
          </a:prstGeom>
          <a:solidFill>
            <a:srgbClr val="D9EBFF"/>
          </a:solidFill>
          <a:ln>
            <a:solidFill>
              <a:schemeClr val="tx1"/>
            </a:solidFill>
          </a:ln>
        </p:spPr>
        <p:txBody>
          <a:bodyPr wrap="square">
            <a:spAutoFit/>
          </a:bodyPr>
          <a:lstStyle/>
          <a:p>
            <a:pPr algn="ctr"/>
            <a:r>
              <a:rPr lang="en-US" sz="1800" i="1" dirty="0"/>
              <a:t>RFI Responses due by email to </a:t>
            </a:r>
            <a:r>
              <a:rPr lang="en-US" sz="1800" i="1" dirty="0">
                <a:hlinkClick r:id="rId3"/>
              </a:rPr>
              <a:t>SAF.JBSA.SREO@us.af.mil</a:t>
            </a:r>
            <a:r>
              <a:rPr lang="en-US" sz="1800" i="1" dirty="0"/>
              <a:t> NLT 5pm Eastern Time on 31 Jan 2025</a:t>
            </a:r>
          </a:p>
        </p:txBody>
      </p:sp>
      <p:sp>
        <p:nvSpPr>
          <p:cNvPr id="3" name="Slide Number Placeholder 3">
            <a:extLst>
              <a:ext uri="{FF2B5EF4-FFF2-40B4-BE49-F238E27FC236}">
                <a16:creationId xmlns:a16="http://schemas.microsoft.com/office/drawing/2014/main" id="{A288C4BA-6238-E325-9576-30E9AC6F03FD}"/>
              </a:ext>
            </a:extLst>
          </p:cNvPr>
          <p:cNvSpPr txBox="1">
            <a:spLocks/>
          </p:cNvSpPr>
          <p:nvPr/>
        </p:nvSpPr>
        <p:spPr>
          <a:xfrm>
            <a:off x="9448800" y="662632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9048AA-F609-4B84-A9D0-ECC7638DE23D}" type="slidenum">
              <a:rPr lang="en-US" sz="1000" b="1" smtClean="0"/>
              <a:pPr algn="r"/>
              <a:t>29</a:t>
            </a:fld>
            <a:endParaRPr lang="en-US" sz="1000" b="1" dirty="0"/>
          </a:p>
        </p:txBody>
      </p:sp>
      <p:sp>
        <p:nvSpPr>
          <p:cNvPr id="5" name="Title 1">
            <a:extLst>
              <a:ext uri="{FF2B5EF4-FFF2-40B4-BE49-F238E27FC236}">
                <a16:creationId xmlns:a16="http://schemas.microsoft.com/office/drawing/2014/main" id="{DD91DC1F-0141-AE3F-CF54-EF0CFDBAA157}"/>
              </a:ext>
            </a:extLst>
          </p:cNvPr>
          <p:cNvSpPr txBox="1">
            <a:spLocks/>
          </p:cNvSpPr>
          <p:nvPr/>
        </p:nvSpPr>
        <p:spPr>
          <a:xfrm>
            <a:off x="1112520" y="0"/>
            <a:ext cx="9951720" cy="1008063"/>
          </a:xfrm>
          <a:prstGeom prst="rect">
            <a:avLst/>
          </a:prstGeom>
        </p:spPr>
        <p:txBody>
          <a:bodyPr vert="horz" lIns="91420" tIns="45711" rIns="91420" bIns="45711" rtlCol="0" anchor="ctr">
            <a:normAutofit fontScale="85000" lnSpcReduction="10000"/>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2892" b="1">
                <a:solidFill>
                  <a:srgbClr val="000066"/>
                </a:solidFill>
                <a:latin typeface="Arial" charset="0"/>
              </a:defRPr>
            </a:lvl2pPr>
            <a:lvl3pPr algn="ctr" rtl="0" eaLnBrk="0" fontAlgn="base" hangingPunct="0">
              <a:spcBef>
                <a:spcPct val="0"/>
              </a:spcBef>
              <a:spcAft>
                <a:spcPct val="0"/>
              </a:spcAft>
              <a:defRPr sz="2892" b="1">
                <a:solidFill>
                  <a:srgbClr val="000066"/>
                </a:solidFill>
                <a:latin typeface="Arial" charset="0"/>
              </a:defRPr>
            </a:lvl3pPr>
            <a:lvl4pPr algn="ctr" rtl="0" eaLnBrk="0" fontAlgn="base" hangingPunct="0">
              <a:spcBef>
                <a:spcPct val="0"/>
              </a:spcBef>
              <a:spcAft>
                <a:spcPct val="0"/>
              </a:spcAft>
              <a:defRPr sz="2892" b="1">
                <a:solidFill>
                  <a:srgbClr val="000066"/>
                </a:solidFill>
                <a:latin typeface="Arial" charset="0"/>
              </a:defRPr>
            </a:lvl4pPr>
            <a:lvl5pPr algn="ctr" rtl="0" eaLnBrk="0" fontAlgn="base" hangingPunct="0">
              <a:spcBef>
                <a:spcPct val="0"/>
              </a:spcBef>
              <a:spcAft>
                <a:spcPct val="0"/>
              </a:spcAft>
              <a:defRPr sz="2892" b="1">
                <a:solidFill>
                  <a:srgbClr val="000066"/>
                </a:solidFill>
                <a:latin typeface="Arial" charset="0"/>
              </a:defRPr>
            </a:lvl5pPr>
            <a:lvl6pPr marL="411375" algn="ctr" rtl="0" fontAlgn="base">
              <a:spcBef>
                <a:spcPct val="0"/>
              </a:spcBef>
              <a:spcAft>
                <a:spcPct val="0"/>
              </a:spcAft>
              <a:defRPr sz="2892" b="1">
                <a:solidFill>
                  <a:srgbClr val="000066"/>
                </a:solidFill>
                <a:latin typeface="Arial" charset="0"/>
              </a:defRPr>
            </a:lvl6pPr>
            <a:lvl7pPr marL="822747" algn="ctr" rtl="0" fontAlgn="base">
              <a:spcBef>
                <a:spcPct val="0"/>
              </a:spcBef>
              <a:spcAft>
                <a:spcPct val="0"/>
              </a:spcAft>
              <a:defRPr sz="2892" b="1">
                <a:solidFill>
                  <a:srgbClr val="000066"/>
                </a:solidFill>
                <a:latin typeface="Arial" charset="0"/>
              </a:defRPr>
            </a:lvl7pPr>
            <a:lvl8pPr marL="1234120" algn="ctr" rtl="0" fontAlgn="base">
              <a:spcBef>
                <a:spcPct val="0"/>
              </a:spcBef>
              <a:spcAft>
                <a:spcPct val="0"/>
              </a:spcAft>
              <a:defRPr sz="2892" b="1">
                <a:solidFill>
                  <a:srgbClr val="000066"/>
                </a:solidFill>
                <a:latin typeface="Arial" charset="0"/>
              </a:defRPr>
            </a:lvl8pPr>
            <a:lvl9pPr marL="1645492" algn="ctr" rtl="0" fontAlgn="base">
              <a:spcBef>
                <a:spcPct val="0"/>
              </a:spcBef>
              <a:spcAft>
                <a:spcPct val="0"/>
              </a:spcAft>
              <a:defRPr sz="2892" b="1">
                <a:solidFill>
                  <a:srgbClr val="000066"/>
                </a:solidFill>
                <a:latin typeface="Arial" charset="0"/>
              </a:defRPr>
            </a:lvl9pPr>
          </a:lstStyle>
          <a:p>
            <a:r>
              <a:rPr lang="en-US" sz="4900" kern="0" dirty="0">
                <a:latin typeface="Arial" panose="020B0604020202020204" pitchFamily="34" charset="0"/>
                <a:cs typeface="Arial" panose="020B0604020202020204" pitchFamily="34" charset="0"/>
              </a:rPr>
              <a:t>JBSA Resilient Energy RFI to Industry</a:t>
            </a:r>
          </a:p>
        </p:txBody>
      </p:sp>
      <p:sp>
        <p:nvSpPr>
          <p:cNvPr id="4" name="TextBox 3">
            <a:extLst>
              <a:ext uri="{FF2B5EF4-FFF2-40B4-BE49-F238E27FC236}">
                <a16:creationId xmlns:a16="http://schemas.microsoft.com/office/drawing/2014/main" id="{79471E20-428B-D7EA-D5E6-9B91477C83B8}"/>
              </a:ext>
            </a:extLst>
          </p:cNvPr>
          <p:cNvSpPr txBox="1"/>
          <p:nvPr/>
        </p:nvSpPr>
        <p:spPr>
          <a:xfrm>
            <a:off x="179427" y="3924885"/>
            <a:ext cx="11259239" cy="2123658"/>
          </a:xfrm>
          <a:prstGeom prst="rect">
            <a:avLst/>
          </a:prstGeom>
          <a:noFill/>
        </p:spPr>
        <p:txBody>
          <a:bodyPr wrap="square">
            <a:spAutoFit/>
          </a:bodyPr>
          <a:lstStyle/>
          <a:p>
            <a:pPr marR="0" lvl="0">
              <a:buClr>
                <a:srgbClr val="000000"/>
              </a:buClr>
            </a:pPr>
            <a:r>
              <a:rPr lang="en-US" sz="2200" b="1" u="sng" dirty="0"/>
              <a:t>Lists Strategic Real Estate </a:t>
            </a:r>
            <a:r>
              <a:rPr lang="en-US" sz="2200" b="1" i="1" u="sng" dirty="0"/>
              <a:t>“Opportunities”</a:t>
            </a:r>
          </a:p>
          <a:p>
            <a:pPr marL="342900" indent="-342900">
              <a:buClr>
                <a:srgbClr val="000000"/>
              </a:buClr>
              <a:buAutoNum type="arabicParenR"/>
            </a:pPr>
            <a:r>
              <a:rPr lang="en-US" sz="2200" dirty="0"/>
              <a:t>Cyber Security Center</a:t>
            </a:r>
          </a:p>
          <a:p>
            <a:pPr marL="342900" indent="-342900">
              <a:buClr>
                <a:srgbClr val="000000"/>
              </a:buClr>
              <a:buAutoNum type="arabicParenR"/>
            </a:pPr>
            <a:r>
              <a:rPr lang="en-US" sz="2200" dirty="0"/>
              <a:t>Kelly Airfield</a:t>
            </a:r>
          </a:p>
          <a:p>
            <a:pPr marL="342900" indent="-342900">
              <a:buClr>
                <a:srgbClr val="000000"/>
              </a:buClr>
              <a:buAutoNum type="arabicParenR"/>
            </a:pPr>
            <a:r>
              <a:rPr lang="en-US" sz="2200" dirty="0"/>
              <a:t>Parade Field Redevelopment</a:t>
            </a:r>
          </a:p>
          <a:p>
            <a:pPr marL="342900" indent="-342900">
              <a:buClr>
                <a:srgbClr val="000000"/>
              </a:buClr>
              <a:buAutoNum type="arabicParenR"/>
            </a:pPr>
            <a:r>
              <a:rPr lang="en-US" sz="2200" dirty="0"/>
              <a:t>South Beach Project</a:t>
            </a:r>
          </a:p>
          <a:p>
            <a:pPr marL="342900" indent="-342900">
              <a:buClr>
                <a:srgbClr val="000000"/>
              </a:buClr>
              <a:buAutoNum type="arabicParenR"/>
            </a:pPr>
            <a:r>
              <a:rPr lang="en-US" sz="2200" b="1" dirty="0">
                <a:highlight>
                  <a:srgbClr val="FFFF00"/>
                </a:highlight>
              </a:rPr>
              <a:t>Energy Resilience</a:t>
            </a:r>
            <a:r>
              <a:rPr lang="en-US" sz="2200" b="1" dirty="0"/>
              <a:t> </a:t>
            </a:r>
            <a:r>
              <a:rPr lang="en-US" sz="2200" dirty="0"/>
              <a:t>/ METC Housing</a:t>
            </a:r>
          </a:p>
        </p:txBody>
      </p:sp>
      <p:grpSp>
        <p:nvGrpSpPr>
          <p:cNvPr id="9" name="Group 8">
            <a:extLst>
              <a:ext uri="{FF2B5EF4-FFF2-40B4-BE49-F238E27FC236}">
                <a16:creationId xmlns:a16="http://schemas.microsoft.com/office/drawing/2014/main" id="{105E86A6-1F61-DE9A-7238-47C5C3644A33}"/>
              </a:ext>
            </a:extLst>
          </p:cNvPr>
          <p:cNvGrpSpPr/>
          <p:nvPr/>
        </p:nvGrpSpPr>
        <p:grpSpPr>
          <a:xfrm>
            <a:off x="3364203" y="1206580"/>
            <a:ext cx="5510625" cy="2467382"/>
            <a:chOff x="404801" y="2067502"/>
            <a:chExt cx="5286555" cy="2722996"/>
          </a:xfrm>
        </p:grpSpPr>
        <p:pic>
          <p:nvPicPr>
            <p:cNvPr id="7" name="Picture 6">
              <a:extLst>
                <a:ext uri="{FF2B5EF4-FFF2-40B4-BE49-F238E27FC236}">
                  <a16:creationId xmlns:a16="http://schemas.microsoft.com/office/drawing/2014/main" id="{8C98AAB2-E9E2-66CB-7329-B9C0B96B67D7}"/>
                </a:ext>
              </a:extLst>
            </p:cNvPr>
            <p:cNvPicPr>
              <a:picLocks noChangeAspect="1"/>
            </p:cNvPicPr>
            <p:nvPr/>
          </p:nvPicPr>
          <p:blipFill>
            <a:blip r:embed="rId4"/>
            <a:stretch>
              <a:fillRect/>
            </a:stretch>
          </p:blipFill>
          <p:spPr>
            <a:xfrm>
              <a:off x="404801" y="2067502"/>
              <a:ext cx="5286555" cy="2722996"/>
            </a:xfrm>
            <a:prstGeom prst="rect">
              <a:avLst/>
            </a:prstGeom>
            <a:ln>
              <a:solidFill>
                <a:schemeClr val="tx1"/>
              </a:solidFill>
            </a:ln>
          </p:spPr>
        </p:pic>
        <p:sp>
          <p:nvSpPr>
            <p:cNvPr id="8" name="TextBox 7">
              <a:extLst>
                <a:ext uri="{FF2B5EF4-FFF2-40B4-BE49-F238E27FC236}">
                  <a16:creationId xmlns:a16="http://schemas.microsoft.com/office/drawing/2014/main" id="{16C36A6D-F96B-209D-3A17-2FB0840435C8}"/>
                </a:ext>
              </a:extLst>
            </p:cNvPr>
            <p:cNvSpPr txBox="1"/>
            <p:nvPr/>
          </p:nvSpPr>
          <p:spPr>
            <a:xfrm>
              <a:off x="495759" y="2201267"/>
              <a:ext cx="5100810" cy="369332"/>
            </a:xfrm>
            <a:prstGeom prst="rect">
              <a:avLst/>
            </a:prstGeom>
            <a:noFill/>
          </p:spPr>
          <p:txBody>
            <a:bodyPr wrap="square">
              <a:spAutoFit/>
            </a:bodyPr>
            <a:lstStyle/>
            <a:p>
              <a:pPr algn="ctr"/>
              <a:r>
                <a:rPr lang="en-US" dirty="0">
                  <a:highlight>
                    <a:srgbClr val="FFFF00"/>
                  </a:highlight>
                </a:rPr>
                <a:t>Notice #FA8903-25-R-1002 listed on Sam.gov</a:t>
              </a:r>
            </a:p>
          </p:txBody>
        </p:sp>
      </p:grpSp>
      <p:sp>
        <p:nvSpPr>
          <p:cNvPr id="12" name="TextBox 11">
            <a:extLst>
              <a:ext uri="{FF2B5EF4-FFF2-40B4-BE49-F238E27FC236}">
                <a16:creationId xmlns:a16="http://schemas.microsoft.com/office/drawing/2014/main" id="{FFC57128-2ABE-5BAF-16D7-63912C4E6DCF}"/>
              </a:ext>
            </a:extLst>
          </p:cNvPr>
          <p:cNvSpPr txBox="1"/>
          <p:nvPr/>
        </p:nvSpPr>
        <p:spPr>
          <a:xfrm>
            <a:off x="3403931" y="3050008"/>
            <a:ext cx="5510626" cy="646331"/>
          </a:xfrm>
          <a:prstGeom prst="rect">
            <a:avLst/>
          </a:prstGeom>
          <a:noFill/>
        </p:spPr>
        <p:txBody>
          <a:bodyPr wrap="square">
            <a:spAutoFit/>
          </a:bodyPr>
          <a:lstStyle/>
          <a:p>
            <a:pPr algn="ctr"/>
            <a:r>
              <a:rPr lang="en-US" b="1" dirty="0"/>
              <a:t>Title:</a:t>
            </a:r>
            <a:r>
              <a:rPr lang="en-US" dirty="0"/>
              <a:t> </a:t>
            </a:r>
            <a:r>
              <a:rPr lang="en-US" b="1" i="1" dirty="0"/>
              <a:t>“RFI for the Air Force Strategic Real Estate Opportunities at Joint Base San Antonio”</a:t>
            </a:r>
            <a:endParaRPr lang="en-US" b="1" dirty="0"/>
          </a:p>
        </p:txBody>
      </p:sp>
      <p:cxnSp>
        <p:nvCxnSpPr>
          <p:cNvPr id="18" name="Straight Connector 17">
            <a:extLst>
              <a:ext uri="{FF2B5EF4-FFF2-40B4-BE49-F238E27FC236}">
                <a16:creationId xmlns:a16="http://schemas.microsoft.com/office/drawing/2014/main" id="{C19BC852-02FA-6F38-905C-45494AECD9FC}"/>
              </a:ext>
            </a:extLst>
          </p:cNvPr>
          <p:cNvCxnSpPr/>
          <p:nvPr/>
        </p:nvCxnSpPr>
        <p:spPr bwMode="auto">
          <a:xfrm>
            <a:off x="6159244" y="4384712"/>
            <a:ext cx="0" cy="1531345"/>
          </a:xfrm>
          <a:prstGeom prst="line">
            <a:avLst/>
          </a:prstGeom>
          <a:solidFill>
            <a:schemeClr val="accent1"/>
          </a:solidFill>
          <a:ln w="44450" cap="flat" cmpd="sng" algn="ctr">
            <a:solidFill>
              <a:schemeClr val="bg1">
                <a:lumMod val="85000"/>
              </a:schemeClr>
            </a:solidFill>
            <a:prstDash val="solid"/>
            <a:round/>
            <a:headEnd type="none" w="med" len="med"/>
            <a:tailEnd type="none" w="med" len="med"/>
          </a:ln>
          <a:effectLst/>
        </p:spPr>
      </p:cxnSp>
      <p:sp>
        <p:nvSpPr>
          <p:cNvPr id="21" name="TextBox 20">
            <a:extLst>
              <a:ext uri="{FF2B5EF4-FFF2-40B4-BE49-F238E27FC236}">
                <a16:creationId xmlns:a16="http://schemas.microsoft.com/office/drawing/2014/main" id="{B605984C-DE2C-3A6A-6B2B-31E462A7EF5D}"/>
              </a:ext>
            </a:extLst>
          </p:cNvPr>
          <p:cNvSpPr txBox="1"/>
          <p:nvPr/>
        </p:nvSpPr>
        <p:spPr>
          <a:xfrm>
            <a:off x="6382954" y="3916751"/>
            <a:ext cx="5809046" cy="2462213"/>
          </a:xfrm>
          <a:prstGeom prst="rect">
            <a:avLst/>
          </a:prstGeom>
          <a:noFill/>
        </p:spPr>
        <p:txBody>
          <a:bodyPr wrap="square">
            <a:spAutoFit/>
          </a:bodyPr>
          <a:lstStyle/>
          <a:p>
            <a:pPr marR="0" lvl="0">
              <a:buClr>
                <a:srgbClr val="000000"/>
              </a:buClr>
            </a:pPr>
            <a:r>
              <a:rPr lang="en-US" sz="2200" b="1" u="sng" dirty="0"/>
              <a:t>Two development sites at JBSA identified</a:t>
            </a:r>
            <a:endParaRPr lang="en-US" sz="2200" b="1" i="1" u="sng" dirty="0"/>
          </a:p>
          <a:p>
            <a:pPr marL="342900" indent="-342900">
              <a:buClr>
                <a:srgbClr val="000000"/>
              </a:buClr>
              <a:buFont typeface="Arial" panose="020B0604020202020204" pitchFamily="34" charset="0"/>
              <a:buChar char="•"/>
            </a:pPr>
            <a:r>
              <a:rPr lang="en-US" sz="2200" dirty="0"/>
              <a:t>Seeks 99.9% Reliable Energy via long term Purchase Power Agreements</a:t>
            </a:r>
          </a:p>
          <a:p>
            <a:pPr marL="342900" indent="-342900">
              <a:buClr>
                <a:srgbClr val="000000"/>
              </a:buClr>
              <a:buFont typeface="Arial" panose="020B0604020202020204" pitchFamily="34" charset="0"/>
              <a:buChar char="•"/>
            </a:pPr>
            <a:r>
              <a:rPr lang="en-US" sz="2200" dirty="0"/>
              <a:t>Sites provide safety &amp; security</a:t>
            </a:r>
          </a:p>
          <a:p>
            <a:pPr marL="342900" indent="-342900">
              <a:buClr>
                <a:srgbClr val="000000"/>
              </a:buClr>
              <a:buFont typeface="Arial" panose="020B0604020202020204" pitchFamily="34" charset="0"/>
              <a:buChar char="•"/>
            </a:pPr>
            <a:r>
              <a:rPr lang="en-US" sz="2200" dirty="0">
                <a:highlight>
                  <a:srgbClr val="FFFF00"/>
                </a:highlight>
              </a:rPr>
              <a:t>Long lead time sources such as green hydrogen, geothermal &amp; new nuclear seem most promising</a:t>
            </a:r>
          </a:p>
        </p:txBody>
      </p:sp>
    </p:spTree>
    <p:extLst>
      <p:ext uri="{BB962C8B-B14F-4D97-AF65-F5344CB8AC3E}">
        <p14:creationId xmlns:p14="http://schemas.microsoft.com/office/powerpoint/2010/main" val="2591808313"/>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909483" y="1676400"/>
            <a:ext cx="9986682" cy="4425704"/>
          </a:xfrm>
          <a:solidFill>
            <a:schemeClr val="accent4">
              <a:lumMod val="20000"/>
              <a:lumOff val="80000"/>
            </a:schemeClr>
          </a:solidFill>
        </p:spPr>
        <p:txBody>
          <a:bodyPr>
            <a:normAutofit/>
          </a:bodyPr>
          <a:lstStyle/>
          <a:p>
            <a:br>
              <a:rPr lang="en-US" sz="4400" b="1" cap="none" dirty="0">
                <a:solidFill>
                  <a:schemeClr val="accent4">
                    <a:lumMod val="50000"/>
                  </a:schemeClr>
                </a:solidFill>
                <a:latin typeface="Arial" panose="020B0604020202020204" pitchFamily="34" charset="0"/>
                <a:cs typeface="Arial" panose="020B0604020202020204" pitchFamily="34" charset="0"/>
              </a:rPr>
            </a:br>
            <a:br>
              <a:rPr lang="en-US" sz="4400" b="1" cap="none" dirty="0">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1909483" y="1264024"/>
            <a:ext cx="9986682" cy="4554070"/>
          </a:xfrm>
        </p:spPr>
        <p:txBody>
          <a:bodyPr>
            <a:normAutofit fontScale="85000" lnSpcReduction="10000"/>
          </a:bodyPr>
          <a:lstStyle/>
          <a:p>
            <a:pPr marL="0" marR="0" lvl="0" indent="0" defTabSz="457200" rtl="0" eaLnBrk="1" fontAlgn="auto" latinLnBrk="0" hangingPunct="1">
              <a:lnSpc>
                <a:spcPct val="100000"/>
              </a:lnSpc>
              <a:spcBef>
                <a:spcPts val="0"/>
              </a:spcBef>
              <a:spcAft>
                <a:spcPts val="0"/>
              </a:spcAft>
              <a:buClrTx/>
              <a:buSzTx/>
              <a:buFontTx/>
              <a:buNone/>
              <a:tabLst/>
              <a:defRPr/>
            </a:pPr>
            <a:b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br>
            <a: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LTG Miles Brown</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42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lang="en-US" sz="7100" b="1" dirty="0">
                <a:solidFill>
                  <a:schemeClr val="accent5">
                    <a:lumMod val="50000"/>
                  </a:schemeClr>
                </a:solidFill>
                <a:latin typeface="Mongolian Baiti" panose="03000500000000000000" pitchFamily="66" charset="0"/>
                <a:cs typeface="Mongolian Baiti" panose="03000500000000000000" pitchFamily="66" charset="0"/>
              </a:rPr>
              <a:t>Deputy Commanding General</a:t>
            </a:r>
          </a:p>
          <a:p>
            <a:pPr marL="0" marR="0" lvl="0" indent="0" defTabSz="457200" rtl="0" eaLnBrk="1" fontAlgn="auto" latinLnBrk="0" hangingPunct="1">
              <a:lnSpc>
                <a:spcPct val="100000"/>
              </a:lnSpc>
              <a:spcBef>
                <a:spcPts val="0"/>
              </a:spcBef>
              <a:spcAft>
                <a:spcPts val="0"/>
              </a:spcAft>
              <a:buClrTx/>
              <a:buSzTx/>
              <a:buFontTx/>
              <a:buNone/>
              <a:tabLst/>
              <a:defRPr/>
            </a:pPr>
            <a:r>
              <a:rPr lang="en-US" sz="7100" b="1" dirty="0">
                <a:solidFill>
                  <a:schemeClr val="accent5">
                    <a:lumMod val="50000"/>
                  </a:schemeClr>
                </a:solidFill>
                <a:latin typeface="Mongolian Baiti" panose="03000500000000000000" pitchFamily="66" charset="0"/>
                <a:cs typeface="Mongolian Baiti" panose="03000500000000000000" pitchFamily="66" charset="0"/>
              </a:rPr>
              <a:t>Army Futures Command</a:t>
            </a:r>
            <a:endParaRPr lang="en-US" sz="7100"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69960" cy="2016884"/>
          </a:xfrm>
          <a:prstGeom prst="rect">
            <a:avLst/>
          </a:prstGeom>
        </p:spPr>
      </p:pic>
    </p:spTree>
    <p:extLst>
      <p:ext uri="{BB962C8B-B14F-4D97-AF65-F5344CB8AC3E}">
        <p14:creationId xmlns:p14="http://schemas.microsoft.com/office/powerpoint/2010/main" val="29332084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03A1A8-4187-3FC4-D5B9-AB56B78F3A76}"/>
            </a:ext>
          </a:extLst>
        </p:cNvPr>
        <p:cNvGrpSpPr/>
        <p:nvPr/>
      </p:nvGrpSpPr>
      <p:grpSpPr>
        <a:xfrm>
          <a:off x="0" y="0"/>
          <a:ext cx="0" cy="0"/>
          <a:chOff x="0" y="0"/>
          <a:chExt cx="0" cy="0"/>
        </a:xfrm>
      </p:grpSpPr>
      <p:sp>
        <p:nvSpPr>
          <p:cNvPr id="3" name="Slide Number Placeholder 3">
            <a:extLst>
              <a:ext uri="{FF2B5EF4-FFF2-40B4-BE49-F238E27FC236}">
                <a16:creationId xmlns:a16="http://schemas.microsoft.com/office/drawing/2014/main" id="{292E93C8-0A52-6B27-FE40-1DC8A54E1065}"/>
              </a:ext>
            </a:extLst>
          </p:cNvPr>
          <p:cNvSpPr txBox="1">
            <a:spLocks/>
          </p:cNvSpPr>
          <p:nvPr/>
        </p:nvSpPr>
        <p:spPr>
          <a:xfrm>
            <a:off x="9448800" y="662632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9048AA-F609-4B84-A9D0-ECC7638DE23D}" type="slidenum">
              <a:rPr lang="en-US" sz="1000" b="1" smtClean="0"/>
              <a:pPr algn="r"/>
              <a:t>30</a:t>
            </a:fld>
            <a:endParaRPr lang="en-US" sz="1000" b="1" dirty="0"/>
          </a:p>
        </p:txBody>
      </p:sp>
      <p:sp>
        <p:nvSpPr>
          <p:cNvPr id="5" name="Title 1">
            <a:extLst>
              <a:ext uri="{FF2B5EF4-FFF2-40B4-BE49-F238E27FC236}">
                <a16:creationId xmlns:a16="http://schemas.microsoft.com/office/drawing/2014/main" id="{1CAB397A-CBD3-47CC-31C9-02A3728149D9}"/>
              </a:ext>
            </a:extLst>
          </p:cNvPr>
          <p:cNvSpPr txBox="1">
            <a:spLocks/>
          </p:cNvSpPr>
          <p:nvPr/>
        </p:nvSpPr>
        <p:spPr>
          <a:xfrm>
            <a:off x="1112520" y="0"/>
            <a:ext cx="9951720" cy="1008063"/>
          </a:xfrm>
          <a:prstGeom prst="rect">
            <a:avLst/>
          </a:prstGeom>
        </p:spPr>
        <p:txBody>
          <a:bodyPr vert="horz" lIns="91420" tIns="45711" rIns="91420" bIns="45711" rtlCol="0" anchor="ctr">
            <a:normAutofit fontScale="92500"/>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2892" b="1">
                <a:solidFill>
                  <a:srgbClr val="000066"/>
                </a:solidFill>
                <a:latin typeface="Arial" charset="0"/>
              </a:defRPr>
            </a:lvl2pPr>
            <a:lvl3pPr algn="ctr" rtl="0" eaLnBrk="0" fontAlgn="base" hangingPunct="0">
              <a:spcBef>
                <a:spcPct val="0"/>
              </a:spcBef>
              <a:spcAft>
                <a:spcPct val="0"/>
              </a:spcAft>
              <a:defRPr sz="2892" b="1">
                <a:solidFill>
                  <a:srgbClr val="000066"/>
                </a:solidFill>
                <a:latin typeface="Arial" charset="0"/>
              </a:defRPr>
            </a:lvl3pPr>
            <a:lvl4pPr algn="ctr" rtl="0" eaLnBrk="0" fontAlgn="base" hangingPunct="0">
              <a:spcBef>
                <a:spcPct val="0"/>
              </a:spcBef>
              <a:spcAft>
                <a:spcPct val="0"/>
              </a:spcAft>
              <a:defRPr sz="2892" b="1">
                <a:solidFill>
                  <a:srgbClr val="000066"/>
                </a:solidFill>
                <a:latin typeface="Arial" charset="0"/>
              </a:defRPr>
            </a:lvl4pPr>
            <a:lvl5pPr algn="ctr" rtl="0" eaLnBrk="0" fontAlgn="base" hangingPunct="0">
              <a:spcBef>
                <a:spcPct val="0"/>
              </a:spcBef>
              <a:spcAft>
                <a:spcPct val="0"/>
              </a:spcAft>
              <a:defRPr sz="2892" b="1">
                <a:solidFill>
                  <a:srgbClr val="000066"/>
                </a:solidFill>
                <a:latin typeface="Arial" charset="0"/>
              </a:defRPr>
            </a:lvl5pPr>
            <a:lvl6pPr marL="411375" algn="ctr" rtl="0" fontAlgn="base">
              <a:spcBef>
                <a:spcPct val="0"/>
              </a:spcBef>
              <a:spcAft>
                <a:spcPct val="0"/>
              </a:spcAft>
              <a:defRPr sz="2892" b="1">
                <a:solidFill>
                  <a:srgbClr val="000066"/>
                </a:solidFill>
                <a:latin typeface="Arial" charset="0"/>
              </a:defRPr>
            </a:lvl6pPr>
            <a:lvl7pPr marL="822747" algn="ctr" rtl="0" fontAlgn="base">
              <a:spcBef>
                <a:spcPct val="0"/>
              </a:spcBef>
              <a:spcAft>
                <a:spcPct val="0"/>
              </a:spcAft>
              <a:defRPr sz="2892" b="1">
                <a:solidFill>
                  <a:srgbClr val="000066"/>
                </a:solidFill>
                <a:latin typeface="Arial" charset="0"/>
              </a:defRPr>
            </a:lvl7pPr>
            <a:lvl8pPr marL="1234120" algn="ctr" rtl="0" fontAlgn="base">
              <a:spcBef>
                <a:spcPct val="0"/>
              </a:spcBef>
              <a:spcAft>
                <a:spcPct val="0"/>
              </a:spcAft>
              <a:defRPr sz="2892" b="1">
                <a:solidFill>
                  <a:srgbClr val="000066"/>
                </a:solidFill>
                <a:latin typeface="Arial" charset="0"/>
              </a:defRPr>
            </a:lvl8pPr>
            <a:lvl9pPr marL="1645492" algn="ctr" rtl="0" fontAlgn="base">
              <a:spcBef>
                <a:spcPct val="0"/>
              </a:spcBef>
              <a:spcAft>
                <a:spcPct val="0"/>
              </a:spcAft>
              <a:defRPr sz="2892" b="1">
                <a:solidFill>
                  <a:srgbClr val="000066"/>
                </a:solidFill>
                <a:latin typeface="Arial" charset="0"/>
              </a:defRPr>
            </a:lvl9pPr>
          </a:lstStyle>
          <a:p>
            <a:r>
              <a:rPr lang="en-US" sz="4900" kern="0" dirty="0">
                <a:latin typeface="Arial" panose="020B0604020202020204" pitchFamily="34" charset="0"/>
                <a:cs typeface="Arial" panose="020B0604020202020204" pitchFamily="34" charset="0"/>
              </a:rPr>
              <a:t>Energy Resilience…Final Thoughts</a:t>
            </a:r>
          </a:p>
        </p:txBody>
      </p:sp>
      <p:sp>
        <p:nvSpPr>
          <p:cNvPr id="6" name="TextBox 5">
            <a:extLst>
              <a:ext uri="{FF2B5EF4-FFF2-40B4-BE49-F238E27FC236}">
                <a16:creationId xmlns:a16="http://schemas.microsoft.com/office/drawing/2014/main" id="{936815CA-0ED5-3A24-2BDD-471DD24BD7D1}"/>
              </a:ext>
            </a:extLst>
          </p:cNvPr>
          <p:cNvSpPr txBox="1"/>
          <p:nvPr/>
        </p:nvSpPr>
        <p:spPr>
          <a:xfrm>
            <a:off x="286440" y="1332563"/>
            <a:ext cx="11439180" cy="5293757"/>
          </a:xfrm>
          <a:prstGeom prst="rect">
            <a:avLst/>
          </a:prstGeom>
          <a:noFill/>
        </p:spPr>
        <p:txBody>
          <a:bodyPr wrap="square">
            <a:spAutoFit/>
          </a:bodyPr>
          <a:lstStyle/>
          <a:p>
            <a:pPr marR="0" lvl="0">
              <a:buClr>
                <a:srgbClr val="000000"/>
              </a:buClr>
            </a:pPr>
            <a:r>
              <a:rPr lang="en-US" sz="3200" b="1" i="1" dirty="0"/>
              <a:t>…for Military Commanders:</a:t>
            </a:r>
          </a:p>
          <a:p>
            <a:pPr marL="800100" lvl="1" indent="-342900">
              <a:buClr>
                <a:srgbClr val="000000"/>
              </a:buClr>
              <a:buFont typeface="Wingdings" panose="05000000000000000000" pitchFamily="2" charset="2"/>
              <a:buChar char="Ø"/>
            </a:pPr>
            <a:r>
              <a:rPr lang="en-US" sz="2200" dirty="0"/>
              <a:t>Pacing threat is attacking energy infrastructure while energy demand is surging</a:t>
            </a:r>
          </a:p>
          <a:p>
            <a:pPr marL="800100" lvl="1" indent="-342900">
              <a:buClr>
                <a:srgbClr val="000000"/>
              </a:buClr>
              <a:buFont typeface="Wingdings" panose="05000000000000000000" pitchFamily="2" charset="2"/>
              <a:buChar char="Ø"/>
            </a:pPr>
            <a:r>
              <a:rPr lang="en-US" sz="2200" dirty="0"/>
              <a:t>Power Company relationship is critical to mission success</a:t>
            </a:r>
          </a:p>
          <a:p>
            <a:pPr marL="800100" lvl="1" indent="-342900">
              <a:buClr>
                <a:srgbClr val="000000"/>
              </a:buClr>
              <a:buFont typeface="Wingdings" panose="05000000000000000000" pitchFamily="2" charset="2"/>
              <a:buChar char="Ø"/>
            </a:pPr>
            <a:r>
              <a:rPr lang="en-US" sz="2200" dirty="0"/>
              <a:t>Your Energy Manager’s responsibility is increasing exponentially</a:t>
            </a:r>
          </a:p>
          <a:p>
            <a:pPr marL="800100" lvl="1" indent="-342900">
              <a:buClr>
                <a:srgbClr val="000000"/>
              </a:buClr>
              <a:buFont typeface="Wingdings" panose="05000000000000000000" pitchFamily="2" charset="2"/>
              <a:buChar char="Ø"/>
            </a:pPr>
            <a:endParaRPr lang="en-US" sz="2200" b="1" i="1" dirty="0"/>
          </a:p>
          <a:p>
            <a:pPr>
              <a:buClr>
                <a:srgbClr val="000000"/>
              </a:buClr>
            </a:pPr>
            <a:r>
              <a:rPr lang="en-US" sz="3200" b="1" i="1" dirty="0"/>
              <a:t>…for Texas Communities:</a:t>
            </a:r>
          </a:p>
          <a:p>
            <a:pPr marL="800100" lvl="1" indent="-342900">
              <a:buClr>
                <a:srgbClr val="000000"/>
              </a:buClr>
              <a:buFont typeface="Wingdings" panose="05000000000000000000" pitchFamily="2" charset="2"/>
              <a:buChar char="Ø"/>
            </a:pPr>
            <a:r>
              <a:rPr lang="en-US" sz="2200" dirty="0"/>
              <a:t>Energy resilience is economic development</a:t>
            </a:r>
          </a:p>
          <a:p>
            <a:pPr marL="800100" lvl="1" indent="-342900">
              <a:buClr>
                <a:srgbClr val="000000"/>
              </a:buClr>
              <a:buFont typeface="Wingdings" panose="05000000000000000000" pitchFamily="2" charset="2"/>
              <a:buChar char="Ø"/>
            </a:pPr>
            <a:r>
              <a:rPr lang="en-US" sz="2200" dirty="0"/>
              <a:t>Resilient energy projects help the base and the surrounding community</a:t>
            </a:r>
          </a:p>
          <a:p>
            <a:pPr marL="800100" lvl="1" indent="-342900">
              <a:buClr>
                <a:srgbClr val="000000"/>
              </a:buClr>
              <a:buFont typeface="Wingdings" panose="05000000000000000000" pitchFamily="2" charset="2"/>
              <a:buChar char="Ø"/>
            </a:pPr>
            <a:r>
              <a:rPr lang="en-US" sz="2200" dirty="0"/>
              <a:t>Texas DEAAG resources matched to local resources increase energy resilience</a:t>
            </a:r>
          </a:p>
          <a:p>
            <a:pPr>
              <a:buClr>
                <a:srgbClr val="000000"/>
              </a:buClr>
            </a:pPr>
            <a:endParaRPr lang="en-US" sz="2200" dirty="0"/>
          </a:p>
          <a:p>
            <a:pPr>
              <a:buClr>
                <a:srgbClr val="000000"/>
              </a:buClr>
            </a:pPr>
            <a:r>
              <a:rPr lang="en-US" sz="3200" b="1" i="1" dirty="0"/>
              <a:t>…for Energy Developers &amp; Providers:</a:t>
            </a:r>
          </a:p>
          <a:p>
            <a:pPr marL="800100" lvl="1" indent="-342900">
              <a:buClr>
                <a:srgbClr val="000000"/>
              </a:buClr>
              <a:buFont typeface="Wingdings" panose="05000000000000000000" pitchFamily="2" charset="2"/>
              <a:buChar char="Ø"/>
            </a:pPr>
            <a:r>
              <a:rPr lang="en-US" sz="2200" dirty="0"/>
              <a:t>National security is dependent on win-win relationships with Military &amp; Industry</a:t>
            </a:r>
          </a:p>
          <a:p>
            <a:pPr marL="800100" lvl="1" indent="-342900">
              <a:buClr>
                <a:srgbClr val="000000"/>
              </a:buClr>
              <a:buFont typeface="Wingdings" panose="05000000000000000000" pitchFamily="2" charset="2"/>
              <a:buChar char="Ø"/>
            </a:pPr>
            <a:r>
              <a:rPr lang="en-US" sz="2200" dirty="0"/>
              <a:t>Long-term Power Purchase agreements will include reliability factors</a:t>
            </a:r>
          </a:p>
          <a:p>
            <a:pPr marL="800100" lvl="1" indent="-342900">
              <a:buClr>
                <a:srgbClr val="000000"/>
              </a:buClr>
              <a:buFont typeface="Wingdings" panose="05000000000000000000" pitchFamily="2" charset="2"/>
              <a:buChar char="Ø"/>
            </a:pPr>
            <a:r>
              <a:rPr lang="en-US" sz="2200" dirty="0"/>
              <a:t>Vision:  Build generation on a base where security &amp; safety are provided by DoD </a:t>
            </a:r>
          </a:p>
        </p:txBody>
      </p:sp>
    </p:spTree>
    <p:extLst>
      <p:ext uri="{BB962C8B-B14F-4D97-AF65-F5344CB8AC3E}">
        <p14:creationId xmlns:p14="http://schemas.microsoft.com/office/powerpoint/2010/main" val="3304575011"/>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3C5C0C69-2703-A327-D0DC-4B0637932FB3}"/>
              </a:ext>
            </a:extLst>
          </p:cNvPr>
          <p:cNvSpPr txBox="1">
            <a:spLocks/>
          </p:cNvSpPr>
          <p:nvPr/>
        </p:nvSpPr>
        <p:spPr>
          <a:xfrm>
            <a:off x="1" y="57875"/>
            <a:ext cx="12192000" cy="1008770"/>
          </a:xfrm>
          <a:prstGeom prst="rect">
            <a:avLst/>
          </a:prstGeom>
        </p:spPr>
        <p:txBody>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2892" b="1">
                <a:solidFill>
                  <a:srgbClr val="000066"/>
                </a:solidFill>
                <a:latin typeface="Arial" charset="0"/>
              </a:defRPr>
            </a:lvl2pPr>
            <a:lvl3pPr algn="ctr" rtl="0" eaLnBrk="0" fontAlgn="base" hangingPunct="0">
              <a:spcBef>
                <a:spcPct val="0"/>
              </a:spcBef>
              <a:spcAft>
                <a:spcPct val="0"/>
              </a:spcAft>
              <a:defRPr sz="2892" b="1">
                <a:solidFill>
                  <a:srgbClr val="000066"/>
                </a:solidFill>
                <a:latin typeface="Arial" charset="0"/>
              </a:defRPr>
            </a:lvl3pPr>
            <a:lvl4pPr algn="ctr" rtl="0" eaLnBrk="0" fontAlgn="base" hangingPunct="0">
              <a:spcBef>
                <a:spcPct val="0"/>
              </a:spcBef>
              <a:spcAft>
                <a:spcPct val="0"/>
              </a:spcAft>
              <a:defRPr sz="2892" b="1">
                <a:solidFill>
                  <a:srgbClr val="000066"/>
                </a:solidFill>
                <a:latin typeface="Arial" charset="0"/>
              </a:defRPr>
            </a:lvl4pPr>
            <a:lvl5pPr algn="ctr" rtl="0" eaLnBrk="0" fontAlgn="base" hangingPunct="0">
              <a:spcBef>
                <a:spcPct val="0"/>
              </a:spcBef>
              <a:spcAft>
                <a:spcPct val="0"/>
              </a:spcAft>
              <a:defRPr sz="2892" b="1">
                <a:solidFill>
                  <a:srgbClr val="000066"/>
                </a:solidFill>
                <a:latin typeface="Arial" charset="0"/>
              </a:defRPr>
            </a:lvl5pPr>
            <a:lvl6pPr marL="411375" algn="ctr" rtl="0" fontAlgn="base">
              <a:spcBef>
                <a:spcPct val="0"/>
              </a:spcBef>
              <a:spcAft>
                <a:spcPct val="0"/>
              </a:spcAft>
              <a:defRPr sz="2892" b="1">
                <a:solidFill>
                  <a:srgbClr val="000066"/>
                </a:solidFill>
                <a:latin typeface="Arial" charset="0"/>
              </a:defRPr>
            </a:lvl6pPr>
            <a:lvl7pPr marL="822747" algn="ctr" rtl="0" fontAlgn="base">
              <a:spcBef>
                <a:spcPct val="0"/>
              </a:spcBef>
              <a:spcAft>
                <a:spcPct val="0"/>
              </a:spcAft>
              <a:defRPr sz="2892" b="1">
                <a:solidFill>
                  <a:srgbClr val="000066"/>
                </a:solidFill>
                <a:latin typeface="Arial" charset="0"/>
              </a:defRPr>
            </a:lvl7pPr>
            <a:lvl8pPr marL="1234120" algn="ctr" rtl="0" fontAlgn="base">
              <a:spcBef>
                <a:spcPct val="0"/>
              </a:spcBef>
              <a:spcAft>
                <a:spcPct val="0"/>
              </a:spcAft>
              <a:defRPr sz="2892" b="1">
                <a:solidFill>
                  <a:srgbClr val="000066"/>
                </a:solidFill>
                <a:latin typeface="Arial" charset="0"/>
              </a:defRPr>
            </a:lvl8pPr>
            <a:lvl9pPr marL="1645492" algn="ctr" rtl="0" fontAlgn="base">
              <a:spcBef>
                <a:spcPct val="0"/>
              </a:spcBef>
              <a:spcAft>
                <a:spcPct val="0"/>
              </a:spcAft>
              <a:defRPr sz="2892" b="1">
                <a:solidFill>
                  <a:srgbClr val="000066"/>
                </a:solidFill>
                <a:latin typeface="Arial" charset="0"/>
              </a:defRPr>
            </a:lvl9pPr>
          </a:lstStyle>
          <a:p>
            <a:r>
              <a:rPr lang="en-US" sz="4900" kern="0" dirty="0">
                <a:latin typeface="Arial" panose="020B0604020202020204" pitchFamily="34" charset="0"/>
                <a:cs typeface="Arial" panose="020B0604020202020204" pitchFamily="34" charset="0"/>
              </a:rPr>
              <a:t>Q&amp;A / Discussion</a:t>
            </a:r>
          </a:p>
        </p:txBody>
      </p:sp>
      <p:sp>
        <p:nvSpPr>
          <p:cNvPr id="3" name="Content Placeholder 2">
            <a:extLst>
              <a:ext uri="{FF2B5EF4-FFF2-40B4-BE49-F238E27FC236}">
                <a16:creationId xmlns:a16="http://schemas.microsoft.com/office/drawing/2014/main" id="{39058ADA-EA15-03F8-450E-1F3ABA11DC52}"/>
              </a:ext>
            </a:extLst>
          </p:cNvPr>
          <p:cNvSpPr txBox="1">
            <a:spLocks/>
          </p:cNvSpPr>
          <p:nvPr/>
        </p:nvSpPr>
        <p:spPr>
          <a:xfrm>
            <a:off x="1755444" y="6387766"/>
            <a:ext cx="8681113" cy="330867"/>
          </a:xfrm>
          <a:prstGeom prst="rect">
            <a:avLst/>
          </a:prstGeom>
          <a:noFill/>
          <a:ln w="31750">
            <a:noFill/>
          </a:ln>
        </p:spPr>
        <p:txBody>
          <a:bodyPr/>
          <a:lstStyle>
            <a:lvl1pPr marL="337554" indent="-337554" algn="l" rtl="0" eaLnBrk="0" fontAlgn="base" hangingPunct="0">
              <a:spcBef>
                <a:spcPct val="20000"/>
              </a:spcBef>
              <a:spcAft>
                <a:spcPct val="0"/>
              </a:spcAft>
              <a:buChar char="•"/>
              <a:defRPr sz="3600">
                <a:solidFill>
                  <a:schemeClr val="tx1"/>
                </a:solidFill>
                <a:latin typeface="+mn-lt"/>
                <a:ea typeface="+mn-ea"/>
                <a:cs typeface="+mn-cs"/>
              </a:defRPr>
            </a:lvl1pPr>
            <a:lvl2pPr marL="736897" indent="-282079" algn="l" rtl="0" eaLnBrk="0" fontAlgn="base" hangingPunct="0">
              <a:spcBef>
                <a:spcPct val="20000"/>
              </a:spcBef>
              <a:spcAft>
                <a:spcPct val="0"/>
              </a:spcAft>
              <a:buChar char="–"/>
              <a:defRPr sz="3200">
                <a:solidFill>
                  <a:schemeClr val="tx1"/>
                </a:solidFill>
                <a:latin typeface="+mn-lt"/>
              </a:defRPr>
            </a:lvl2pPr>
            <a:lvl3pPr marL="1136243" indent="-223446" algn="l" rtl="0" eaLnBrk="0" fontAlgn="base" hangingPunct="0">
              <a:spcBef>
                <a:spcPct val="20000"/>
              </a:spcBef>
              <a:spcAft>
                <a:spcPct val="0"/>
              </a:spcAft>
              <a:buChar char="•"/>
              <a:defRPr sz="2900">
                <a:solidFill>
                  <a:schemeClr val="tx1"/>
                </a:solidFill>
                <a:latin typeface="+mn-lt"/>
              </a:defRPr>
            </a:lvl3pPr>
            <a:lvl4pPr marL="1589475" indent="-225032" algn="l" rtl="0" eaLnBrk="0" fontAlgn="base" hangingPunct="0">
              <a:spcBef>
                <a:spcPct val="20000"/>
              </a:spcBef>
              <a:spcAft>
                <a:spcPct val="0"/>
              </a:spcAft>
              <a:buChar char="–"/>
              <a:defRPr sz="2400">
                <a:solidFill>
                  <a:schemeClr val="tx1"/>
                </a:solidFill>
                <a:latin typeface="+mn-lt"/>
              </a:defRPr>
            </a:lvl4pPr>
            <a:lvl5pPr marL="2045875" indent="-223446" algn="l" rtl="0" eaLnBrk="0" fontAlgn="base" hangingPunct="0">
              <a:spcBef>
                <a:spcPct val="20000"/>
              </a:spcBef>
              <a:spcAft>
                <a:spcPct val="0"/>
              </a:spcAft>
              <a:buChar char="»"/>
              <a:defRPr sz="2000">
                <a:solidFill>
                  <a:schemeClr val="tx1"/>
                </a:solidFill>
                <a:latin typeface="+mn-lt"/>
              </a:defRPr>
            </a:lvl5pPr>
            <a:lvl6pPr marL="2503988" indent="-227645" algn="l" rtl="0" fontAlgn="base">
              <a:spcBef>
                <a:spcPct val="20000"/>
              </a:spcBef>
              <a:spcAft>
                <a:spcPct val="0"/>
              </a:spcAft>
              <a:buChar char="»"/>
              <a:defRPr sz="2000">
                <a:solidFill>
                  <a:schemeClr val="tx1"/>
                </a:solidFill>
                <a:latin typeface="+mn-lt"/>
              </a:defRPr>
            </a:lvl6pPr>
            <a:lvl7pPr marL="2959286" indent="-227645" algn="l" rtl="0" fontAlgn="base">
              <a:spcBef>
                <a:spcPct val="20000"/>
              </a:spcBef>
              <a:spcAft>
                <a:spcPct val="0"/>
              </a:spcAft>
              <a:buChar char="»"/>
              <a:defRPr sz="2000">
                <a:solidFill>
                  <a:schemeClr val="tx1"/>
                </a:solidFill>
                <a:latin typeface="+mn-lt"/>
              </a:defRPr>
            </a:lvl7pPr>
            <a:lvl8pPr marL="3414541" indent="-227645" algn="l" rtl="0" fontAlgn="base">
              <a:spcBef>
                <a:spcPct val="20000"/>
              </a:spcBef>
              <a:spcAft>
                <a:spcPct val="0"/>
              </a:spcAft>
              <a:buChar char="»"/>
              <a:defRPr sz="2000">
                <a:solidFill>
                  <a:schemeClr val="tx1"/>
                </a:solidFill>
                <a:latin typeface="+mn-lt"/>
              </a:defRPr>
            </a:lvl8pPr>
            <a:lvl9pPr marL="3869812" indent="-227645" algn="l" rtl="0" fontAlgn="base">
              <a:spcBef>
                <a:spcPct val="20000"/>
              </a:spcBef>
              <a:spcAft>
                <a:spcPct val="0"/>
              </a:spcAft>
              <a:buChar char="»"/>
              <a:defRPr sz="2000">
                <a:solidFill>
                  <a:schemeClr val="tx1"/>
                </a:solidFill>
                <a:latin typeface="+mn-lt"/>
              </a:defRPr>
            </a:lvl9pPr>
          </a:lstStyle>
          <a:p>
            <a:pPr marL="0" indent="0" algn="ctr">
              <a:buNone/>
            </a:pPr>
            <a:r>
              <a:rPr lang="en-US" sz="2600" b="1" i="1" kern="0" dirty="0">
                <a:latin typeface="Arial" panose="020B0604020202020204" pitchFamily="34" charset="0"/>
                <a:ea typeface="+mj-ea"/>
                <a:cs typeface="Arial" panose="020B0604020202020204" pitchFamily="34" charset="0"/>
              </a:rPr>
              <a:t>Military Readiness Enabled by Community Readiness</a:t>
            </a:r>
          </a:p>
        </p:txBody>
      </p:sp>
      <p:pic>
        <p:nvPicPr>
          <p:cNvPr id="4" name="Picture 3">
            <a:extLst>
              <a:ext uri="{FF2B5EF4-FFF2-40B4-BE49-F238E27FC236}">
                <a16:creationId xmlns:a16="http://schemas.microsoft.com/office/drawing/2014/main" id="{08239F8C-E0F7-57A7-3AFE-3357162401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21672" y="5727315"/>
            <a:ext cx="1004566" cy="597876"/>
          </a:xfrm>
          <a:prstGeom prst="rect">
            <a:avLst/>
          </a:prstGeom>
        </p:spPr>
      </p:pic>
    </p:spTree>
    <p:extLst>
      <p:ext uri="{BB962C8B-B14F-4D97-AF65-F5344CB8AC3E}">
        <p14:creationId xmlns:p14="http://schemas.microsoft.com/office/powerpoint/2010/main" val="328455"/>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2151529" y="779928"/>
            <a:ext cx="9785387" cy="5979459"/>
          </a:xfrm>
          <a:solidFill>
            <a:schemeClr val="accent4">
              <a:lumMod val="20000"/>
              <a:lumOff val="80000"/>
            </a:schemeClr>
          </a:solidFill>
        </p:spPr>
        <p:txBody>
          <a:bodyPr>
            <a:normAutofit/>
          </a:bodyPr>
          <a:lstStyle/>
          <a:p>
            <a:br>
              <a:rPr lang="en-US" sz="4400" b="1" cap="none" dirty="0">
                <a:solidFill>
                  <a:schemeClr val="accent4">
                    <a:lumMod val="50000"/>
                  </a:schemeClr>
                </a:solidFill>
                <a:latin typeface="Arial" panose="020B0604020202020204" pitchFamily="34" charset="0"/>
                <a:cs typeface="Arial" panose="020B0604020202020204" pitchFamily="34" charset="0"/>
              </a:rPr>
            </a:br>
            <a:br>
              <a:rPr lang="en-US" sz="4400" b="1" cap="none" dirty="0">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2325864" y="905434"/>
            <a:ext cx="9355148" cy="5746377"/>
          </a:xfrm>
        </p:spPr>
        <p:txBody>
          <a:bodyPr>
            <a:normAutofit fontScale="40000" lnSpcReduction="20000"/>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Fred </a:t>
            </a:r>
            <a:r>
              <a:rPr kumimoji="0" lang="en-US" sz="8800" b="1" i="0" u="none" strike="noStrike" kern="1200" cap="none" spc="0" normalizeH="0" baseline="0" noProof="0" dirty="0" err="1">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Muerer</a:t>
            </a:r>
            <a: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 Moderator – Principal, Meurer Municipal Services, LLC.</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Dave Leinberger - Chief, Army Community Partnerships, HQDA, ODCS G-9</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 (Installations) </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Hector Gonzalez – Government Affairs Manager,  El Paso Water</a:t>
            </a:r>
          </a:p>
          <a:p>
            <a:pPr marL="0" marR="0" lvl="0" indent="0" defTabSz="457200" rtl="0" eaLnBrk="1" fontAlgn="auto" latinLnBrk="0" hangingPunct="1">
              <a:lnSpc>
                <a:spcPct val="100000"/>
              </a:lnSpc>
              <a:spcBef>
                <a:spcPts val="0"/>
              </a:spcBef>
              <a:spcAft>
                <a:spcPts val="0"/>
              </a:spcAft>
              <a:buClrTx/>
              <a:buSzTx/>
              <a:buFontTx/>
              <a:buNone/>
              <a:tabLst/>
              <a:defRPr/>
            </a:pPr>
            <a:endParaRPr lang="en-US" sz="8800" b="1" dirty="0">
              <a:solidFill>
                <a:schemeClr val="accent5">
                  <a:lumMod val="50000"/>
                </a:schemeClr>
              </a:solidFill>
              <a:latin typeface="Mongolian Baiti" panose="03000500000000000000" pitchFamily="66" charset="0"/>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 Steve Bonner, President &amp; CEO, SONRI, Inc</a:t>
            </a:r>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69960" cy="2016884"/>
          </a:xfrm>
          <a:prstGeom prst="rect">
            <a:avLst/>
          </a:prstGeom>
        </p:spPr>
      </p:pic>
    </p:spTree>
    <p:extLst>
      <p:ext uri="{BB962C8B-B14F-4D97-AF65-F5344CB8AC3E}">
        <p14:creationId xmlns:p14="http://schemas.microsoft.com/office/powerpoint/2010/main" val="163309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841770" y="2016884"/>
            <a:ext cx="9014298" cy="4004538"/>
          </a:xfrm>
          <a:solidFill>
            <a:schemeClr val="accent4">
              <a:lumMod val="20000"/>
              <a:lumOff val="80000"/>
            </a:schemeClr>
          </a:solidFill>
        </p:spPr>
        <p:txBody>
          <a:bodyPr>
            <a:normAutofit/>
          </a:bodyPr>
          <a:lstStyle/>
          <a:p>
            <a:br>
              <a:rPr lang="en-US" sz="4400" b="1" cap="none" dirty="0">
                <a:solidFill>
                  <a:schemeClr val="accent4">
                    <a:lumMod val="50000"/>
                  </a:schemeClr>
                </a:solidFill>
                <a:latin typeface="Arial" panose="020B0604020202020204" pitchFamily="34" charset="0"/>
                <a:cs typeface="Arial" panose="020B0604020202020204" pitchFamily="34" charset="0"/>
              </a:rPr>
            </a:br>
            <a:br>
              <a:rPr lang="en-US" sz="4400" b="1" cap="none" dirty="0">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2212026" y="1383813"/>
            <a:ext cx="8501975" cy="3929008"/>
          </a:xfrm>
        </p:spPr>
        <p:txBody>
          <a:bodyPr>
            <a:normAutofit fontScale="92500"/>
          </a:bodyPr>
          <a:lstStyle/>
          <a:p>
            <a:pPr marL="0" marR="0" lvl="0" indent="0" defTabSz="457200" rtl="0" eaLnBrk="1" fontAlgn="auto" latinLnBrk="0" hangingPunct="1">
              <a:lnSpc>
                <a:spcPct val="100000"/>
              </a:lnSpc>
              <a:spcBef>
                <a:spcPts val="0"/>
              </a:spcBef>
              <a:spcAft>
                <a:spcPts val="0"/>
              </a:spcAft>
              <a:buClrTx/>
              <a:buSzTx/>
              <a:buFontTx/>
              <a:buNone/>
              <a:tabLst/>
              <a:defRPr/>
            </a:pPr>
            <a:b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br>
            <a: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B. Keith Graf</a:t>
            </a:r>
            <a:endParaRPr kumimoji="0" lang="en-US" sz="72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Executive Director</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Texas Military Preparedness Commission</a:t>
            </a:r>
          </a:p>
          <a:p>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69960" cy="2016884"/>
          </a:xfrm>
          <a:prstGeom prst="rect">
            <a:avLst/>
          </a:prstGeom>
        </p:spPr>
      </p:pic>
    </p:spTree>
    <p:extLst>
      <p:ext uri="{BB962C8B-B14F-4D97-AF65-F5344CB8AC3E}">
        <p14:creationId xmlns:p14="http://schemas.microsoft.com/office/powerpoint/2010/main" val="13313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926599" y="850556"/>
            <a:ext cx="9671219" cy="5830329"/>
          </a:xfrm>
          <a:solidFill>
            <a:schemeClr val="accent4">
              <a:lumMod val="20000"/>
              <a:lumOff val="80000"/>
            </a:schemeClr>
          </a:solidFill>
        </p:spPr>
        <p:txBody>
          <a:bodyPr>
            <a:normAutofit/>
          </a:bodyPr>
          <a:lstStyle/>
          <a:p>
            <a:br>
              <a:rPr lang="en-US" sz="4400" b="1" cap="none" dirty="0">
                <a:solidFill>
                  <a:schemeClr val="accent4">
                    <a:lumMod val="50000"/>
                  </a:schemeClr>
                </a:solidFill>
                <a:latin typeface="Arial" panose="020B0604020202020204" pitchFamily="34" charset="0"/>
                <a:cs typeface="Arial" panose="020B0604020202020204" pitchFamily="34" charset="0"/>
              </a:rPr>
            </a:br>
            <a:br>
              <a:rPr lang="en-US" sz="4400" b="1" cap="none" dirty="0">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1926597" y="2516133"/>
            <a:ext cx="9671220" cy="3962994"/>
          </a:xfrm>
        </p:spPr>
        <p:txBody>
          <a:bodyPr numCol="2">
            <a:normAutofit fontScale="25000" lnSpcReduction="20000"/>
          </a:bodyPr>
          <a:lstStyle/>
          <a:p>
            <a:pPr marL="0" marR="0" lvl="0" indent="0" defTabSz="457200" rtl="0" eaLnBrk="1" fontAlgn="auto" latinLnBrk="0" hangingPunct="1">
              <a:lnSpc>
                <a:spcPct val="120000"/>
              </a:lnSpc>
              <a:spcBef>
                <a:spcPts val="0"/>
              </a:spcBef>
              <a:spcAft>
                <a:spcPts val="0"/>
              </a:spcAft>
              <a:buClrTx/>
              <a:buSzTx/>
              <a:buFontTx/>
              <a:buNone/>
              <a:tabLst/>
              <a:defRPr/>
            </a:pPr>
            <a:r>
              <a:rPr lang="en-US" sz="12800" b="1" dirty="0">
                <a:solidFill>
                  <a:schemeClr val="accent5">
                    <a:lumMod val="50000"/>
                  </a:schemeClr>
                </a:solidFill>
                <a:latin typeface="Mongolian Baiti" panose="03000500000000000000" pitchFamily="66" charset="0"/>
                <a:cs typeface="Mongolian Baiti" panose="03000500000000000000" pitchFamily="66" charset="0"/>
              </a:rPr>
              <a:t>Garry Bradford</a:t>
            </a:r>
          </a:p>
          <a:p>
            <a:pPr marL="0" marR="0" lvl="0" indent="0" defTabSz="457200" rtl="0" eaLnBrk="1" fontAlgn="auto" latinLnBrk="0" hangingPunct="1">
              <a:lnSpc>
                <a:spcPct val="120000"/>
              </a:lnSpc>
              <a:spcBef>
                <a:spcPts val="0"/>
              </a:spcBef>
              <a:spcAft>
                <a:spcPts val="0"/>
              </a:spcAft>
              <a:buClrTx/>
              <a:buSzTx/>
              <a:buFontTx/>
              <a:buNone/>
              <a:tabLst/>
              <a:defRPr/>
            </a:pPr>
            <a:r>
              <a:rPr kumimoji="0" lang="en-US" sz="12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Mike Boyd (Chair)</a:t>
            </a:r>
          </a:p>
          <a:p>
            <a:pPr defTabSz="457200">
              <a:lnSpc>
                <a:spcPct val="120000"/>
              </a:lnSpc>
              <a:spcBef>
                <a:spcPts val="0"/>
              </a:spcBef>
              <a:buClrTx/>
              <a:defRPr/>
            </a:pPr>
            <a:r>
              <a:rPr lang="en-US" sz="12800" b="1" dirty="0">
                <a:solidFill>
                  <a:schemeClr val="accent5">
                    <a:lumMod val="50000"/>
                  </a:schemeClr>
                </a:solidFill>
                <a:latin typeface="Mongolian Baiti" panose="03000500000000000000" pitchFamily="66" charset="0"/>
                <a:cs typeface="Mongolian Baiti" panose="03000500000000000000" pitchFamily="66" charset="0"/>
              </a:rPr>
              <a:t>Darrel Coleman</a:t>
            </a:r>
            <a:endParaRPr kumimoji="0" lang="en-US" sz="12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defTabSz="457200">
              <a:lnSpc>
                <a:spcPct val="120000"/>
              </a:lnSpc>
              <a:spcBef>
                <a:spcPts val="0"/>
              </a:spcBef>
              <a:buClrTx/>
              <a:defRPr/>
            </a:pPr>
            <a:r>
              <a:rPr lang="en-US" sz="12800" b="1" dirty="0">
                <a:solidFill>
                  <a:schemeClr val="accent5">
                    <a:lumMod val="50000"/>
                  </a:schemeClr>
                </a:solidFill>
                <a:latin typeface="Mongolian Baiti" panose="03000500000000000000" pitchFamily="66" charset="0"/>
                <a:cs typeface="Mongolian Baiti" panose="03000500000000000000" pitchFamily="66" charset="0"/>
              </a:rPr>
              <a:t>Tom Duncavage</a:t>
            </a:r>
          </a:p>
          <a:p>
            <a:pPr defTabSz="457200">
              <a:lnSpc>
                <a:spcPct val="120000"/>
              </a:lnSpc>
              <a:spcBef>
                <a:spcPts val="0"/>
              </a:spcBef>
              <a:buClrTx/>
              <a:defRPr/>
            </a:pPr>
            <a:r>
              <a:rPr lang="en-US" sz="12800" b="1" dirty="0">
                <a:solidFill>
                  <a:schemeClr val="accent5">
                    <a:lumMod val="50000"/>
                  </a:schemeClr>
                </a:solidFill>
                <a:latin typeface="Mongolian Baiti" panose="03000500000000000000" pitchFamily="66" charset="0"/>
                <a:cs typeface="Mongolian Baiti" panose="03000500000000000000" pitchFamily="66" charset="0"/>
              </a:rPr>
              <a:t>Todd Fox</a:t>
            </a:r>
          </a:p>
          <a:p>
            <a:pPr defTabSz="457200">
              <a:lnSpc>
                <a:spcPct val="120000"/>
              </a:lnSpc>
              <a:spcBef>
                <a:spcPts val="0"/>
              </a:spcBef>
              <a:buClrTx/>
              <a:defRPr/>
            </a:pPr>
            <a:r>
              <a:rPr kumimoji="0" lang="en-US" sz="12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Dennis Lewis</a:t>
            </a:r>
          </a:p>
          <a:p>
            <a:pPr defTabSz="457200">
              <a:lnSpc>
                <a:spcPct val="120000"/>
              </a:lnSpc>
              <a:spcBef>
                <a:spcPts val="0"/>
              </a:spcBef>
              <a:buClrTx/>
              <a:defRPr/>
            </a:pPr>
            <a:r>
              <a:rPr lang="en-US" sz="12800" b="1" dirty="0">
                <a:solidFill>
                  <a:schemeClr val="accent5">
                    <a:lumMod val="50000"/>
                  </a:schemeClr>
                </a:solidFill>
                <a:latin typeface="Mongolian Baiti" panose="03000500000000000000" pitchFamily="66" charset="0"/>
                <a:cs typeface="Mongolian Baiti" panose="03000500000000000000" pitchFamily="66" charset="0"/>
              </a:rPr>
              <a:t>J. Mark McLean</a:t>
            </a:r>
          </a:p>
          <a:p>
            <a:pPr defTabSz="457200">
              <a:lnSpc>
                <a:spcPct val="120000"/>
              </a:lnSpc>
              <a:spcBef>
                <a:spcPts val="0"/>
              </a:spcBef>
              <a:buClrTx/>
              <a:defRPr/>
            </a:pPr>
            <a:endParaRPr kumimoji="0" lang="en-US" sz="12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20000"/>
              </a:lnSpc>
              <a:spcBef>
                <a:spcPts val="0"/>
              </a:spcBef>
              <a:spcAft>
                <a:spcPts val="0"/>
              </a:spcAft>
              <a:buClrTx/>
              <a:buSzTx/>
              <a:buFontTx/>
              <a:buNone/>
              <a:tabLst/>
              <a:defRPr/>
            </a:pPr>
            <a:endParaRPr kumimoji="0" lang="en-US" sz="12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defTabSz="457200">
              <a:lnSpc>
                <a:spcPct val="120000"/>
              </a:lnSpc>
              <a:spcBef>
                <a:spcPts val="0"/>
              </a:spcBef>
              <a:buClrTx/>
              <a:defRPr/>
            </a:pPr>
            <a:endParaRPr lang="en-US" sz="12800" b="1" dirty="0">
              <a:solidFill>
                <a:schemeClr val="accent5">
                  <a:lumMod val="50000"/>
                </a:schemeClr>
              </a:solidFill>
              <a:latin typeface="Mongolian Baiti" panose="03000500000000000000" pitchFamily="66" charset="0"/>
              <a:cs typeface="Mongolian Baiti" panose="03000500000000000000" pitchFamily="66" charset="0"/>
            </a:endParaRPr>
          </a:p>
          <a:p>
            <a:pPr marL="0" marR="0" lvl="0" indent="0" defTabSz="457200" rtl="0" eaLnBrk="1" fontAlgn="auto" latinLnBrk="0" hangingPunct="1">
              <a:lnSpc>
                <a:spcPct val="120000"/>
              </a:lnSpc>
              <a:spcBef>
                <a:spcPts val="0"/>
              </a:spcBef>
              <a:spcAft>
                <a:spcPts val="0"/>
              </a:spcAft>
              <a:buClrTx/>
              <a:buSzTx/>
              <a:buFontTx/>
              <a:buNone/>
              <a:tabLst/>
              <a:defRPr/>
            </a:pPr>
            <a:r>
              <a:rPr lang="en-US" sz="12800" b="1" dirty="0">
                <a:solidFill>
                  <a:schemeClr val="accent5">
                    <a:lumMod val="50000"/>
                  </a:schemeClr>
                </a:solidFill>
                <a:latin typeface="Mongolian Baiti" panose="03000500000000000000" pitchFamily="66" charset="0"/>
                <a:cs typeface="Mongolian Baiti" panose="03000500000000000000" pitchFamily="66" charset="0"/>
              </a:rPr>
              <a:t>Benjamin Miranda, Jr.</a:t>
            </a:r>
          </a:p>
          <a:p>
            <a:pPr defTabSz="457200">
              <a:lnSpc>
                <a:spcPct val="120000"/>
              </a:lnSpc>
              <a:spcBef>
                <a:spcPts val="0"/>
              </a:spcBef>
              <a:buClrTx/>
              <a:defRPr/>
            </a:pPr>
            <a:r>
              <a:rPr kumimoji="0" lang="en-US" sz="12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Paul </a:t>
            </a:r>
            <a:r>
              <a:rPr kumimoji="0" lang="en-US" sz="12800" b="1" i="0" u="none" strike="noStrike" kern="1200" cap="none" spc="0" normalizeH="0" baseline="0" noProof="0" dirty="0" err="1">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Norw</a:t>
            </a:r>
            <a:r>
              <a:rPr lang="en-US" sz="12800" b="1" dirty="0" err="1">
                <a:solidFill>
                  <a:schemeClr val="accent5">
                    <a:lumMod val="50000"/>
                  </a:schemeClr>
                </a:solidFill>
                <a:latin typeface="Mongolian Baiti" panose="03000500000000000000" pitchFamily="66" charset="0"/>
                <a:cs typeface="Mongolian Baiti" panose="03000500000000000000" pitchFamily="66" charset="0"/>
              </a:rPr>
              <a:t>ood</a:t>
            </a:r>
            <a:endParaRPr lang="en-US" sz="12800" b="1" dirty="0">
              <a:solidFill>
                <a:schemeClr val="accent5">
                  <a:lumMod val="50000"/>
                </a:schemeClr>
              </a:solidFill>
              <a:latin typeface="Mongolian Baiti" panose="03000500000000000000" pitchFamily="66" charset="0"/>
              <a:cs typeface="Mongolian Baiti" panose="03000500000000000000" pitchFamily="66" charset="0"/>
            </a:endParaRPr>
          </a:p>
          <a:p>
            <a:pPr marL="0" marR="0" lvl="0" indent="0" defTabSz="457200" rtl="0" eaLnBrk="1" fontAlgn="auto" latinLnBrk="0" hangingPunct="1">
              <a:lnSpc>
                <a:spcPct val="120000"/>
              </a:lnSpc>
              <a:spcBef>
                <a:spcPts val="0"/>
              </a:spcBef>
              <a:spcAft>
                <a:spcPts val="0"/>
              </a:spcAft>
              <a:buClrTx/>
              <a:buSzTx/>
              <a:buFontTx/>
              <a:buNone/>
              <a:tabLst/>
              <a:defRPr/>
            </a:pPr>
            <a:r>
              <a:rPr lang="en-US" sz="12800" b="1" dirty="0">
                <a:solidFill>
                  <a:schemeClr val="accent5">
                    <a:lumMod val="50000"/>
                  </a:schemeClr>
                </a:solidFill>
                <a:latin typeface="Mongolian Baiti" panose="03000500000000000000" pitchFamily="66" charset="0"/>
                <a:cs typeface="Mongolian Baiti" panose="03000500000000000000" pitchFamily="66" charset="0"/>
              </a:rPr>
              <a:t>Annette Sobel</a:t>
            </a:r>
          </a:p>
          <a:p>
            <a:pPr defTabSz="457200">
              <a:lnSpc>
                <a:spcPct val="120000"/>
              </a:lnSpc>
              <a:spcBef>
                <a:spcPts val="0"/>
              </a:spcBef>
              <a:buClrTx/>
              <a:defRPr/>
            </a:pPr>
            <a:r>
              <a:rPr lang="en-US" sz="12800" b="1" dirty="0">
                <a:solidFill>
                  <a:schemeClr val="accent5">
                    <a:lumMod val="50000"/>
                  </a:schemeClr>
                </a:solidFill>
                <a:latin typeface="Mongolian Baiti" panose="03000500000000000000" pitchFamily="66" charset="0"/>
                <a:cs typeface="Mongolian Baiti" panose="03000500000000000000" pitchFamily="66" charset="0"/>
              </a:rPr>
              <a:t>Michael B. Starr</a:t>
            </a:r>
          </a:p>
          <a:p>
            <a:pPr defTabSz="457200">
              <a:lnSpc>
                <a:spcPct val="120000"/>
              </a:lnSpc>
              <a:spcBef>
                <a:spcPts val="0"/>
              </a:spcBef>
              <a:buClrTx/>
              <a:defRPr/>
            </a:pPr>
            <a:r>
              <a:rPr lang="en-US" sz="12800" b="1" dirty="0">
                <a:solidFill>
                  <a:schemeClr val="accent5">
                    <a:lumMod val="50000"/>
                  </a:schemeClr>
                </a:solidFill>
                <a:latin typeface="Mongolian Baiti" panose="03000500000000000000" pitchFamily="66" charset="0"/>
                <a:cs typeface="Mongolian Baiti" panose="03000500000000000000" pitchFamily="66" charset="0"/>
              </a:rPr>
              <a:t>Timothy “Bounce” Strawther</a:t>
            </a:r>
          </a:p>
          <a:p>
            <a:pPr defTabSz="457200">
              <a:lnSpc>
                <a:spcPct val="120000"/>
              </a:lnSpc>
              <a:spcBef>
                <a:spcPts val="0"/>
              </a:spcBef>
              <a:buClrTx/>
              <a:defRPr/>
            </a:pPr>
            <a:r>
              <a:rPr lang="en-US" sz="12800" b="1" dirty="0">
                <a:solidFill>
                  <a:schemeClr val="accent5">
                    <a:lumMod val="50000"/>
                  </a:schemeClr>
                </a:solidFill>
                <a:latin typeface="Mongolian Baiti" panose="03000500000000000000" pitchFamily="66" charset="0"/>
                <a:cs typeface="Mongolian Baiti" panose="03000500000000000000" pitchFamily="66" charset="0"/>
              </a:rPr>
              <a:t>Shannalea Taylor</a:t>
            </a:r>
          </a:p>
          <a:p>
            <a:pPr defTabSz="457200">
              <a:spcBef>
                <a:spcPts val="0"/>
              </a:spcBef>
              <a:buClrTx/>
              <a:defRPr/>
            </a:pPr>
            <a:endParaRPr lang="en-US" sz="11100" b="1" dirty="0">
              <a:solidFill>
                <a:schemeClr val="accent5">
                  <a:lumMod val="50000"/>
                </a:schemeClr>
              </a:solidFill>
              <a:latin typeface="Mongolian Baiti" panose="03000500000000000000" pitchFamily="66" charset="0"/>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lang="en-US" sz="11100" b="1" dirty="0">
              <a:solidFill>
                <a:schemeClr val="accent5">
                  <a:lumMod val="50000"/>
                </a:schemeClr>
              </a:solidFill>
              <a:latin typeface="Mongolian Baiti" panose="03000500000000000000" pitchFamily="66" charset="0"/>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79373" cy="1733748"/>
          </a:xfrm>
          <a:prstGeom prst="rect">
            <a:avLst/>
          </a:prstGeom>
        </p:spPr>
      </p:pic>
      <p:sp>
        <p:nvSpPr>
          <p:cNvPr id="6" name="TextBox 5">
            <a:extLst>
              <a:ext uri="{FF2B5EF4-FFF2-40B4-BE49-F238E27FC236}">
                <a16:creationId xmlns:a16="http://schemas.microsoft.com/office/drawing/2014/main" id="{68F938A2-05D8-D08C-7C0E-487E5B29347D}"/>
              </a:ext>
            </a:extLst>
          </p:cNvPr>
          <p:cNvSpPr txBox="1"/>
          <p:nvPr/>
        </p:nvSpPr>
        <p:spPr>
          <a:xfrm>
            <a:off x="1926599" y="1114047"/>
            <a:ext cx="967121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Commissioners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Texas Military Preparedness Commission</a:t>
            </a:r>
          </a:p>
        </p:txBody>
      </p:sp>
    </p:spTree>
    <p:extLst>
      <p:ext uri="{BB962C8B-B14F-4D97-AF65-F5344CB8AC3E}">
        <p14:creationId xmlns:p14="http://schemas.microsoft.com/office/powerpoint/2010/main" val="3682774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976025" y="850556"/>
            <a:ext cx="9671219" cy="5632621"/>
          </a:xfrm>
          <a:solidFill>
            <a:schemeClr val="accent4">
              <a:lumMod val="20000"/>
              <a:lumOff val="80000"/>
            </a:schemeClr>
          </a:solidFill>
        </p:spPr>
        <p:txBody>
          <a:bodyPr>
            <a:normAutofit/>
          </a:bodyPr>
          <a:lstStyle/>
          <a:p>
            <a:br>
              <a:rPr lang="en-US" sz="4400" b="1" cap="none" dirty="0">
                <a:solidFill>
                  <a:schemeClr val="accent4">
                    <a:lumMod val="50000"/>
                  </a:schemeClr>
                </a:solidFill>
                <a:latin typeface="Arial" panose="020B0604020202020204" pitchFamily="34" charset="0"/>
                <a:cs typeface="Arial" panose="020B0604020202020204" pitchFamily="34" charset="0"/>
              </a:rPr>
            </a:br>
            <a:br>
              <a:rPr lang="en-US" sz="4400" b="1" cap="none" dirty="0">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1976024" y="2557124"/>
            <a:ext cx="9671220" cy="3962994"/>
          </a:xfrm>
        </p:spPr>
        <p:txBody>
          <a:bodyPr numCol="1">
            <a:normAutofit/>
          </a:bodyPr>
          <a:lstStyle/>
          <a:p>
            <a:pPr marL="685800" indent="-685800" defTabSz="457200">
              <a:spcBef>
                <a:spcPts val="0"/>
              </a:spcBef>
              <a:buClrTx/>
              <a:buFont typeface="Arial" panose="020B0604020202020204" pitchFamily="34" charset="0"/>
              <a:buChar char="•"/>
              <a:defRPr/>
            </a:pPr>
            <a:r>
              <a:rPr lang="en-US" sz="3600" b="1" dirty="0">
                <a:solidFill>
                  <a:schemeClr val="accent5">
                    <a:lumMod val="50000"/>
                  </a:schemeClr>
                </a:solidFill>
                <a:latin typeface="Mongolian Baiti" panose="03000500000000000000" pitchFamily="66" charset="0"/>
                <a:cs typeface="Mongolian Baiti" panose="03000500000000000000" pitchFamily="66" charset="0"/>
              </a:rPr>
              <a:t>Maj Gen Thomas </a:t>
            </a:r>
            <a:r>
              <a:rPr lang="en-US" sz="3600" b="1" dirty="0" err="1">
                <a:solidFill>
                  <a:schemeClr val="accent5">
                    <a:lumMod val="50000"/>
                  </a:schemeClr>
                </a:solidFill>
                <a:latin typeface="Mongolian Baiti" panose="03000500000000000000" pitchFamily="66" charset="0"/>
                <a:cs typeface="Mongolian Baiti" panose="03000500000000000000" pitchFamily="66" charset="0"/>
              </a:rPr>
              <a:t>Suelzer</a:t>
            </a:r>
            <a:endParaRPr lang="en-US" sz="3600" b="1" dirty="0">
              <a:solidFill>
                <a:schemeClr val="accent5">
                  <a:lumMod val="50000"/>
                </a:schemeClr>
              </a:solidFill>
              <a:latin typeface="Mongolian Baiti" panose="03000500000000000000" pitchFamily="66" charset="0"/>
              <a:cs typeface="Mongolian Baiti" panose="03000500000000000000" pitchFamily="66" charset="0"/>
            </a:endParaRPr>
          </a:p>
          <a:p>
            <a:pPr defTabSz="457200">
              <a:spcBef>
                <a:spcPts val="0"/>
              </a:spcBef>
              <a:buClrTx/>
              <a:defRPr/>
            </a:pPr>
            <a:r>
              <a:rPr lang="en-US" sz="2400" b="1" dirty="0">
                <a:solidFill>
                  <a:schemeClr val="accent5">
                    <a:lumMod val="50000"/>
                  </a:schemeClr>
                </a:solidFill>
                <a:latin typeface="Mongolian Baiti" panose="03000500000000000000" pitchFamily="66" charset="0"/>
                <a:cs typeface="Mongolian Baiti" panose="03000500000000000000" pitchFamily="66" charset="0"/>
              </a:rPr>
              <a:t>Texas Adjutant General</a:t>
            </a:r>
          </a:p>
          <a:p>
            <a:pPr marL="685800" indent="-685800" defTabSz="457200">
              <a:spcBef>
                <a:spcPts val="0"/>
              </a:spcBef>
              <a:buClrTx/>
              <a:buFont typeface="Arial" panose="020B0604020202020204" pitchFamily="34" charset="0"/>
              <a:buChar char="•"/>
              <a:defRPr/>
            </a:pPr>
            <a:r>
              <a:rPr lang="en-US" sz="3600" b="1" dirty="0">
                <a:solidFill>
                  <a:schemeClr val="accent5">
                    <a:lumMod val="50000"/>
                  </a:schemeClr>
                </a:solidFill>
                <a:latin typeface="Mongolian Baiti" panose="03000500000000000000" pitchFamily="66" charset="0"/>
                <a:cs typeface="Mongolian Baiti" panose="03000500000000000000" pitchFamily="66" charset="0"/>
              </a:rPr>
              <a:t>Senator Kelly Hancock</a:t>
            </a:r>
          </a:p>
          <a:p>
            <a:pPr defTabSz="457200">
              <a:spcBef>
                <a:spcPts val="0"/>
              </a:spcBef>
              <a:buClrTx/>
              <a:defRPr/>
            </a:pPr>
            <a:r>
              <a:rPr lang="en-US" sz="2400" b="1" dirty="0">
                <a:solidFill>
                  <a:schemeClr val="accent5">
                    <a:lumMod val="50000"/>
                  </a:schemeClr>
                </a:solidFill>
                <a:latin typeface="Mongolian Baiti" panose="03000500000000000000" pitchFamily="66" charset="0"/>
                <a:cs typeface="Mongolian Baiti" panose="03000500000000000000" pitchFamily="66" charset="0"/>
              </a:rPr>
              <a:t>Chair, Senate Veteran Affairs Committee</a:t>
            </a:r>
          </a:p>
          <a:p>
            <a:pPr marL="685800" indent="-685800" defTabSz="457200">
              <a:spcBef>
                <a:spcPts val="0"/>
              </a:spcBef>
              <a:buClrTx/>
              <a:buFont typeface="Arial" panose="020B0604020202020204" pitchFamily="34" charset="0"/>
              <a:buChar char="•"/>
              <a:defRPr/>
            </a:pPr>
            <a:r>
              <a:rPr lang="en-US" sz="3600" b="1" dirty="0">
                <a:solidFill>
                  <a:schemeClr val="accent5">
                    <a:lumMod val="50000"/>
                  </a:schemeClr>
                </a:solidFill>
                <a:latin typeface="Mongolian Baiti" panose="03000500000000000000" pitchFamily="66" charset="0"/>
                <a:cs typeface="Mongolian Baiti" panose="03000500000000000000" pitchFamily="66" charset="0"/>
              </a:rPr>
              <a:t>Representative Terry Wilson</a:t>
            </a:r>
          </a:p>
          <a:p>
            <a:pPr defTabSz="457200">
              <a:spcBef>
                <a:spcPts val="0"/>
              </a:spcBef>
              <a:buClrTx/>
              <a:defRPr/>
            </a:pPr>
            <a:r>
              <a:rPr lang="en-US" sz="2400" b="1" dirty="0">
                <a:solidFill>
                  <a:schemeClr val="accent5">
                    <a:lumMod val="50000"/>
                  </a:schemeClr>
                </a:solidFill>
                <a:latin typeface="Mongolian Baiti" panose="03000500000000000000" pitchFamily="66" charset="0"/>
                <a:cs typeface="Mongolian Baiti" panose="03000500000000000000" pitchFamily="66" charset="0"/>
              </a:rPr>
              <a:t>Chair, Texas House Committee on Defense &amp; Veterans’ Affairs</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1100" b="1" dirty="0">
              <a:solidFill>
                <a:schemeClr val="accent5">
                  <a:lumMod val="50000"/>
                </a:schemeClr>
              </a:solidFill>
              <a:latin typeface="Mongolian Baiti" panose="03000500000000000000" pitchFamily="66" charset="0"/>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79373" cy="1733748"/>
          </a:xfrm>
          <a:prstGeom prst="rect">
            <a:avLst/>
          </a:prstGeom>
        </p:spPr>
      </p:pic>
      <p:sp>
        <p:nvSpPr>
          <p:cNvPr id="6" name="TextBox 5">
            <a:extLst>
              <a:ext uri="{FF2B5EF4-FFF2-40B4-BE49-F238E27FC236}">
                <a16:creationId xmlns:a16="http://schemas.microsoft.com/office/drawing/2014/main" id="{68F938A2-05D8-D08C-7C0E-487E5B29347D}"/>
              </a:ext>
            </a:extLst>
          </p:cNvPr>
          <p:cNvSpPr txBox="1"/>
          <p:nvPr/>
        </p:nvSpPr>
        <p:spPr>
          <a:xfrm>
            <a:off x="1976025" y="1032462"/>
            <a:ext cx="9671219"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chemeClr val="accent5">
                    <a:lumMod val="50000"/>
                  </a:schemeClr>
                </a:solidFill>
                <a:latin typeface="Mongolian Baiti" panose="03000500000000000000" pitchFamily="66" charset="0"/>
                <a:cs typeface="Mongolian Baiti" panose="03000500000000000000" pitchFamily="66" charset="0"/>
              </a:rPr>
              <a:t>Ex-Officio Members</a:t>
            </a:r>
            <a:endParaRPr kumimoji="0" lang="en-US" sz="36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Texas Military Preparedness Commission</a:t>
            </a:r>
          </a:p>
        </p:txBody>
      </p:sp>
    </p:spTree>
    <p:extLst>
      <p:ext uri="{BB962C8B-B14F-4D97-AF65-F5344CB8AC3E}">
        <p14:creationId xmlns:p14="http://schemas.microsoft.com/office/powerpoint/2010/main" val="20467922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976025" y="850556"/>
            <a:ext cx="9671219" cy="5632621"/>
          </a:xfrm>
          <a:solidFill>
            <a:schemeClr val="accent4">
              <a:lumMod val="20000"/>
              <a:lumOff val="80000"/>
            </a:schemeClr>
          </a:solidFill>
        </p:spPr>
        <p:txBody>
          <a:bodyPr>
            <a:normAutofit/>
          </a:bodyPr>
          <a:lstStyle/>
          <a:p>
            <a:br>
              <a:rPr lang="en-US" sz="4400" b="1" cap="none" dirty="0">
                <a:solidFill>
                  <a:schemeClr val="accent4">
                    <a:lumMod val="50000"/>
                  </a:schemeClr>
                </a:solidFill>
                <a:latin typeface="Arial" panose="020B0604020202020204" pitchFamily="34" charset="0"/>
                <a:cs typeface="Arial" panose="020B0604020202020204" pitchFamily="34" charset="0"/>
              </a:rPr>
            </a:br>
            <a:br>
              <a:rPr lang="en-US" sz="4400" b="1" cap="none" dirty="0">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1976024" y="2557124"/>
            <a:ext cx="9671220" cy="3962994"/>
          </a:xfrm>
        </p:spPr>
        <p:txBody>
          <a:bodyPr numCol="1">
            <a:normAutofit/>
          </a:bodyPr>
          <a:lstStyle/>
          <a:p>
            <a:pPr marL="685800" indent="-685800" defTabSz="457200">
              <a:spcBef>
                <a:spcPts val="0"/>
              </a:spcBef>
              <a:buClrTx/>
              <a:buFont typeface="Arial" panose="020B0604020202020204" pitchFamily="34" charset="0"/>
              <a:buChar char="•"/>
              <a:defRPr/>
            </a:pPr>
            <a:r>
              <a:rPr lang="en-US" sz="4400" b="1" dirty="0">
                <a:solidFill>
                  <a:schemeClr val="accent5">
                    <a:lumMod val="50000"/>
                  </a:schemeClr>
                </a:solidFill>
                <a:latin typeface="Mongolian Baiti" panose="03000500000000000000" pitchFamily="66" charset="0"/>
                <a:cs typeface="Mongolian Baiti" panose="03000500000000000000" pitchFamily="66" charset="0"/>
              </a:rPr>
              <a:t>B. Keith Graf</a:t>
            </a:r>
          </a:p>
          <a:p>
            <a:pPr defTabSz="457200">
              <a:spcBef>
                <a:spcPts val="0"/>
              </a:spcBef>
              <a:buClrTx/>
              <a:defRPr/>
            </a:pPr>
            <a:r>
              <a:rPr lang="en-US" sz="2400" b="1" dirty="0">
                <a:solidFill>
                  <a:schemeClr val="accent5">
                    <a:lumMod val="50000"/>
                  </a:schemeClr>
                </a:solidFill>
                <a:latin typeface="Mongolian Baiti" panose="03000500000000000000" pitchFamily="66" charset="0"/>
                <a:cs typeface="Mongolian Baiti" panose="03000500000000000000" pitchFamily="66" charset="0"/>
              </a:rPr>
              <a:t>       Executive Director</a:t>
            </a:r>
          </a:p>
          <a:p>
            <a:pPr defTabSz="457200">
              <a:spcBef>
                <a:spcPts val="0"/>
              </a:spcBef>
              <a:buClrTx/>
              <a:defRPr/>
            </a:pPr>
            <a:endParaRPr lang="en-US" sz="2400" b="1" dirty="0">
              <a:solidFill>
                <a:schemeClr val="accent5">
                  <a:lumMod val="50000"/>
                </a:schemeClr>
              </a:solidFill>
              <a:latin typeface="Mongolian Baiti" panose="03000500000000000000" pitchFamily="66" charset="0"/>
              <a:cs typeface="Mongolian Baiti" panose="03000500000000000000" pitchFamily="66" charset="0"/>
            </a:endParaRPr>
          </a:p>
          <a:p>
            <a:pPr marL="685800" indent="-685800" defTabSz="457200">
              <a:spcBef>
                <a:spcPts val="0"/>
              </a:spcBef>
              <a:buClrTx/>
              <a:buFont typeface="Arial" panose="020B0604020202020204" pitchFamily="34" charset="0"/>
              <a:buChar char="•"/>
              <a:defRPr/>
            </a:pPr>
            <a:r>
              <a:rPr lang="en-US" sz="4400" b="1" dirty="0">
                <a:solidFill>
                  <a:schemeClr val="accent5">
                    <a:lumMod val="50000"/>
                  </a:schemeClr>
                </a:solidFill>
                <a:latin typeface="Mongolian Baiti" panose="03000500000000000000" pitchFamily="66" charset="0"/>
                <a:cs typeface="Mongolian Baiti" panose="03000500000000000000" pitchFamily="66" charset="0"/>
              </a:rPr>
              <a:t>Kolten Durham</a:t>
            </a:r>
          </a:p>
          <a:p>
            <a:pPr defTabSz="457200">
              <a:spcBef>
                <a:spcPts val="0"/>
              </a:spcBef>
              <a:buClrTx/>
              <a:defRPr/>
            </a:pPr>
            <a:r>
              <a:rPr lang="en-US" sz="2400" b="1" dirty="0">
                <a:solidFill>
                  <a:schemeClr val="accent5">
                    <a:lumMod val="50000"/>
                  </a:schemeClr>
                </a:solidFill>
                <a:latin typeface="Mongolian Baiti" panose="03000500000000000000" pitchFamily="66" charset="0"/>
                <a:cs typeface="Mongolian Baiti" panose="03000500000000000000" pitchFamily="66" charset="0"/>
              </a:rPr>
              <a:t>Program Manager</a:t>
            </a:r>
          </a:p>
          <a:p>
            <a:pPr marL="0" marR="0" lvl="0" indent="0" defTabSz="457200" rtl="0" eaLnBrk="1" fontAlgn="auto" latinLnBrk="0" hangingPunct="1">
              <a:lnSpc>
                <a:spcPct val="100000"/>
              </a:lnSpc>
              <a:spcBef>
                <a:spcPts val="0"/>
              </a:spcBef>
              <a:spcAft>
                <a:spcPts val="0"/>
              </a:spcAft>
              <a:buClrTx/>
              <a:buSzTx/>
              <a:buFontTx/>
              <a:buNone/>
              <a:tabLst/>
              <a:defRPr/>
            </a:pPr>
            <a:endParaRPr lang="en-US" sz="11100" b="1" dirty="0">
              <a:solidFill>
                <a:schemeClr val="accent5">
                  <a:lumMod val="50000"/>
                </a:schemeClr>
              </a:solidFill>
              <a:latin typeface="Mongolian Baiti" panose="03000500000000000000" pitchFamily="66" charset="0"/>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79373" cy="1733748"/>
          </a:xfrm>
          <a:prstGeom prst="rect">
            <a:avLst/>
          </a:prstGeom>
        </p:spPr>
      </p:pic>
      <p:sp>
        <p:nvSpPr>
          <p:cNvPr id="6" name="TextBox 5">
            <a:extLst>
              <a:ext uri="{FF2B5EF4-FFF2-40B4-BE49-F238E27FC236}">
                <a16:creationId xmlns:a16="http://schemas.microsoft.com/office/drawing/2014/main" id="{68F938A2-05D8-D08C-7C0E-487E5B29347D}"/>
              </a:ext>
            </a:extLst>
          </p:cNvPr>
          <p:cNvSpPr txBox="1"/>
          <p:nvPr/>
        </p:nvSpPr>
        <p:spPr>
          <a:xfrm>
            <a:off x="1976025" y="1032462"/>
            <a:ext cx="9671219" cy="138499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4800" b="1" dirty="0">
                <a:solidFill>
                  <a:schemeClr val="accent5">
                    <a:lumMod val="50000"/>
                  </a:schemeClr>
                </a:solidFill>
                <a:latin typeface="Mongolian Baiti" panose="03000500000000000000" pitchFamily="66" charset="0"/>
                <a:cs typeface="Mongolian Baiti" panose="03000500000000000000" pitchFamily="66" charset="0"/>
              </a:rPr>
              <a:t>Staff</a:t>
            </a:r>
            <a:endParaRPr kumimoji="0" lang="en-US" sz="4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Texas Military Preparedness Commission</a:t>
            </a:r>
          </a:p>
        </p:txBody>
      </p:sp>
    </p:spTree>
    <p:extLst>
      <p:ext uri="{BB962C8B-B14F-4D97-AF65-F5344CB8AC3E}">
        <p14:creationId xmlns:p14="http://schemas.microsoft.com/office/powerpoint/2010/main" val="105541844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837038" y="546848"/>
            <a:ext cx="10140778" cy="5952648"/>
          </a:xfrm>
          <a:solidFill>
            <a:schemeClr val="accent4">
              <a:lumMod val="20000"/>
              <a:lumOff val="80000"/>
            </a:schemeClr>
          </a:solidFill>
        </p:spPr>
        <p:txBody>
          <a:bodyPr>
            <a:normAutofit/>
          </a:bodyPr>
          <a:lstStyle/>
          <a:p>
            <a:br>
              <a:rPr lang="en-US" sz="4400" b="1" cap="none" dirty="0">
                <a:solidFill>
                  <a:schemeClr val="accent4">
                    <a:lumMod val="50000"/>
                  </a:schemeClr>
                </a:solidFill>
                <a:latin typeface="Arial" panose="020B0604020202020204" pitchFamily="34" charset="0"/>
                <a:cs typeface="Arial" panose="020B0604020202020204" pitchFamily="34" charset="0"/>
              </a:rPr>
            </a:br>
            <a:br>
              <a:rPr lang="en-US" sz="4400" b="1" cap="none" dirty="0">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1837038" y="2001397"/>
            <a:ext cx="10140778" cy="4625209"/>
          </a:xfrm>
        </p:spPr>
        <p:txBody>
          <a:bodyPr numCol="1">
            <a:normAutofit/>
          </a:bodyPr>
          <a:lstStyle/>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000" b="1" dirty="0">
                <a:solidFill>
                  <a:schemeClr val="accent5">
                    <a:lumMod val="50000"/>
                  </a:schemeClr>
                </a:solidFill>
                <a:latin typeface="Mongolian Baiti" panose="03000500000000000000" pitchFamily="66" charset="0"/>
                <a:cs typeface="Mongolian Baiti" panose="03000500000000000000" pitchFamily="66" charset="0"/>
              </a:rPr>
              <a:t>During the 88th Legislative Session the Texas Legislature appropriated $30 million for DEAAG in FY 2024-2025.</a:t>
            </a:r>
          </a:p>
          <a:p>
            <a:pPr marR="0" lvl="0" algn="l" defTabSz="457200" rtl="0" eaLnBrk="1" fontAlgn="auto" latinLnBrk="0" hangingPunct="1">
              <a:lnSpc>
                <a:spcPct val="100000"/>
              </a:lnSpc>
              <a:spcBef>
                <a:spcPts val="0"/>
              </a:spcBef>
              <a:spcAft>
                <a:spcPts val="0"/>
              </a:spcAft>
              <a:buClrTx/>
              <a:buSzTx/>
              <a:tabLst/>
              <a:defRPr/>
            </a:pPr>
            <a:endParaRPr lang="en-US" sz="3000" b="1" dirty="0">
              <a:solidFill>
                <a:schemeClr val="accent5">
                  <a:lumMod val="50000"/>
                </a:schemeClr>
              </a:solidFill>
              <a:latin typeface="Mongolian Baiti" panose="03000500000000000000" pitchFamily="66" charset="0"/>
              <a:cs typeface="Mongolian Baiti" panose="03000500000000000000" pitchFamily="66" charset="0"/>
            </a:endParaRPr>
          </a:p>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000" b="1" dirty="0">
                <a:solidFill>
                  <a:schemeClr val="accent5">
                    <a:lumMod val="50000"/>
                  </a:schemeClr>
                </a:solidFill>
                <a:latin typeface="Mongolian Baiti" panose="03000500000000000000" pitchFamily="66" charset="0"/>
                <a:cs typeface="Mongolian Baiti" panose="03000500000000000000" pitchFamily="66" charset="0"/>
              </a:rPr>
              <a:t>DEAAG was split between fiscal years 2024 and 2025.</a:t>
            </a:r>
          </a:p>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3000" b="1" dirty="0">
              <a:solidFill>
                <a:schemeClr val="accent5">
                  <a:lumMod val="50000"/>
                </a:schemeClr>
              </a:solidFill>
              <a:latin typeface="Mongolian Baiti" panose="03000500000000000000" pitchFamily="66" charset="0"/>
              <a:cs typeface="Mongolian Baiti" panose="03000500000000000000" pitchFamily="66" charset="0"/>
            </a:endParaRPr>
          </a:p>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3000" b="1" dirty="0">
                <a:solidFill>
                  <a:schemeClr val="accent5">
                    <a:lumMod val="50000"/>
                  </a:schemeClr>
                </a:solidFill>
                <a:latin typeface="Mongolian Baiti" panose="03000500000000000000" pitchFamily="66" charset="0"/>
                <a:cs typeface="Mongolian Baiti" panose="03000500000000000000" pitchFamily="66" charset="0"/>
              </a:rPr>
              <a:t>The Governor has requested an appropriation of $30 million for the base line budget for DEAAG and an exceptional item of an additional $20 million in his FY 2026-2027 budget request.</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79373" cy="1733748"/>
          </a:xfrm>
          <a:prstGeom prst="rect">
            <a:avLst/>
          </a:prstGeom>
        </p:spPr>
      </p:pic>
      <p:sp>
        <p:nvSpPr>
          <p:cNvPr id="6" name="TextBox 5">
            <a:extLst>
              <a:ext uri="{FF2B5EF4-FFF2-40B4-BE49-F238E27FC236}">
                <a16:creationId xmlns:a16="http://schemas.microsoft.com/office/drawing/2014/main" id="{68F938A2-05D8-D08C-7C0E-487E5B29347D}"/>
              </a:ext>
            </a:extLst>
          </p:cNvPr>
          <p:cNvSpPr txBox="1"/>
          <p:nvPr/>
        </p:nvSpPr>
        <p:spPr>
          <a:xfrm>
            <a:off x="2014152" y="673958"/>
            <a:ext cx="9671219"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Defense Economic Adjustment Assistance Grant (DEAAG)</a:t>
            </a:r>
          </a:p>
        </p:txBody>
      </p:sp>
    </p:spTree>
    <p:extLst>
      <p:ext uri="{BB962C8B-B14F-4D97-AF65-F5344CB8AC3E}">
        <p14:creationId xmlns:p14="http://schemas.microsoft.com/office/powerpoint/2010/main" val="15831381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837038" y="546848"/>
            <a:ext cx="10140778" cy="5952648"/>
          </a:xfrm>
          <a:solidFill>
            <a:schemeClr val="accent4">
              <a:lumMod val="20000"/>
              <a:lumOff val="80000"/>
            </a:schemeClr>
          </a:solidFill>
        </p:spPr>
        <p:txBody>
          <a:bodyPr>
            <a:normAutofit/>
          </a:bodyPr>
          <a:lstStyle/>
          <a:p>
            <a:br>
              <a:rPr lang="en-US" sz="4400" b="1" cap="none" dirty="0">
                <a:solidFill>
                  <a:schemeClr val="accent4">
                    <a:lumMod val="50000"/>
                  </a:schemeClr>
                </a:solidFill>
                <a:latin typeface="Arial" panose="020B0604020202020204" pitchFamily="34" charset="0"/>
                <a:cs typeface="Arial" panose="020B0604020202020204" pitchFamily="34" charset="0"/>
              </a:rPr>
            </a:br>
            <a:br>
              <a:rPr lang="en-US" sz="4400" b="1" cap="none" dirty="0">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1837038" y="2001398"/>
            <a:ext cx="10140778" cy="4061778"/>
          </a:xfrm>
        </p:spPr>
        <p:txBody>
          <a:bodyPr numCol="1">
            <a:normAutofit fontScale="62500" lnSpcReduction="20000"/>
          </a:body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63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55 Awards totaling $129,191,053</a:t>
            </a:r>
          </a:p>
          <a:p>
            <a:pPr marR="0" lvl="0" algn="l" defTabSz="457200" rtl="0" eaLnBrk="1" fontAlgn="auto" latinLnBrk="0" hangingPunct="1">
              <a:lnSpc>
                <a:spcPct val="100000"/>
              </a:lnSpc>
              <a:spcBef>
                <a:spcPts val="0"/>
              </a:spcBef>
              <a:spcAft>
                <a:spcPts val="0"/>
              </a:spcAft>
              <a:buClrTx/>
              <a:buSzTx/>
              <a:tabLst/>
              <a:defRPr/>
            </a:pPr>
            <a:endParaRPr kumimoji="0" lang="en-US" sz="63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300" b="1" dirty="0">
                <a:solidFill>
                  <a:schemeClr val="accent5">
                    <a:lumMod val="50000"/>
                  </a:schemeClr>
                </a:solidFill>
                <a:latin typeface="Mongolian Baiti" panose="03000500000000000000" pitchFamily="66" charset="0"/>
                <a:cs typeface="Mongolian Baiti" panose="03000500000000000000" pitchFamily="66" charset="0"/>
              </a:rPr>
              <a:t>Leveraged $293,358,734 in matching funds</a:t>
            </a:r>
          </a:p>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300" b="1" dirty="0">
                <a:solidFill>
                  <a:schemeClr val="accent5">
                    <a:lumMod val="50000"/>
                  </a:schemeClr>
                </a:solidFill>
                <a:latin typeface="Mongolian Baiti" panose="03000500000000000000" pitchFamily="66" charset="0"/>
                <a:cs typeface="Mongolian Baiti" panose="03000500000000000000" pitchFamily="66" charset="0"/>
              </a:rPr>
              <a:t>and</a:t>
            </a:r>
            <a:r>
              <a:rPr kumimoji="0" lang="en-US" sz="63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 infrastructure projects total $422,549,787 </a:t>
            </a:r>
          </a:p>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63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6300" b="1" dirty="0">
                <a:solidFill>
                  <a:schemeClr val="accent5">
                    <a:lumMod val="50000"/>
                  </a:schemeClr>
                </a:solidFill>
                <a:latin typeface="Mongolian Baiti" panose="03000500000000000000" pitchFamily="66" charset="0"/>
                <a:cs typeface="Mongolian Baiti" panose="03000500000000000000" pitchFamily="66" charset="0"/>
              </a:rPr>
              <a:t>ROI of 227%</a:t>
            </a:r>
            <a:endParaRPr kumimoji="0" lang="en-US" sz="63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79373" cy="1733748"/>
          </a:xfrm>
          <a:prstGeom prst="rect">
            <a:avLst/>
          </a:prstGeom>
        </p:spPr>
      </p:pic>
      <p:sp>
        <p:nvSpPr>
          <p:cNvPr id="6" name="TextBox 5">
            <a:extLst>
              <a:ext uri="{FF2B5EF4-FFF2-40B4-BE49-F238E27FC236}">
                <a16:creationId xmlns:a16="http://schemas.microsoft.com/office/drawing/2014/main" id="{68F938A2-05D8-D08C-7C0E-487E5B29347D}"/>
              </a:ext>
            </a:extLst>
          </p:cNvPr>
          <p:cNvSpPr txBox="1"/>
          <p:nvPr/>
        </p:nvSpPr>
        <p:spPr>
          <a:xfrm>
            <a:off x="2014152" y="673958"/>
            <a:ext cx="9671219"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Defense Economic Adjustment Assistance Grant (DEAAG)</a:t>
            </a:r>
          </a:p>
        </p:txBody>
      </p:sp>
    </p:spTree>
    <p:extLst>
      <p:ext uri="{BB962C8B-B14F-4D97-AF65-F5344CB8AC3E}">
        <p14:creationId xmlns:p14="http://schemas.microsoft.com/office/powerpoint/2010/main" val="22600674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779373" y="527125"/>
            <a:ext cx="10140778" cy="6174144"/>
          </a:xfrm>
          <a:solidFill>
            <a:schemeClr val="accent4">
              <a:lumMod val="20000"/>
              <a:lumOff val="80000"/>
            </a:schemeClr>
          </a:solidFill>
        </p:spPr>
        <p:txBody>
          <a:bodyPr>
            <a:normAutofit/>
          </a:bodyPr>
          <a:lstStyle/>
          <a:p>
            <a:br>
              <a:rPr lang="en-US" sz="4400" b="1" cap="none">
                <a:solidFill>
                  <a:schemeClr val="accent4">
                    <a:lumMod val="50000"/>
                  </a:schemeClr>
                </a:solidFill>
                <a:latin typeface="Arial" panose="020B0604020202020204" pitchFamily="34" charset="0"/>
                <a:cs typeface="Arial" panose="020B0604020202020204" pitchFamily="34" charset="0"/>
              </a:rPr>
            </a:br>
            <a:br>
              <a:rPr lang="en-US" sz="4400" b="1" cap="none">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1779373" y="2232791"/>
            <a:ext cx="10140778" cy="4625209"/>
          </a:xfrm>
        </p:spPr>
        <p:txBody>
          <a:bodyPr numCol="1">
            <a:normAutofit/>
          </a:body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79373" cy="1733748"/>
          </a:xfrm>
          <a:prstGeom prst="rect">
            <a:avLst/>
          </a:prstGeom>
        </p:spPr>
      </p:pic>
      <p:sp>
        <p:nvSpPr>
          <p:cNvPr id="6" name="TextBox 5">
            <a:extLst>
              <a:ext uri="{FF2B5EF4-FFF2-40B4-BE49-F238E27FC236}">
                <a16:creationId xmlns:a16="http://schemas.microsoft.com/office/drawing/2014/main" id="{68F938A2-05D8-D08C-7C0E-487E5B29347D}"/>
              </a:ext>
            </a:extLst>
          </p:cNvPr>
          <p:cNvSpPr txBox="1"/>
          <p:nvPr/>
        </p:nvSpPr>
        <p:spPr>
          <a:xfrm>
            <a:off x="2014152" y="620033"/>
            <a:ext cx="9671219"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Defense Economic Adjustment Assistance Grant (DEAAG)</a:t>
            </a:r>
          </a:p>
        </p:txBody>
      </p:sp>
      <p:graphicFrame>
        <p:nvGraphicFramePr>
          <p:cNvPr id="7" name="Table 6">
            <a:extLst>
              <a:ext uri="{FF2B5EF4-FFF2-40B4-BE49-F238E27FC236}">
                <a16:creationId xmlns:a16="http://schemas.microsoft.com/office/drawing/2014/main" id="{493B2D59-EDCD-A4CB-0823-2B0C24F4971E}"/>
              </a:ext>
            </a:extLst>
          </p:cNvPr>
          <p:cNvGraphicFramePr>
            <a:graphicFrameLocks noGrp="1"/>
          </p:cNvGraphicFramePr>
          <p:nvPr>
            <p:extLst>
              <p:ext uri="{D42A27DB-BD31-4B8C-83A1-F6EECF244321}">
                <p14:modId xmlns:p14="http://schemas.microsoft.com/office/powerpoint/2010/main" val="3558668344"/>
              </p:ext>
            </p:extLst>
          </p:nvPr>
        </p:nvGraphicFramePr>
        <p:xfrm>
          <a:off x="1861455" y="6260202"/>
          <a:ext cx="9971314" cy="370840"/>
        </p:xfrm>
        <a:graphic>
          <a:graphicData uri="http://schemas.openxmlformats.org/drawingml/2006/table">
            <a:tbl>
              <a:tblPr firstRow="1" bandRow="1">
                <a:tableStyleId>{5C22544A-7EE6-4342-B048-85BDC9FD1C3A}</a:tableStyleId>
              </a:tblPr>
              <a:tblGrid>
                <a:gridCol w="9971314">
                  <a:extLst>
                    <a:ext uri="{9D8B030D-6E8A-4147-A177-3AD203B41FA5}">
                      <a16:colId xmlns:a16="http://schemas.microsoft.com/office/drawing/2014/main" val="269182228"/>
                    </a:ext>
                  </a:extLst>
                </a:gridCol>
              </a:tblGrid>
              <a:tr h="370840">
                <a:tc>
                  <a:txBody>
                    <a:bodyPr/>
                    <a:lstStyle/>
                    <a:p>
                      <a:r>
                        <a:rPr lang="en-US" b="0" dirty="0">
                          <a:solidFill>
                            <a:schemeClr val="bg1"/>
                          </a:solidFill>
                          <a:latin typeface="+mn-lt"/>
                          <a:cs typeface="Mongolian Baiti" panose="03000500000000000000" pitchFamily="66" charset="0"/>
                        </a:rPr>
                        <a:t>Total $15,437,286.21</a:t>
                      </a:r>
                    </a:p>
                  </a:txBody>
                  <a:tcPr>
                    <a:solidFill>
                      <a:srgbClr val="EFF0ED"/>
                    </a:solidFill>
                  </a:tcPr>
                </a:tc>
                <a:extLst>
                  <a:ext uri="{0D108BD9-81ED-4DB2-BD59-A6C34878D82A}">
                    <a16:rowId xmlns:a16="http://schemas.microsoft.com/office/drawing/2014/main" val="3580164991"/>
                  </a:ext>
                </a:extLst>
              </a:tr>
            </a:tbl>
          </a:graphicData>
        </a:graphic>
      </p:graphicFrame>
      <p:graphicFrame>
        <p:nvGraphicFramePr>
          <p:cNvPr id="8" name="Table 7">
            <a:extLst>
              <a:ext uri="{FF2B5EF4-FFF2-40B4-BE49-F238E27FC236}">
                <a16:creationId xmlns:a16="http://schemas.microsoft.com/office/drawing/2014/main" id="{8D118C38-73EE-9D10-7E56-3AFEEE4F862B}"/>
              </a:ext>
            </a:extLst>
          </p:cNvPr>
          <p:cNvGraphicFramePr>
            <a:graphicFrameLocks noGrp="1"/>
          </p:cNvGraphicFramePr>
          <p:nvPr>
            <p:extLst>
              <p:ext uri="{D42A27DB-BD31-4B8C-83A1-F6EECF244321}">
                <p14:modId xmlns:p14="http://schemas.microsoft.com/office/powerpoint/2010/main" val="712028137"/>
              </p:ext>
            </p:extLst>
          </p:nvPr>
        </p:nvGraphicFramePr>
        <p:xfrm>
          <a:off x="1948838" y="2209927"/>
          <a:ext cx="9971313" cy="4427846"/>
        </p:xfrm>
        <a:graphic>
          <a:graphicData uri="http://schemas.openxmlformats.org/drawingml/2006/table">
            <a:tbl>
              <a:tblPr firstRow="1" bandRow="1">
                <a:tableStyleId>{00A15C55-8517-42AA-B614-E9B94910E393}</a:tableStyleId>
              </a:tblPr>
              <a:tblGrid>
                <a:gridCol w="3323771">
                  <a:extLst>
                    <a:ext uri="{9D8B030D-6E8A-4147-A177-3AD203B41FA5}">
                      <a16:colId xmlns:a16="http://schemas.microsoft.com/office/drawing/2014/main" val="2852562847"/>
                    </a:ext>
                  </a:extLst>
                </a:gridCol>
                <a:gridCol w="3323771">
                  <a:extLst>
                    <a:ext uri="{9D8B030D-6E8A-4147-A177-3AD203B41FA5}">
                      <a16:colId xmlns:a16="http://schemas.microsoft.com/office/drawing/2014/main" val="94578993"/>
                    </a:ext>
                  </a:extLst>
                </a:gridCol>
                <a:gridCol w="3323771">
                  <a:extLst>
                    <a:ext uri="{9D8B030D-6E8A-4147-A177-3AD203B41FA5}">
                      <a16:colId xmlns:a16="http://schemas.microsoft.com/office/drawing/2014/main" val="2712079159"/>
                    </a:ext>
                  </a:extLst>
                </a:gridCol>
              </a:tblGrid>
              <a:tr h="439707">
                <a:tc>
                  <a:txBody>
                    <a:bodyPr/>
                    <a:lstStyle/>
                    <a:p>
                      <a:r>
                        <a:rPr lang="en-US" sz="3200" dirty="0">
                          <a:solidFill>
                            <a:schemeClr val="bg1"/>
                          </a:solidFill>
                          <a:latin typeface="+mn-lt"/>
                          <a:cs typeface="Mongolian Baiti" panose="03000500000000000000" pitchFamily="66" charset="0"/>
                        </a:rPr>
                        <a:t>Service Installations</a:t>
                      </a:r>
                    </a:p>
                  </a:txBody>
                  <a:tcPr/>
                </a:tc>
                <a:tc>
                  <a:txBody>
                    <a:bodyPr/>
                    <a:lstStyle/>
                    <a:p>
                      <a:r>
                        <a:rPr lang="en-US" sz="3200" dirty="0">
                          <a:solidFill>
                            <a:schemeClr val="bg1"/>
                          </a:solidFill>
                        </a:rPr>
                        <a:t>Number of Projects</a:t>
                      </a:r>
                      <a:endParaRPr lang="en-US" sz="3200" dirty="0">
                        <a:solidFill>
                          <a:schemeClr val="bg1"/>
                        </a:solidFill>
                        <a:latin typeface="Mongolian Baiti" panose="03000500000000000000" pitchFamily="66" charset="0"/>
                        <a:cs typeface="Mongolian Baiti" panose="03000500000000000000" pitchFamily="66" charset="0"/>
                      </a:endParaRPr>
                    </a:p>
                  </a:txBody>
                  <a:tcPr/>
                </a:tc>
                <a:tc>
                  <a:txBody>
                    <a:bodyPr/>
                    <a:lstStyle/>
                    <a:p>
                      <a:r>
                        <a:rPr lang="en-US" sz="3200" dirty="0">
                          <a:solidFill>
                            <a:schemeClr val="bg1"/>
                          </a:solidFill>
                        </a:rPr>
                        <a:t>Total Funding</a:t>
                      </a:r>
                      <a:endParaRPr lang="en-US" sz="3200" dirty="0">
                        <a:solidFill>
                          <a:schemeClr val="bg1"/>
                        </a:solidFill>
                        <a:latin typeface="Mongolian Baiti" panose="03000500000000000000" pitchFamily="66" charset="0"/>
                        <a:cs typeface="Mongolian Baiti" panose="03000500000000000000" pitchFamily="66" charset="0"/>
                      </a:endParaRPr>
                    </a:p>
                  </a:txBody>
                  <a:tcPr/>
                </a:tc>
                <a:extLst>
                  <a:ext uri="{0D108BD9-81ED-4DB2-BD59-A6C34878D82A}">
                    <a16:rowId xmlns:a16="http://schemas.microsoft.com/office/drawing/2014/main" val="515828307"/>
                  </a:ext>
                </a:extLst>
              </a:tr>
              <a:tr h="758946">
                <a:tc>
                  <a:txBody>
                    <a:bodyPr/>
                    <a:lstStyle/>
                    <a:p>
                      <a:r>
                        <a:rPr lang="en-US" sz="3200" dirty="0">
                          <a:solidFill>
                            <a:schemeClr val="bg1"/>
                          </a:solidFill>
                        </a:rPr>
                        <a:t>Army</a:t>
                      </a:r>
                      <a:endParaRPr lang="en-US" sz="3200" dirty="0">
                        <a:solidFill>
                          <a:schemeClr val="bg1"/>
                        </a:solidFill>
                        <a:latin typeface="Mongolian Baiti" panose="03000500000000000000" pitchFamily="66" charset="0"/>
                        <a:cs typeface="Mongolian Baiti" panose="03000500000000000000" pitchFamily="66" charset="0"/>
                      </a:endParaRPr>
                    </a:p>
                  </a:txBody>
                  <a:tcPr/>
                </a:tc>
                <a:tc>
                  <a:txBody>
                    <a:bodyPr/>
                    <a:lstStyle/>
                    <a:p>
                      <a:r>
                        <a:rPr lang="en-US" sz="3200" dirty="0">
                          <a:solidFill>
                            <a:schemeClr val="bg1"/>
                          </a:solidFill>
                        </a:rPr>
                        <a:t>17</a:t>
                      </a:r>
                      <a:endParaRPr lang="en-US" sz="3200" dirty="0">
                        <a:solidFill>
                          <a:schemeClr val="bg1"/>
                        </a:solidFill>
                        <a:latin typeface="Mongolian Baiti" panose="03000500000000000000" pitchFamily="66" charset="0"/>
                        <a:cs typeface="Mongolian Baiti" panose="03000500000000000000" pitchFamily="66" charset="0"/>
                      </a:endParaRPr>
                    </a:p>
                  </a:txBody>
                  <a:tcPr/>
                </a:tc>
                <a:tc>
                  <a:txBody>
                    <a:bodyPr/>
                    <a:lstStyle/>
                    <a:p>
                      <a:r>
                        <a:rPr lang="en-US" sz="3200" dirty="0">
                          <a:solidFill>
                            <a:schemeClr val="bg1"/>
                          </a:solidFill>
                        </a:rPr>
                        <a:t>$48,856,304</a:t>
                      </a:r>
                      <a:endParaRPr lang="en-US" sz="3200" dirty="0">
                        <a:solidFill>
                          <a:schemeClr val="bg1"/>
                        </a:solidFill>
                        <a:latin typeface="Mongolian Baiti" panose="03000500000000000000" pitchFamily="66" charset="0"/>
                        <a:cs typeface="Mongolian Baiti" panose="03000500000000000000" pitchFamily="66" charset="0"/>
                      </a:endParaRPr>
                    </a:p>
                  </a:txBody>
                  <a:tcPr/>
                </a:tc>
                <a:extLst>
                  <a:ext uri="{0D108BD9-81ED-4DB2-BD59-A6C34878D82A}">
                    <a16:rowId xmlns:a16="http://schemas.microsoft.com/office/drawing/2014/main" val="650164687"/>
                  </a:ext>
                </a:extLst>
              </a:tr>
              <a:tr h="758946">
                <a:tc>
                  <a:txBody>
                    <a:bodyPr/>
                    <a:lstStyle/>
                    <a:p>
                      <a:r>
                        <a:rPr lang="en-US" sz="3200" dirty="0">
                          <a:solidFill>
                            <a:schemeClr val="bg1"/>
                          </a:solidFill>
                        </a:rPr>
                        <a:t>Air Force</a:t>
                      </a:r>
                      <a:endParaRPr lang="en-US" sz="3200" dirty="0">
                        <a:solidFill>
                          <a:schemeClr val="bg1"/>
                        </a:solidFill>
                        <a:latin typeface="Mongolian Baiti" panose="03000500000000000000" pitchFamily="66" charset="0"/>
                        <a:cs typeface="Mongolian Baiti" panose="03000500000000000000" pitchFamily="66" charset="0"/>
                      </a:endParaRPr>
                    </a:p>
                  </a:txBody>
                  <a:tcPr/>
                </a:tc>
                <a:tc>
                  <a:txBody>
                    <a:bodyPr/>
                    <a:lstStyle/>
                    <a:p>
                      <a:r>
                        <a:rPr lang="en-US" sz="3200" dirty="0">
                          <a:solidFill>
                            <a:schemeClr val="bg1"/>
                          </a:solidFill>
                        </a:rPr>
                        <a:t>19</a:t>
                      </a:r>
                      <a:endParaRPr lang="en-US" sz="3200" dirty="0">
                        <a:solidFill>
                          <a:schemeClr val="bg1"/>
                        </a:solidFill>
                        <a:latin typeface="+mn-lt"/>
                        <a:cs typeface="Mongolian Baiti" panose="03000500000000000000" pitchFamily="66" charset="0"/>
                      </a:endParaRPr>
                    </a:p>
                  </a:txBody>
                  <a:tcPr/>
                </a:tc>
                <a:tc>
                  <a:txBody>
                    <a:bodyPr/>
                    <a:lstStyle/>
                    <a:p>
                      <a:r>
                        <a:rPr lang="en-US" sz="3200" dirty="0">
                          <a:solidFill>
                            <a:schemeClr val="bg1"/>
                          </a:solidFill>
                        </a:rPr>
                        <a:t>$39,505,935</a:t>
                      </a:r>
                      <a:endParaRPr lang="en-US" sz="3200" dirty="0">
                        <a:solidFill>
                          <a:schemeClr val="bg1"/>
                        </a:solidFill>
                        <a:latin typeface="Mongolian Baiti" panose="03000500000000000000" pitchFamily="66" charset="0"/>
                        <a:cs typeface="Mongolian Baiti" panose="03000500000000000000" pitchFamily="66" charset="0"/>
                      </a:endParaRPr>
                    </a:p>
                  </a:txBody>
                  <a:tcPr/>
                </a:tc>
                <a:extLst>
                  <a:ext uri="{0D108BD9-81ED-4DB2-BD59-A6C34878D82A}">
                    <a16:rowId xmlns:a16="http://schemas.microsoft.com/office/drawing/2014/main" val="96118065"/>
                  </a:ext>
                </a:extLst>
              </a:tr>
              <a:tr h="758946">
                <a:tc>
                  <a:txBody>
                    <a:bodyPr/>
                    <a:lstStyle/>
                    <a:p>
                      <a:r>
                        <a:rPr lang="en-US" sz="3200" dirty="0">
                          <a:solidFill>
                            <a:schemeClr val="bg1"/>
                          </a:solidFill>
                        </a:rPr>
                        <a:t>Navy</a:t>
                      </a:r>
                      <a:endParaRPr lang="en-US" sz="3200" dirty="0">
                        <a:solidFill>
                          <a:schemeClr val="bg1"/>
                        </a:solidFill>
                        <a:latin typeface="Mongolian Baiti" panose="03000500000000000000" pitchFamily="66" charset="0"/>
                        <a:cs typeface="Mongolian Baiti" panose="03000500000000000000" pitchFamily="66"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b="0" u="none" strike="noStrike" kern="1200" baseline="0" dirty="0">
                          <a:solidFill>
                            <a:schemeClr val="bg1"/>
                          </a:solidFill>
                        </a:rPr>
                        <a:t>12</a:t>
                      </a:r>
                      <a:endParaRPr lang="en-US" sz="3200" b="0" i="0" u="none" strike="noStrike" kern="1200" baseline="0" dirty="0">
                        <a:solidFill>
                          <a:schemeClr val="bg1"/>
                        </a:solidFill>
                        <a:latin typeface="Mongolian Baiti" panose="03000500000000000000" pitchFamily="66" charset="0"/>
                        <a:ea typeface="+mn-ea"/>
                        <a:cs typeface="Mongolian Baiti" panose="03000500000000000000" pitchFamily="66" charset="0"/>
                      </a:endParaRPr>
                    </a:p>
                  </a:txBody>
                  <a:tcPr/>
                </a:tc>
                <a:tc>
                  <a:txBody>
                    <a:bodyPr/>
                    <a:lstStyle/>
                    <a:p>
                      <a:r>
                        <a:rPr lang="en-US" sz="3200" dirty="0">
                          <a:solidFill>
                            <a:schemeClr val="bg1"/>
                          </a:solidFill>
                        </a:rPr>
                        <a:t>$12,265,713</a:t>
                      </a:r>
                      <a:endParaRPr lang="en-US" sz="3200" dirty="0">
                        <a:solidFill>
                          <a:schemeClr val="bg1"/>
                        </a:solidFill>
                        <a:latin typeface="Mongolian Baiti" panose="03000500000000000000" pitchFamily="66" charset="0"/>
                        <a:cs typeface="Mongolian Baiti" panose="03000500000000000000" pitchFamily="66" charset="0"/>
                      </a:endParaRPr>
                    </a:p>
                  </a:txBody>
                  <a:tcPr/>
                </a:tc>
                <a:extLst>
                  <a:ext uri="{0D108BD9-81ED-4DB2-BD59-A6C34878D82A}">
                    <a16:rowId xmlns:a16="http://schemas.microsoft.com/office/drawing/2014/main" val="3188288813"/>
                  </a:ext>
                </a:extLst>
              </a:tr>
              <a:tr h="1084208">
                <a:tc>
                  <a:txBody>
                    <a:bodyPr/>
                    <a:lstStyle/>
                    <a:p>
                      <a:r>
                        <a:rPr lang="en-US" sz="3200" dirty="0">
                          <a:solidFill>
                            <a:schemeClr val="bg1"/>
                          </a:solidFill>
                        </a:rPr>
                        <a:t>Joint Bases</a:t>
                      </a:r>
                      <a:endParaRPr lang="en-US" sz="3200" dirty="0">
                        <a:solidFill>
                          <a:schemeClr val="bg1"/>
                        </a:solidFill>
                        <a:latin typeface="Mongolian Baiti" panose="03000500000000000000" pitchFamily="66" charset="0"/>
                        <a:cs typeface="Mongolian Baiti" panose="03000500000000000000" pitchFamily="66" charset="0"/>
                      </a:endParaRPr>
                    </a:p>
                  </a:txBody>
                  <a:tcPr/>
                </a:tc>
                <a:tc>
                  <a:txBody>
                    <a:bodyPr/>
                    <a:lstStyle/>
                    <a:p>
                      <a:r>
                        <a:rPr lang="en-US" sz="3200" dirty="0">
                          <a:solidFill>
                            <a:schemeClr val="bg1"/>
                          </a:solidFill>
                        </a:rPr>
                        <a:t>7</a:t>
                      </a:r>
                      <a:endParaRPr lang="en-US" sz="3200" dirty="0">
                        <a:solidFill>
                          <a:schemeClr val="bg1"/>
                        </a:solidFill>
                        <a:latin typeface="Mongolian Baiti" panose="03000500000000000000" pitchFamily="66" charset="0"/>
                        <a:cs typeface="Mongolian Baiti" panose="03000500000000000000" pitchFamily="66" charset="0"/>
                      </a:endParaRPr>
                    </a:p>
                  </a:txBody>
                  <a:tcPr/>
                </a:tc>
                <a:tc>
                  <a:txBody>
                    <a:bodyPr/>
                    <a:lstStyle/>
                    <a:p>
                      <a:r>
                        <a:rPr lang="en-US" sz="3200" dirty="0">
                          <a:solidFill>
                            <a:schemeClr val="bg1"/>
                          </a:solidFill>
                        </a:rPr>
                        <a:t>$28,563,100</a:t>
                      </a:r>
                      <a:endParaRPr lang="en-US" sz="3200" dirty="0">
                        <a:solidFill>
                          <a:schemeClr val="bg1"/>
                        </a:solidFill>
                        <a:latin typeface="Mongolian Baiti" panose="03000500000000000000" pitchFamily="66" charset="0"/>
                        <a:cs typeface="Mongolian Baiti" panose="03000500000000000000" pitchFamily="66" charset="0"/>
                      </a:endParaRPr>
                    </a:p>
                  </a:txBody>
                  <a:tcPr/>
                </a:tc>
                <a:extLst>
                  <a:ext uri="{0D108BD9-81ED-4DB2-BD59-A6C34878D82A}">
                    <a16:rowId xmlns:a16="http://schemas.microsoft.com/office/drawing/2014/main" val="2128996232"/>
                  </a:ext>
                </a:extLst>
              </a:tr>
            </a:tbl>
          </a:graphicData>
        </a:graphic>
      </p:graphicFrame>
    </p:spTree>
    <p:extLst>
      <p:ext uri="{BB962C8B-B14F-4D97-AF65-F5344CB8AC3E}">
        <p14:creationId xmlns:p14="http://schemas.microsoft.com/office/powerpoint/2010/main" val="31455139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909483" y="1676400"/>
            <a:ext cx="9986682" cy="4425704"/>
          </a:xfrm>
          <a:solidFill>
            <a:schemeClr val="accent4">
              <a:lumMod val="20000"/>
              <a:lumOff val="80000"/>
            </a:schemeClr>
          </a:solidFill>
        </p:spPr>
        <p:txBody>
          <a:bodyPr>
            <a:normAutofit/>
          </a:bodyPr>
          <a:lstStyle/>
          <a:p>
            <a:br>
              <a:rPr lang="en-US" sz="4400" b="1" cap="none" dirty="0">
                <a:solidFill>
                  <a:schemeClr val="accent4">
                    <a:lumMod val="50000"/>
                  </a:schemeClr>
                </a:solidFill>
                <a:latin typeface="Arial" panose="020B0604020202020204" pitchFamily="34" charset="0"/>
                <a:cs typeface="Arial" panose="020B0604020202020204" pitchFamily="34" charset="0"/>
              </a:rPr>
            </a:br>
            <a:br>
              <a:rPr lang="en-US" sz="4400" b="1" cap="none" dirty="0">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1909483" y="1326777"/>
            <a:ext cx="9986682" cy="4554070"/>
          </a:xfrm>
        </p:spPr>
        <p:txBody>
          <a:bodyPr>
            <a:normAutofit fontScale="62500" lnSpcReduction="20000"/>
          </a:bodyPr>
          <a:lstStyle/>
          <a:p>
            <a:pPr marL="0" marR="0" lvl="0" indent="0" defTabSz="457200" rtl="0" eaLnBrk="1" fontAlgn="auto" latinLnBrk="0" hangingPunct="1">
              <a:lnSpc>
                <a:spcPct val="100000"/>
              </a:lnSpc>
              <a:spcBef>
                <a:spcPts val="0"/>
              </a:spcBef>
              <a:spcAft>
                <a:spcPts val="0"/>
              </a:spcAft>
              <a:buClrTx/>
              <a:buSzTx/>
              <a:buFontTx/>
              <a:buNone/>
              <a:tabLst/>
              <a:defRPr/>
            </a:pPr>
            <a:b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br>
            <a:r>
              <a:rPr kumimoji="0" lang="en-US" sz="96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Brig Gen Randy P. Oakland</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Commander </a:t>
            </a:r>
            <a:r>
              <a:rPr lang="en-US" sz="6900" b="1" dirty="0">
                <a:solidFill>
                  <a:schemeClr val="accent5">
                    <a:lumMod val="50000"/>
                  </a:schemeClr>
                </a:solidFill>
                <a:latin typeface="Mongolian Baiti" panose="03000500000000000000" pitchFamily="66" charset="0"/>
                <a:cs typeface="Mongolian Baiti" panose="03000500000000000000" pitchFamily="66" charset="0"/>
              </a:rPr>
              <a:t>- </a:t>
            </a:r>
            <a:r>
              <a:rPr kumimoji="0" lang="en-US" sz="7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502nd Air Base Wing, </a:t>
            </a:r>
            <a:r>
              <a:rPr kumimoji="0" lang="en-US" sz="7000" b="1" i="0" u="none" strike="noStrike" kern="1200" cap="none" spc="0" normalizeH="0" baseline="0" noProof="0" dirty="0">
                <a:ln>
                  <a:noFill/>
                </a:ln>
                <a:solidFill>
                  <a:srgbClr val="87795D">
                    <a:lumMod val="50000"/>
                  </a:srgbClr>
                </a:solidFill>
                <a:effectLst/>
                <a:uLnTx/>
                <a:uFillTx/>
                <a:latin typeface="Mongolian Baiti" panose="03000500000000000000" pitchFamily="66" charset="0"/>
                <a:ea typeface="+mn-ea"/>
                <a:cs typeface="Mongolian Baiti" panose="03000500000000000000" pitchFamily="66" charset="0"/>
              </a:rPr>
              <a:t>Joint Base San Antonio</a:t>
            </a:r>
            <a:endParaRPr kumimoji="0" lang="en-US" sz="7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69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69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Chair </a:t>
            </a:r>
            <a:r>
              <a:rPr lang="en-US" sz="6900" b="1" dirty="0">
                <a:solidFill>
                  <a:schemeClr val="accent5">
                    <a:lumMod val="50000"/>
                  </a:schemeClr>
                </a:solidFill>
                <a:latin typeface="Mongolian Baiti" panose="03000500000000000000" pitchFamily="66" charset="0"/>
                <a:cs typeface="Mongolian Baiti" panose="03000500000000000000" pitchFamily="66" charset="0"/>
              </a:rPr>
              <a:t>- </a:t>
            </a:r>
            <a:r>
              <a:rPr kumimoji="0" lang="en-US" sz="69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Texas Commanders Council</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69960" cy="2016884"/>
          </a:xfrm>
          <a:prstGeom prst="rect">
            <a:avLst/>
          </a:prstGeom>
        </p:spPr>
      </p:pic>
    </p:spTree>
    <p:extLst>
      <p:ext uri="{BB962C8B-B14F-4D97-AF65-F5344CB8AC3E}">
        <p14:creationId xmlns:p14="http://schemas.microsoft.com/office/powerpoint/2010/main" val="4214696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779373" y="226958"/>
            <a:ext cx="10140778" cy="6451748"/>
          </a:xfrm>
          <a:solidFill>
            <a:schemeClr val="accent4">
              <a:lumMod val="20000"/>
              <a:lumOff val="80000"/>
            </a:schemeClr>
          </a:solidFill>
        </p:spPr>
        <p:txBody>
          <a:bodyPr>
            <a:normAutofit/>
          </a:bodyPr>
          <a:lstStyle/>
          <a:p>
            <a:br>
              <a:rPr lang="en-US" sz="4400" b="1" cap="none">
                <a:solidFill>
                  <a:schemeClr val="accent4">
                    <a:lumMod val="50000"/>
                  </a:schemeClr>
                </a:solidFill>
                <a:latin typeface="Arial" panose="020B0604020202020204" pitchFamily="34" charset="0"/>
                <a:cs typeface="Arial" panose="020B0604020202020204" pitchFamily="34" charset="0"/>
              </a:rPr>
            </a:br>
            <a:br>
              <a:rPr lang="en-US" sz="4400" b="1" cap="none">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1779373" y="2232791"/>
            <a:ext cx="10140778" cy="4625209"/>
          </a:xfrm>
        </p:spPr>
        <p:txBody>
          <a:bodyPr numCol="1">
            <a:normAutofit/>
          </a:body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79373" cy="1733748"/>
          </a:xfrm>
          <a:prstGeom prst="rect">
            <a:avLst/>
          </a:prstGeom>
        </p:spPr>
      </p:pic>
      <p:sp>
        <p:nvSpPr>
          <p:cNvPr id="6" name="TextBox 5">
            <a:extLst>
              <a:ext uri="{FF2B5EF4-FFF2-40B4-BE49-F238E27FC236}">
                <a16:creationId xmlns:a16="http://schemas.microsoft.com/office/drawing/2014/main" id="{68F938A2-05D8-D08C-7C0E-487E5B29347D}"/>
              </a:ext>
            </a:extLst>
          </p:cNvPr>
          <p:cNvSpPr txBox="1"/>
          <p:nvPr/>
        </p:nvSpPr>
        <p:spPr>
          <a:xfrm>
            <a:off x="2011502" y="318819"/>
            <a:ext cx="9671219"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Defense Economic Adjustment Assistance Grant (DEAAG) FY 24-25 Round 1</a:t>
            </a:r>
          </a:p>
        </p:txBody>
      </p:sp>
      <p:graphicFrame>
        <p:nvGraphicFramePr>
          <p:cNvPr id="7" name="Table 6">
            <a:extLst>
              <a:ext uri="{FF2B5EF4-FFF2-40B4-BE49-F238E27FC236}">
                <a16:creationId xmlns:a16="http://schemas.microsoft.com/office/drawing/2014/main" id="{493B2D59-EDCD-A4CB-0823-2B0C24F4971E}"/>
              </a:ext>
            </a:extLst>
          </p:cNvPr>
          <p:cNvGraphicFramePr>
            <a:graphicFrameLocks noGrp="1"/>
          </p:cNvGraphicFramePr>
          <p:nvPr/>
        </p:nvGraphicFramePr>
        <p:xfrm>
          <a:off x="1861455" y="6260202"/>
          <a:ext cx="9971314" cy="370840"/>
        </p:xfrm>
        <a:graphic>
          <a:graphicData uri="http://schemas.openxmlformats.org/drawingml/2006/table">
            <a:tbl>
              <a:tblPr firstRow="1" bandRow="1">
                <a:tableStyleId>{5C22544A-7EE6-4342-B048-85BDC9FD1C3A}</a:tableStyleId>
              </a:tblPr>
              <a:tblGrid>
                <a:gridCol w="9971314">
                  <a:extLst>
                    <a:ext uri="{9D8B030D-6E8A-4147-A177-3AD203B41FA5}">
                      <a16:colId xmlns:a16="http://schemas.microsoft.com/office/drawing/2014/main" val="269182228"/>
                    </a:ext>
                  </a:extLst>
                </a:gridCol>
              </a:tblGrid>
              <a:tr h="370840">
                <a:tc>
                  <a:txBody>
                    <a:bodyPr/>
                    <a:lstStyle/>
                    <a:p>
                      <a:r>
                        <a:rPr lang="en-US" b="0" dirty="0">
                          <a:solidFill>
                            <a:schemeClr val="bg1"/>
                          </a:solidFill>
                          <a:latin typeface="+mn-lt"/>
                          <a:cs typeface="Mongolian Baiti" panose="03000500000000000000" pitchFamily="66" charset="0"/>
                        </a:rPr>
                        <a:t>Total $15,437,286.21</a:t>
                      </a:r>
                    </a:p>
                  </a:txBody>
                  <a:tcPr>
                    <a:solidFill>
                      <a:srgbClr val="EFF0ED"/>
                    </a:solidFill>
                  </a:tcPr>
                </a:tc>
                <a:extLst>
                  <a:ext uri="{0D108BD9-81ED-4DB2-BD59-A6C34878D82A}">
                    <a16:rowId xmlns:a16="http://schemas.microsoft.com/office/drawing/2014/main" val="3580164991"/>
                  </a:ext>
                </a:extLst>
              </a:tr>
            </a:tbl>
          </a:graphicData>
        </a:graphic>
      </p:graphicFrame>
      <p:graphicFrame>
        <p:nvGraphicFramePr>
          <p:cNvPr id="8" name="Table 7">
            <a:extLst>
              <a:ext uri="{FF2B5EF4-FFF2-40B4-BE49-F238E27FC236}">
                <a16:creationId xmlns:a16="http://schemas.microsoft.com/office/drawing/2014/main" id="{8D118C38-73EE-9D10-7E56-3AFEEE4F862B}"/>
              </a:ext>
            </a:extLst>
          </p:cNvPr>
          <p:cNvGraphicFramePr>
            <a:graphicFrameLocks noGrp="1"/>
          </p:cNvGraphicFramePr>
          <p:nvPr>
            <p:extLst>
              <p:ext uri="{D42A27DB-BD31-4B8C-83A1-F6EECF244321}">
                <p14:modId xmlns:p14="http://schemas.microsoft.com/office/powerpoint/2010/main" val="257336603"/>
              </p:ext>
            </p:extLst>
          </p:nvPr>
        </p:nvGraphicFramePr>
        <p:xfrm>
          <a:off x="1861456" y="1519148"/>
          <a:ext cx="9971313" cy="4741057"/>
        </p:xfrm>
        <a:graphic>
          <a:graphicData uri="http://schemas.openxmlformats.org/drawingml/2006/table">
            <a:tbl>
              <a:tblPr firstRow="1" bandRow="1">
                <a:tableStyleId>{00A15C55-8517-42AA-B614-E9B94910E393}</a:tableStyleId>
              </a:tblPr>
              <a:tblGrid>
                <a:gridCol w="3323771">
                  <a:extLst>
                    <a:ext uri="{9D8B030D-6E8A-4147-A177-3AD203B41FA5}">
                      <a16:colId xmlns:a16="http://schemas.microsoft.com/office/drawing/2014/main" val="2852562847"/>
                    </a:ext>
                  </a:extLst>
                </a:gridCol>
                <a:gridCol w="3323771">
                  <a:extLst>
                    <a:ext uri="{9D8B030D-6E8A-4147-A177-3AD203B41FA5}">
                      <a16:colId xmlns:a16="http://schemas.microsoft.com/office/drawing/2014/main" val="94578993"/>
                    </a:ext>
                  </a:extLst>
                </a:gridCol>
                <a:gridCol w="3323771">
                  <a:extLst>
                    <a:ext uri="{9D8B030D-6E8A-4147-A177-3AD203B41FA5}">
                      <a16:colId xmlns:a16="http://schemas.microsoft.com/office/drawing/2014/main" val="2712079159"/>
                    </a:ext>
                  </a:extLst>
                </a:gridCol>
              </a:tblGrid>
              <a:tr h="391956">
                <a:tc>
                  <a:txBody>
                    <a:bodyPr/>
                    <a:lstStyle/>
                    <a:p>
                      <a:r>
                        <a:rPr lang="en-US" dirty="0">
                          <a:solidFill>
                            <a:schemeClr val="bg1"/>
                          </a:solidFill>
                        </a:rPr>
                        <a:t>Grantee</a:t>
                      </a:r>
                      <a:endParaRPr lang="en-US" dirty="0">
                        <a:solidFill>
                          <a:schemeClr val="bg1"/>
                        </a:solidFill>
                        <a:latin typeface="Mongolian Baiti" panose="03000500000000000000" pitchFamily="66" charset="0"/>
                        <a:cs typeface="Mongolian Baiti" panose="03000500000000000000" pitchFamily="66" charset="0"/>
                      </a:endParaRPr>
                    </a:p>
                  </a:txBody>
                  <a:tcPr/>
                </a:tc>
                <a:tc>
                  <a:txBody>
                    <a:bodyPr/>
                    <a:lstStyle/>
                    <a:p>
                      <a:r>
                        <a:rPr lang="en-US" dirty="0">
                          <a:solidFill>
                            <a:schemeClr val="bg1"/>
                          </a:solidFill>
                        </a:rPr>
                        <a:t>Project Description</a:t>
                      </a:r>
                      <a:endParaRPr lang="en-US" dirty="0">
                        <a:solidFill>
                          <a:schemeClr val="bg1"/>
                        </a:solidFill>
                        <a:latin typeface="Mongolian Baiti" panose="03000500000000000000" pitchFamily="66" charset="0"/>
                        <a:cs typeface="Mongolian Baiti" panose="03000500000000000000" pitchFamily="66" charset="0"/>
                      </a:endParaRPr>
                    </a:p>
                  </a:txBody>
                  <a:tcPr/>
                </a:tc>
                <a:tc>
                  <a:txBody>
                    <a:bodyPr/>
                    <a:lstStyle/>
                    <a:p>
                      <a:r>
                        <a:rPr lang="en-US" dirty="0">
                          <a:solidFill>
                            <a:schemeClr val="bg1"/>
                          </a:solidFill>
                        </a:rPr>
                        <a:t>Funding</a:t>
                      </a:r>
                      <a:endParaRPr lang="en-US" dirty="0">
                        <a:solidFill>
                          <a:schemeClr val="bg1"/>
                        </a:solidFill>
                        <a:latin typeface="Mongolian Baiti" panose="03000500000000000000" pitchFamily="66" charset="0"/>
                        <a:cs typeface="Mongolian Baiti" panose="03000500000000000000" pitchFamily="66" charset="0"/>
                      </a:endParaRPr>
                    </a:p>
                  </a:txBody>
                  <a:tcPr/>
                </a:tc>
                <a:extLst>
                  <a:ext uri="{0D108BD9-81ED-4DB2-BD59-A6C34878D82A}">
                    <a16:rowId xmlns:a16="http://schemas.microsoft.com/office/drawing/2014/main" val="515828307"/>
                  </a:ext>
                </a:extLst>
              </a:tr>
              <a:tr h="676527">
                <a:tc>
                  <a:txBody>
                    <a:bodyPr/>
                    <a:lstStyle/>
                    <a:p>
                      <a:r>
                        <a:rPr lang="en-US" dirty="0">
                          <a:solidFill>
                            <a:schemeClr val="bg1"/>
                          </a:solidFill>
                        </a:rPr>
                        <a:t>City of Harker Heights</a:t>
                      </a:r>
                      <a:endParaRPr lang="en-US" dirty="0">
                        <a:solidFill>
                          <a:schemeClr val="bg1"/>
                        </a:solidFill>
                        <a:latin typeface="Mongolian Baiti" panose="03000500000000000000" pitchFamily="66" charset="0"/>
                        <a:cs typeface="Mongolian Baiti" panose="03000500000000000000" pitchFamily="66" charset="0"/>
                      </a:endParaRPr>
                    </a:p>
                  </a:txBody>
                  <a:tcPr/>
                </a:tc>
                <a:tc>
                  <a:txBody>
                    <a:bodyPr/>
                    <a:lstStyle/>
                    <a:p>
                      <a:r>
                        <a:rPr lang="en-US" dirty="0">
                          <a:solidFill>
                            <a:schemeClr val="bg1"/>
                          </a:solidFill>
                        </a:rPr>
                        <a:t>Fort Cavazos Railhead Energy Resilience</a:t>
                      </a:r>
                      <a:endParaRPr lang="en-US" dirty="0">
                        <a:solidFill>
                          <a:schemeClr val="bg1"/>
                        </a:solidFill>
                        <a:latin typeface="Mongolian Baiti" panose="03000500000000000000" pitchFamily="66" charset="0"/>
                        <a:cs typeface="Mongolian Baiti" panose="03000500000000000000" pitchFamily="66" charset="0"/>
                      </a:endParaRPr>
                    </a:p>
                  </a:txBody>
                  <a:tcPr/>
                </a:tc>
                <a:tc>
                  <a:txBody>
                    <a:bodyPr/>
                    <a:lstStyle/>
                    <a:p>
                      <a:r>
                        <a:rPr lang="en-US" dirty="0">
                          <a:solidFill>
                            <a:schemeClr val="bg1"/>
                          </a:solidFill>
                        </a:rPr>
                        <a:t>$5,000,000</a:t>
                      </a:r>
                      <a:endParaRPr lang="en-US" dirty="0">
                        <a:solidFill>
                          <a:schemeClr val="bg1"/>
                        </a:solidFill>
                        <a:latin typeface="Mongolian Baiti" panose="03000500000000000000" pitchFamily="66" charset="0"/>
                        <a:cs typeface="Mongolian Baiti" panose="03000500000000000000" pitchFamily="66" charset="0"/>
                      </a:endParaRPr>
                    </a:p>
                  </a:txBody>
                  <a:tcPr/>
                </a:tc>
                <a:extLst>
                  <a:ext uri="{0D108BD9-81ED-4DB2-BD59-A6C34878D82A}">
                    <a16:rowId xmlns:a16="http://schemas.microsoft.com/office/drawing/2014/main" val="650164687"/>
                  </a:ext>
                </a:extLst>
              </a:tr>
              <a:tr h="676527">
                <a:tc>
                  <a:txBody>
                    <a:bodyPr/>
                    <a:lstStyle/>
                    <a:p>
                      <a:r>
                        <a:rPr lang="en-US" dirty="0">
                          <a:solidFill>
                            <a:schemeClr val="bg1"/>
                          </a:solidFill>
                        </a:rPr>
                        <a:t>Val Verde County</a:t>
                      </a:r>
                      <a:endParaRPr lang="en-US" dirty="0">
                        <a:solidFill>
                          <a:schemeClr val="bg1"/>
                        </a:solidFill>
                        <a:latin typeface="Mongolian Baiti" panose="03000500000000000000" pitchFamily="66" charset="0"/>
                        <a:cs typeface="Mongolian Baiti" panose="03000500000000000000" pitchFamily="66" charset="0"/>
                      </a:endParaRPr>
                    </a:p>
                  </a:txBody>
                  <a:tcPr/>
                </a:tc>
                <a:tc>
                  <a:txBody>
                    <a:bodyPr/>
                    <a:lstStyle/>
                    <a:p>
                      <a:r>
                        <a:rPr lang="en-US" dirty="0">
                          <a:solidFill>
                            <a:schemeClr val="bg1"/>
                          </a:solidFill>
                        </a:rPr>
                        <a:t>Aircraft Sunshades Construction at Laughlin AFB</a:t>
                      </a:r>
                      <a:endParaRPr lang="en-US" dirty="0">
                        <a:solidFill>
                          <a:schemeClr val="bg1"/>
                        </a:solidFill>
                        <a:latin typeface="+mn-lt"/>
                        <a:cs typeface="Mongolian Baiti" panose="03000500000000000000" pitchFamily="66" charset="0"/>
                      </a:endParaRPr>
                    </a:p>
                  </a:txBody>
                  <a:tcPr/>
                </a:tc>
                <a:tc>
                  <a:txBody>
                    <a:bodyPr/>
                    <a:lstStyle/>
                    <a:p>
                      <a:r>
                        <a:rPr lang="en-US" dirty="0">
                          <a:solidFill>
                            <a:schemeClr val="bg1"/>
                          </a:solidFill>
                        </a:rPr>
                        <a:t>$3,673,000</a:t>
                      </a:r>
                      <a:endParaRPr lang="en-US" dirty="0">
                        <a:solidFill>
                          <a:schemeClr val="bg1"/>
                        </a:solidFill>
                        <a:latin typeface="Mongolian Baiti" panose="03000500000000000000" pitchFamily="66" charset="0"/>
                        <a:cs typeface="Mongolian Baiti" panose="03000500000000000000" pitchFamily="66" charset="0"/>
                      </a:endParaRPr>
                    </a:p>
                  </a:txBody>
                  <a:tcPr/>
                </a:tc>
                <a:extLst>
                  <a:ext uri="{0D108BD9-81ED-4DB2-BD59-A6C34878D82A}">
                    <a16:rowId xmlns:a16="http://schemas.microsoft.com/office/drawing/2014/main" val="96118065"/>
                  </a:ext>
                </a:extLst>
              </a:tr>
              <a:tr h="676527">
                <a:tc>
                  <a:txBody>
                    <a:bodyPr/>
                    <a:lstStyle/>
                    <a:p>
                      <a:r>
                        <a:rPr lang="en-US" dirty="0" err="1">
                          <a:solidFill>
                            <a:schemeClr val="bg1"/>
                          </a:solidFill>
                        </a:rPr>
                        <a:t>TexAmericas</a:t>
                      </a:r>
                      <a:r>
                        <a:rPr lang="en-US" dirty="0">
                          <a:solidFill>
                            <a:schemeClr val="bg1"/>
                          </a:solidFill>
                        </a:rPr>
                        <a:t> Center</a:t>
                      </a:r>
                      <a:endParaRPr lang="en-US" dirty="0">
                        <a:solidFill>
                          <a:schemeClr val="bg1"/>
                        </a:solidFill>
                        <a:latin typeface="Mongolian Baiti" panose="03000500000000000000" pitchFamily="66" charset="0"/>
                        <a:cs typeface="Mongolian Baiti" panose="03000500000000000000" pitchFamily="66"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u="none" strike="noStrike" kern="1200" baseline="0" dirty="0">
                          <a:solidFill>
                            <a:schemeClr val="bg1"/>
                          </a:solidFill>
                        </a:rPr>
                        <a:t>Enhanced Logistics Capabilities -Locomotive Replacement</a:t>
                      </a:r>
                      <a:endParaRPr lang="en-US" sz="1800" b="0" i="0" u="none" strike="noStrike" kern="1200" baseline="0" dirty="0">
                        <a:solidFill>
                          <a:schemeClr val="bg1"/>
                        </a:solidFill>
                        <a:latin typeface="Mongolian Baiti" panose="03000500000000000000" pitchFamily="66" charset="0"/>
                        <a:ea typeface="+mn-ea"/>
                        <a:cs typeface="Mongolian Baiti" panose="03000500000000000000" pitchFamily="66" charset="0"/>
                      </a:endParaRPr>
                    </a:p>
                  </a:txBody>
                  <a:tcPr/>
                </a:tc>
                <a:tc>
                  <a:txBody>
                    <a:bodyPr/>
                    <a:lstStyle/>
                    <a:p>
                      <a:r>
                        <a:rPr lang="en-US" dirty="0">
                          <a:solidFill>
                            <a:schemeClr val="bg1"/>
                          </a:solidFill>
                        </a:rPr>
                        <a:t>$1,500,000</a:t>
                      </a:r>
                      <a:endParaRPr lang="en-US" dirty="0">
                        <a:solidFill>
                          <a:schemeClr val="bg1"/>
                        </a:solidFill>
                        <a:latin typeface="Mongolian Baiti" panose="03000500000000000000" pitchFamily="66" charset="0"/>
                        <a:cs typeface="Mongolian Baiti" panose="03000500000000000000" pitchFamily="66" charset="0"/>
                      </a:endParaRPr>
                    </a:p>
                  </a:txBody>
                  <a:tcPr/>
                </a:tc>
                <a:extLst>
                  <a:ext uri="{0D108BD9-81ED-4DB2-BD59-A6C34878D82A}">
                    <a16:rowId xmlns:a16="http://schemas.microsoft.com/office/drawing/2014/main" val="3188288813"/>
                  </a:ext>
                </a:extLst>
              </a:tr>
              <a:tr h="966466">
                <a:tc>
                  <a:txBody>
                    <a:bodyPr/>
                    <a:lstStyle/>
                    <a:p>
                      <a:r>
                        <a:rPr lang="en-US" dirty="0">
                          <a:solidFill>
                            <a:schemeClr val="bg1"/>
                          </a:solidFill>
                        </a:rPr>
                        <a:t>Fort Worth</a:t>
                      </a:r>
                      <a:endParaRPr lang="en-US" dirty="0">
                        <a:solidFill>
                          <a:schemeClr val="bg1"/>
                        </a:solidFill>
                        <a:latin typeface="Mongolian Baiti" panose="03000500000000000000" pitchFamily="66" charset="0"/>
                        <a:cs typeface="Mongolian Baiti" panose="03000500000000000000" pitchFamily="66" charset="0"/>
                      </a:endParaRPr>
                    </a:p>
                  </a:txBody>
                  <a:tcPr/>
                </a:tc>
                <a:tc>
                  <a:txBody>
                    <a:bodyPr/>
                    <a:lstStyle/>
                    <a:p>
                      <a:r>
                        <a:rPr lang="en-US" dirty="0">
                          <a:solidFill>
                            <a:schemeClr val="bg1"/>
                          </a:solidFill>
                        </a:rPr>
                        <a:t>NAS JRB Fort Worth Anti-Terrorism Protection Security System</a:t>
                      </a:r>
                      <a:endParaRPr lang="en-US" dirty="0">
                        <a:solidFill>
                          <a:schemeClr val="bg1"/>
                        </a:solidFill>
                        <a:latin typeface="Mongolian Baiti" panose="03000500000000000000" pitchFamily="66" charset="0"/>
                        <a:cs typeface="Mongolian Baiti" panose="03000500000000000000" pitchFamily="66" charset="0"/>
                      </a:endParaRPr>
                    </a:p>
                  </a:txBody>
                  <a:tcPr/>
                </a:tc>
                <a:tc>
                  <a:txBody>
                    <a:bodyPr/>
                    <a:lstStyle/>
                    <a:p>
                      <a:r>
                        <a:rPr lang="en-US" dirty="0">
                          <a:solidFill>
                            <a:schemeClr val="bg1"/>
                          </a:solidFill>
                        </a:rPr>
                        <a:t>$300,000</a:t>
                      </a:r>
                      <a:endParaRPr lang="en-US" dirty="0">
                        <a:solidFill>
                          <a:schemeClr val="bg1"/>
                        </a:solidFill>
                        <a:latin typeface="Mongolian Baiti" panose="03000500000000000000" pitchFamily="66" charset="0"/>
                        <a:cs typeface="Mongolian Baiti" panose="03000500000000000000" pitchFamily="66" charset="0"/>
                      </a:endParaRPr>
                    </a:p>
                  </a:txBody>
                  <a:tcPr/>
                </a:tc>
                <a:extLst>
                  <a:ext uri="{0D108BD9-81ED-4DB2-BD59-A6C34878D82A}">
                    <a16:rowId xmlns:a16="http://schemas.microsoft.com/office/drawing/2014/main" val="2128996232"/>
                  </a:ext>
                </a:extLst>
              </a:tr>
              <a:tr h="676527">
                <a:tc>
                  <a:txBody>
                    <a:bodyPr/>
                    <a:lstStyle/>
                    <a:p>
                      <a:r>
                        <a:rPr lang="en-US" dirty="0">
                          <a:solidFill>
                            <a:schemeClr val="bg1"/>
                          </a:solidFill>
                        </a:rPr>
                        <a:t>El Paso</a:t>
                      </a:r>
                      <a:endParaRPr lang="en-US" dirty="0">
                        <a:solidFill>
                          <a:schemeClr val="bg1"/>
                        </a:solidFill>
                        <a:latin typeface="Mongolian Baiti" panose="03000500000000000000" pitchFamily="66" charset="0"/>
                        <a:cs typeface="Mongolian Baiti" panose="03000500000000000000" pitchFamily="66" charset="0"/>
                      </a:endParaRPr>
                    </a:p>
                  </a:txBody>
                  <a:tcPr/>
                </a:tc>
                <a:tc>
                  <a:txBody>
                    <a:bodyPr/>
                    <a:lstStyle/>
                    <a:p>
                      <a:r>
                        <a:rPr lang="en-US" dirty="0">
                          <a:solidFill>
                            <a:schemeClr val="bg1"/>
                          </a:solidFill>
                        </a:rPr>
                        <a:t>McGregor Range Booster Station Replacement Project</a:t>
                      </a:r>
                      <a:endParaRPr lang="en-US" dirty="0">
                        <a:solidFill>
                          <a:schemeClr val="bg1"/>
                        </a:solidFill>
                        <a:latin typeface="Mongolian Baiti" panose="03000500000000000000" pitchFamily="66" charset="0"/>
                        <a:cs typeface="Mongolian Baiti" panose="03000500000000000000" pitchFamily="66" charset="0"/>
                      </a:endParaRPr>
                    </a:p>
                  </a:txBody>
                  <a:tcPr/>
                </a:tc>
                <a:tc>
                  <a:txBody>
                    <a:bodyPr/>
                    <a:lstStyle/>
                    <a:p>
                      <a:r>
                        <a:rPr lang="en-US" dirty="0">
                          <a:solidFill>
                            <a:schemeClr val="bg1"/>
                          </a:solidFill>
                        </a:rPr>
                        <a:t>$4,500,000</a:t>
                      </a:r>
                      <a:endParaRPr lang="en-US" dirty="0">
                        <a:solidFill>
                          <a:schemeClr val="bg1"/>
                        </a:solidFill>
                        <a:latin typeface="Mongolian Baiti" panose="03000500000000000000" pitchFamily="66" charset="0"/>
                        <a:cs typeface="Mongolian Baiti" panose="03000500000000000000" pitchFamily="66" charset="0"/>
                      </a:endParaRPr>
                    </a:p>
                  </a:txBody>
                  <a:tcPr/>
                </a:tc>
                <a:extLst>
                  <a:ext uri="{0D108BD9-81ED-4DB2-BD59-A6C34878D82A}">
                    <a16:rowId xmlns:a16="http://schemas.microsoft.com/office/drawing/2014/main" val="1502165596"/>
                  </a:ext>
                </a:extLst>
              </a:tr>
              <a:tr h="676527">
                <a:tc>
                  <a:txBody>
                    <a:bodyPr/>
                    <a:lstStyle/>
                    <a:p>
                      <a:r>
                        <a:rPr lang="en-US" dirty="0"/>
                        <a:t>McMullen County</a:t>
                      </a:r>
                    </a:p>
                  </a:txBody>
                  <a:tcPr/>
                </a:tc>
                <a:tc>
                  <a:txBody>
                    <a:bodyPr/>
                    <a:lstStyle/>
                    <a:p>
                      <a:r>
                        <a:rPr lang="en-US" dirty="0"/>
                        <a:t>McMullen Relocatable Over the Horizon Radar</a:t>
                      </a:r>
                    </a:p>
                  </a:txBody>
                  <a:tcPr/>
                </a:tc>
                <a:tc>
                  <a:txBody>
                    <a:bodyPr/>
                    <a:lstStyle/>
                    <a:p>
                      <a:r>
                        <a:rPr lang="en-US" dirty="0"/>
                        <a:t>$464,286.21</a:t>
                      </a:r>
                    </a:p>
                  </a:txBody>
                  <a:tcPr/>
                </a:tc>
                <a:extLst>
                  <a:ext uri="{0D108BD9-81ED-4DB2-BD59-A6C34878D82A}">
                    <a16:rowId xmlns:a16="http://schemas.microsoft.com/office/drawing/2014/main" val="3815331325"/>
                  </a:ext>
                </a:extLst>
              </a:tr>
            </a:tbl>
          </a:graphicData>
        </a:graphic>
      </p:graphicFrame>
    </p:spTree>
    <p:extLst>
      <p:ext uri="{BB962C8B-B14F-4D97-AF65-F5344CB8AC3E}">
        <p14:creationId xmlns:p14="http://schemas.microsoft.com/office/powerpoint/2010/main" val="96601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779373" y="573741"/>
            <a:ext cx="10140778" cy="5946377"/>
          </a:xfrm>
          <a:solidFill>
            <a:schemeClr val="accent4">
              <a:lumMod val="20000"/>
              <a:lumOff val="80000"/>
            </a:schemeClr>
          </a:solidFill>
        </p:spPr>
        <p:txBody>
          <a:bodyPr>
            <a:normAutofit/>
          </a:bodyPr>
          <a:lstStyle/>
          <a:p>
            <a:br>
              <a:rPr lang="en-US" sz="4400" b="1" cap="none" dirty="0">
                <a:solidFill>
                  <a:schemeClr val="accent4">
                    <a:lumMod val="50000"/>
                  </a:schemeClr>
                </a:solidFill>
                <a:latin typeface="Arial" panose="020B0604020202020204" pitchFamily="34" charset="0"/>
                <a:cs typeface="Arial" panose="020B0604020202020204" pitchFamily="34" charset="0"/>
              </a:rPr>
            </a:br>
            <a:br>
              <a:rPr lang="en-US" sz="4400" b="1" cap="none" dirty="0">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1779373" y="2232791"/>
            <a:ext cx="10140778" cy="4625209"/>
          </a:xfrm>
        </p:spPr>
        <p:txBody>
          <a:bodyPr numCol="1">
            <a:normAutofit/>
          </a:body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79373" cy="1733748"/>
          </a:xfrm>
          <a:prstGeom prst="rect">
            <a:avLst/>
          </a:prstGeom>
        </p:spPr>
      </p:pic>
      <p:sp>
        <p:nvSpPr>
          <p:cNvPr id="6" name="TextBox 5">
            <a:extLst>
              <a:ext uri="{FF2B5EF4-FFF2-40B4-BE49-F238E27FC236}">
                <a16:creationId xmlns:a16="http://schemas.microsoft.com/office/drawing/2014/main" id="{68F938A2-05D8-D08C-7C0E-487E5B29347D}"/>
              </a:ext>
            </a:extLst>
          </p:cNvPr>
          <p:cNvSpPr txBox="1"/>
          <p:nvPr/>
        </p:nvSpPr>
        <p:spPr>
          <a:xfrm>
            <a:off x="2014152" y="745591"/>
            <a:ext cx="9671219"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Defense Economic Adjustment Assistance Grant (DEAAG) FY 24-25 Round 2</a:t>
            </a:r>
          </a:p>
        </p:txBody>
      </p:sp>
      <p:graphicFrame>
        <p:nvGraphicFramePr>
          <p:cNvPr id="5" name="Table 4">
            <a:extLst>
              <a:ext uri="{FF2B5EF4-FFF2-40B4-BE49-F238E27FC236}">
                <a16:creationId xmlns:a16="http://schemas.microsoft.com/office/drawing/2014/main" id="{DBF01207-553E-6D19-E293-E8F3BEF7F863}"/>
              </a:ext>
            </a:extLst>
          </p:cNvPr>
          <p:cNvGraphicFramePr>
            <a:graphicFrameLocks noGrp="1"/>
          </p:cNvGraphicFramePr>
          <p:nvPr>
            <p:extLst>
              <p:ext uri="{D42A27DB-BD31-4B8C-83A1-F6EECF244321}">
                <p14:modId xmlns:p14="http://schemas.microsoft.com/office/powerpoint/2010/main" val="179691427"/>
              </p:ext>
            </p:extLst>
          </p:nvPr>
        </p:nvGraphicFramePr>
        <p:xfrm>
          <a:off x="1923654" y="1869283"/>
          <a:ext cx="9852213" cy="4572000"/>
        </p:xfrm>
        <a:graphic>
          <a:graphicData uri="http://schemas.openxmlformats.org/drawingml/2006/table">
            <a:tbl>
              <a:tblPr firstRow="1" bandRow="1">
                <a:tableStyleId>{00A15C55-8517-42AA-B614-E9B94910E393}</a:tableStyleId>
              </a:tblPr>
              <a:tblGrid>
                <a:gridCol w="3284071">
                  <a:extLst>
                    <a:ext uri="{9D8B030D-6E8A-4147-A177-3AD203B41FA5}">
                      <a16:colId xmlns:a16="http://schemas.microsoft.com/office/drawing/2014/main" val="1972050821"/>
                    </a:ext>
                  </a:extLst>
                </a:gridCol>
                <a:gridCol w="3284071">
                  <a:extLst>
                    <a:ext uri="{9D8B030D-6E8A-4147-A177-3AD203B41FA5}">
                      <a16:colId xmlns:a16="http://schemas.microsoft.com/office/drawing/2014/main" val="4231057989"/>
                    </a:ext>
                  </a:extLst>
                </a:gridCol>
                <a:gridCol w="3284071">
                  <a:extLst>
                    <a:ext uri="{9D8B030D-6E8A-4147-A177-3AD203B41FA5}">
                      <a16:colId xmlns:a16="http://schemas.microsoft.com/office/drawing/2014/main" val="1765786306"/>
                    </a:ext>
                  </a:extLst>
                </a:gridCol>
              </a:tblGrid>
              <a:tr h="344592">
                <a:tc>
                  <a:txBody>
                    <a:bodyPr/>
                    <a:lstStyle/>
                    <a:p>
                      <a:r>
                        <a:rPr lang="en-US" dirty="0">
                          <a:solidFill>
                            <a:schemeClr val="bg1"/>
                          </a:solidFill>
                        </a:rPr>
                        <a:t>Grantee</a:t>
                      </a:r>
                      <a:endParaRPr lang="en-US" dirty="0">
                        <a:solidFill>
                          <a:schemeClr val="bg1"/>
                        </a:solidFill>
                        <a:latin typeface="Gill Sans MT" panose="020B0502020104020203" pitchFamily="34" charset="0"/>
                        <a:cs typeface="Mongolian Baiti" panose="03000500000000000000" pitchFamily="66" charset="0"/>
                      </a:endParaRPr>
                    </a:p>
                  </a:txBody>
                  <a:tcPr/>
                </a:tc>
                <a:tc>
                  <a:txBody>
                    <a:bodyPr/>
                    <a:lstStyle/>
                    <a:p>
                      <a:r>
                        <a:rPr lang="en-US" dirty="0">
                          <a:solidFill>
                            <a:schemeClr val="bg1"/>
                          </a:solidFill>
                        </a:rPr>
                        <a:t>Project Description</a:t>
                      </a:r>
                      <a:endParaRPr lang="en-US" dirty="0">
                        <a:solidFill>
                          <a:schemeClr val="bg1"/>
                        </a:solidFill>
                        <a:latin typeface="Gill Sans MT" panose="020B0502020104020203" pitchFamily="34" charset="0"/>
                        <a:cs typeface="Mongolian Baiti" panose="03000500000000000000" pitchFamily="66" charset="0"/>
                      </a:endParaRPr>
                    </a:p>
                  </a:txBody>
                  <a:tcPr/>
                </a:tc>
                <a:tc>
                  <a:txBody>
                    <a:bodyPr/>
                    <a:lstStyle/>
                    <a:p>
                      <a:r>
                        <a:rPr lang="en-US" dirty="0">
                          <a:solidFill>
                            <a:schemeClr val="bg1"/>
                          </a:solidFill>
                        </a:rPr>
                        <a:t>Funding</a:t>
                      </a:r>
                      <a:endParaRPr lang="en-US" dirty="0">
                        <a:solidFill>
                          <a:schemeClr val="bg1"/>
                        </a:solidFill>
                        <a:latin typeface="Gill Sans MT" panose="020B0502020104020203" pitchFamily="34" charset="0"/>
                        <a:cs typeface="Mongolian Baiti" panose="03000500000000000000" pitchFamily="66" charset="0"/>
                      </a:endParaRPr>
                    </a:p>
                  </a:txBody>
                  <a:tcPr/>
                </a:tc>
                <a:extLst>
                  <a:ext uri="{0D108BD9-81ED-4DB2-BD59-A6C34878D82A}">
                    <a16:rowId xmlns:a16="http://schemas.microsoft.com/office/drawing/2014/main" val="1282487851"/>
                  </a:ext>
                </a:extLst>
              </a:tr>
              <a:tr h="545604">
                <a:tc>
                  <a:txBody>
                    <a:bodyPr/>
                    <a:lstStyle/>
                    <a:p>
                      <a:r>
                        <a:rPr lang="en-US" sz="1600" dirty="0">
                          <a:solidFill>
                            <a:schemeClr val="bg1"/>
                          </a:solidFill>
                        </a:rPr>
                        <a:t>City of Copperas Cove</a:t>
                      </a:r>
                      <a:endParaRPr lang="en-US" sz="1600" dirty="0">
                        <a:solidFill>
                          <a:schemeClr val="bg1"/>
                        </a:solidFill>
                        <a:latin typeface="Gill Sans MT" panose="020B0502020104020203" pitchFamily="34" charset="0"/>
                        <a:cs typeface="Mongolian Baiti" panose="03000500000000000000" pitchFamily="66" charset="0"/>
                      </a:endParaRPr>
                    </a:p>
                  </a:txBody>
                  <a:tcPr/>
                </a:tc>
                <a:tc>
                  <a:txBody>
                    <a:bodyPr/>
                    <a:lstStyle/>
                    <a:p>
                      <a:r>
                        <a:rPr lang="en-US" sz="1600" dirty="0">
                          <a:solidFill>
                            <a:schemeClr val="bg1"/>
                          </a:solidFill>
                        </a:rPr>
                        <a:t>Fort Cavazos Energy Resilience Storage System</a:t>
                      </a:r>
                      <a:endParaRPr lang="en-US" sz="1600" dirty="0">
                        <a:solidFill>
                          <a:schemeClr val="bg1"/>
                        </a:solidFill>
                        <a:latin typeface="Gill Sans MT" panose="020B0502020104020203" pitchFamily="34" charset="0"/>
                        <a:cs typeface="Mongolian Baiti" panose="03000500000000000000" pitchFamily="66" charset="0"/>
                      </a:endParaRPr>
                    </a:p>
                  </a:txBody>
                  <a:tcPr/>
                </a:tc>
                <a:tc>
                  <a:txBody>
                    <a:bodyPr/>
                    <a:lstStyle/>
                    <a:p>
                      <a:r>
                        <a:rPr lang="en-US" sz="1600" dirty="0">
                          <a:solidFill>
                            <a:schemeClr val="bg1"/>
                          </a:solidFill>
                        </a:rPr>
                        <a:t>$5,000,000</a:t>
                      </a:r>
                      <a:endParaRPr lang="en-US" sz="1600" dirty="0">
                        <a:solidFill>
                          <a:schemeClr val="bg1"/>
                        </a:solidFill>
                        <a:latin typeface="Gill Sans MT" panose="020B0502020104020203" pitchFamily="34" charset="0"/>
                        <a:cs typeface="Mongolian Baiti" panose="03000500000000000000" pitchFamily="66" charset="0"/>
                      </a:endParaRPr>
                    </a:p>
                  </a:txBody>
                  <a:tcPr/>
                </a:tc>
                <a:extLst>
                  <a:ext uri="{0D108BD9-81ED-4DB2-BD59-A6C34878D82A}">
                    <a16:rowId xmlns:a16="http://schemas.microsoft.com/office/drawing/2014/main" val="3623260294"/>
                  </a:ext>
                </a:extLst>
              </a:tr>
              <a:tr h="775332">
                <a:tc>
                  <a:txBody>
                    <a:bodyPr/>
                    <a:lstStyle/>
                    <a:p>
                      <a:r>
                        <a:rPr lang="en-US" sz="1600" dirty="0">
                          <a:solidFill>
                            <a:schemeClr val="bg1"/>
                          </a:solidFill>
                        </a:rPr>
                        <a:t>City of Wichita Falls</a:t>
                      </a:r>
                      <a:endParaRPr lang="en-US" sz="1600" dirty="0">
                        <a:solidFill>
                          <a:schemeClr val="bg1"/>
                        </a:solidFill>
                        <a:latin typeface="Gill Sans MT" panose="020B0502020104020203" pitchFamily="34" charset="0"/>
                        <a:cs typeface="Mongolian Baiti" panose="03000500000000000000" pitchFamily="66" charset="0"/>
                      </a:endParaRPr>
                    </a:p>
                  </a:txBody>
                  <a:tcPr/>
                </a:tc>
                <a:tc>
                  <a:txBody>
                    <a:bodyPr/>
                    <a:lstStyle/>
                    <a:p>
                      <a:r>
                        <a:rPr lang="en-US" sz="1600" dirty="0">
                          <a:solidFill>
                            <a:schemeClr val="bg1"/>
                          </a:solidFill>
                        </a:rPr>
                        <a:t>Sheppard AFB Runway Strobe Light and Control Panel Replacement Project</a:t>
                      </a:r>
                      <a:endParaRPr lang="en-US" sz="1600" dirty="0">
                        <a:solidFill>
                          <a:schemeClr val="bg1"/>
                        </a:solidFill>
                        <a:latin typeface="Gill Sans MT" panose="020B0502020104020203" pitchFamily="34" charset="0"/>
                        <a:cs typeface="Mongolian Baiti" panose="03000500000000000000" pitchFamily="66" charset="0"/>
                      </a:endParaRPr>
                    </a:p>
                  </a:txBody>
                  <a:tcPr/>
                </a:tc>
                <a:tc>
                  <a:txBody>
                    <a:bodyPr/>
                    <a:lstStyle/>
                    <a:p>
                      <a:r>
                        <a:rPr lang="en-US" sz="1600" dirty="0">
                          <a:solidFill>
                            <a:schemeClr val="bg1"/>
                          </a:solidFill>
                        </a:rPr>
                        <a:t>$1,000,000</a:t>
                      </a:r>
                      <a:endParaRPr lang="en-US" sz="1600" dirty="0">
                        <a:solidFill>
                          <a:schemeClr val="bg1"/>
                        </a:solidFill>
                        <a:latin typeface="Gill Sans MT" panose="020B0502020104020203" pitchFamily="34" charset="0"/>
                        <a:cs typeface="Mongolian Baiti" panose="03000500000000000000" pitchFamily="66" charset="0"/>
                      </a:endParaRPr>
                    </a:p>
                  </a:txBody>
                  <a:tcPr/>
                </a:tc>
                <a:extLst>
                  <a:ext uri="{0D108BD9-81ED-4DB2-BD59-A6C34878D82A}">
                    <a16:rowId xmlns:a16="http://schemas.microsoft.com/office/drawing/2014/main" val="3976959376"/>
                  </a:ext>
                </a:extLst>
              </a:tr>
              <a:tr h="775332">
                <a:tc>
                  <a:txBody>
                    <a:bodyPr/>
                    <a:lstStyle/>
                    <a:p>
                      <a:r>
                        <a:rPr lang="en-US" sz="1600" dirty="0">
                          <a:solidFill>
                            <a:schemeClr val="bg1"/>
                          </a:solidFill>
                        </a:rPr>
                        <a:t>Ark-Tex Council of Governments</a:t>
                      </a:r>
                      <a:endParaRPr lang="en-US" sz="1600" dirty="0">
                        <a:solidFill>
                          <a:schemeClr val="bg1"/>
                        </a:solidFill>
                        <a:latin typeface="Gill Sans MT" panose="020B0502020104020203" pitchFamily="34" charset="0"/>
                        <a:cs typeface="Mongolian Baiti" panose="03000500000000000000" pitchFamily="66" charset="0"/>
                      </a:endParaRPr>
                    </a:p>
                  </a:txBody>
                  <a:tcPr/>
                </a:tc>
                <a:tc>
                  <a:txBody>
                    <a:bodyPr/>
                    <a:lstStyle/>
                    <a:p>
                      <a:r>
                        <a:rPr lang="en-US" sz="1600" dirty="0">
                          <a:solidFill>
                            <a:schemeClr val="bg1"/>
                          </a:solidFill>
                        </a:rPr>
                        <a:t>Riverbend Water Resources District Industrial Wastewater Treatment Plant</a:t>
                      </a:r>
                      <a:endParaRPr lang="en-US" sz="1600" dirty="0">
                        <a:solidFill>
                          <a:schemeClr val="bg1"/>
                        </a:solidFill>
                        <a:latin typeface="Gill Sans MT" panose="020B0502020104020203" pitchFamily="34" charset="0"/>
                        <a:cs typeface="Mongolian Baiti" panose="03000500000000000000" pitchFamily="66" charset="0"/>
                      </a:endParaRPr>
                    </a:p>
                  </a:txBody>
                  <a:tcPr/>
                </a:tc>
                <a:tc>
                  <a:txBody>
                    <a:bodyPr/>
                    <a:lstStyle/>
                    <a:p>
                      <a:r>
                        <a:rPr lang="en-US" sz="1600" dirty="0">
                          <a:solidFill>
                            <a:schemeClr val="bg1"/>
                          </a:solidFill>
                        </a:rPr>
                        <a:t>$5,000,000</a:t>
                      </a:r>
                      <a:endParaRPr lang="en-US" sz="1600" dirty="0">
                        <a:solidFill>
                          <a:schemeClr val="bg1"/>
                        </a:solidFill>
                        <a:latin typeface="Gill Sans MT" panose="020B0502020104020203" pitchFamily="34" charset="0"/>
                        <a:cs typeface="Mongolian Baiti" panose="03000500000000000000" pitchFamily="66" charset="0"/>
                      </a:endParaRPr>
                    </a:p>
                  </a:txBody>
                  <a:tcPr/>
                </a:tc>
                <a:extLst>
                  <a:ext uri="{0D108BD9-81ED-4DB2-BD59-A6C34878D82A}">
                    <a16:rowId xmlns:a16="http://schemas.microsoft.com/office/drawing/2014/main" val="363463992"/>
                  </a:ext>
                </a:extLst>
              </a:tr>
              <a:tr h="775332">
                <a:tc>
                  <a:txBody>
                    <a:bodyPr/>
                    <a:lstStyle/>
                    <a:p>
                      <a:r>
                        <a:rPr lang="en-US" sz="1600" dirty="0">
                          <a:solidFill>
                            <a:schemeClr val="bg1"/>
                          </a:solidFill>
                        </a:rPr>
                        <a:t>City of Corpus Christi</a:t>
                      </a:r>
                      <a:endParaRPr lang="en-US" sz="1600" dirty="0">
                        <a:solidFill>
                          <a:schemeClr val="bg1"/>
                        </a:solidFill>
                        <a:latin typeface="Gill Sans MT" panose="020B0502020104020203" pitchFamily="34" charset="0"/>
                        <a:cs typeface="Mongolian Baiti" panose="03000500000000000000" pitchFamily="66" charset="0"/>
                      </a:endParaRPr>
                    </a:p>
                  </a:txBody>
                  <a:tcPr/>
                </a:tc>
                <a:tc>
                  <a:txBody>
                    <a:bodyPr/>
                    <a:lstStyle/>
                    <a:p>
                      <a:r>
                        <a:rPr lang="en-US" sz="1600" dirty="0">
                          <a:solidFill>
                            <a:schemeClr val="bg1"/>
                          </a:solidFill>
                        </a:rPr>
                        <a:t>Corpus Christi Army Depot Condensate Return Station Replacement</a:t>
                      </a:r>
                      <a:endParaRPr lang="en-US" sz="1600" dirty="0">
                        <a:solidFill>
                          <a:schemeClr val="bg1"/>
                        </a:solidFill>
                        <a:latin typeface="Gill Sans MT" panose="020B0502020104020203" pitchFamily="34" charset="0"/>
                        <a:cs typeface="Mongolian Baiti" panose="03000500000000000000" pitchFamily="66" charset="0"/>
                      </a:endParaRPr>
                    </a:p>
                  </a:txBody>
                  <a:tcPr/>
                </a:tc>
                <a:tc>
                  <a:txBody>
                    <a:bodyPr/>
                    <a:lstStyle/>
                    <a:p>
                      <a:r>
                        <a:rPr lang="en-US" sz="1600" dirty="0">
                          <a:solidFill>
                            <a:schemeClr val="bg1"/>
                          </a:solidFill>
                        </a:rPr>
                        <a:t>$330,000</a:t>
                      </a:r>
                      <a:endParaRPr lang="en-US" sz="1600" dirty="0">
                        <a:solidFill>
                          <a:schemeClr val="bg1"/>
                        </a:solidFill>
                        <a:latin typeface="Gill Sans MT" panose="020B0502020104020203" pitchFamily="34" charset="0"/>
                        <a:cs typeface="Mongolian Baiti" panose="03000500000000000000" pitchFamily="66" charset="0"/>
                      </a:endParaRPr>
                    </a:p>
                  </a:txBody>
                  <a:tcPr/>
                </a:tc>
                <a:extLst>
                  <a:ext uri="{0D108BD9-81ED-4DB2-BD59-A6C34878D82A}">
                    <a16:rowId xmlns:a16="http://schemas.microsoft.com/office/drawing/2014/main" val="3660603113"/>
                  </a:ext>
                </a:extLst>
              </a:tr>
              <a:tr h="545604">
                <a:tc>
                  <a:txBody>
                    <a:bodyPr/>
                    <a:lstStyle/>
                    <a:p>
                      <a:r>
                        <a:rPr lang="en-US" sz="1600" dirty="0">
                          <a:solidFill>
                            <a:schemeClr val="bg1"/>
                          </a:solidFill>
                        </a:rPr>
                        <a:t>Tom Green County</a:t>
                      </a:r>
                      <a:endParaRPr lang="en-US" sz="1600" dirty="0">
                        <a:solidFill>
                          <a:schemeClr val="bg1"/>
                        </a:solidFill>
                        <a:latin typeface="Gill Sans MT" panose="020B0502020104020203" pitchFamily="34" charset="0"/>
                        <a:cs typeface="Mongolian Baiti" panose="03000500000000000000" pitchFamily="66" charset="0"/>
                      </a:endParaRPr>
                    </a:p>
                  </a:txBody>
                  <a:tcPr/>
                </a:tc>
                <a:tc>
                  <a:txBody>
                    <a:bodyPr/>
                    <a:lstStyle/>
                    <a:p>
                      <a:r>
                        <a:rPr lang="en-US" sz="1600" dirty="0">
                          <a:solidFill>
                            <a:schemeClr val="bg1"/>
                          </a:solidFill>
                        </a:rPr>
                        <a:t>Goodfellow Air Force Base Defense Access Control Point</a:t>
                      </a:r>
                      <a:endParaRPr lang="en-US" sz="1600" dirty="0">
                        <a:solidFill>
                          <a:schemeClr val="bg1"/>
                        </a:solidFill>
                        <a:latin typeface="Gill Sans MT" panose="020B0502020104020203" pitchFamily="34" charset="0"/>
                        <a:cs typeface="Mongolian Baiti" panose="03000500000000000000" pitchFamily="66" charset="0"/>
                      </a:endParaRPr>
                    </a:p>
                  </a:txBody>
                  <a:tcPr/>
                </a:tc>
                <a:tc>
                  <a:txBody>
                    <a:bodyPr/>
                    <a:lstStyle/>
                    <a:p>
                      <a:r>
                        <a:rPr lang="en-US" sz="1600" dirty="0">
                          <a:solidFill>
                            <a:schemeClr val="bg1"/>
                          </a:solidFill>
                        </a:rPr>
                        <a:t>$4,821,472</a:t>
                      </a:r>
                      <a:endParaRPr lang="en-US" sz="1600" dirty="0">
                        <a:solidFill>
                          <a:schemeClr val="bg1"/>
                        </a:solidFill>
                        <a:latin typeface="Gill Sans MT" panose="020B0502020104020203" pitchFamily="34" charset="0"/>
                        <a:cs typeface="Mongolian Baiti" panose="03000500000000000000" pitchFamily="66" charset="0"/>
                      </a:endParaRPr>
                    </a:p>
                  </a:txBody>
                  <a:tcPr/>
                </a:tc>
                <a:extLst>
                  <a:ext uri="{0D108BD9-81ED-4DB2-BD59-A6C34878D82A}">
                    <a16:rowId xmlns:a16="http://schemas.microsoft.com/office/drawing/2014/main" val="88548270"/>
                  </a:ext>
                </a:extLst>
              </a:tr>
              <a:tr h="545604">
                <a:tc>
                  <a:txBody>
                    <a:bodyPr/>
                    <a:lstStyle/>
                    <a:p>
                      <a:r>
                        <a:rPr lang="en-US" sz="1600" dirty="0">
                          <a:solidFill>
                            <a:schemeClr val="bg1"/>
                          </a:solidFill>
                        </a:rPr>
                        <a:t>Corpus Christi</a:t>
                      </a:r>
                      <a:endParaRPr lang="en-US" sz="1600" dirty="0">
                        <a:solidFill>
                          <a:schemeClr val="bg1"/>
                        </a:solidFill>
                        <a:latin typeface="Gill Sans MT" panose="020B0502020104020203" pitchFamily="34" charset="0"/>
                        <a:cs typeface="Mongolian Baiti" panose="03000500000000000000" pitchFamily="66" charset="0"/>
                      </a:endParaRPr>
                    </a:p>
                  </a:txBody>
                  <a:tcPr/>
                </a:tc>
                <a:tc>
                  <a:txBody>
                    <a:bodyPr/>
                    <a:lstStyle/>
                    <a:p>
                      <a:r>
                        <a:rPr lang="en-US" sz="1600" dirty="0">
                          <a:solidFill>
                            <a:schemeClr val="bg1"/>
                          </a:solidFill>
                        </a:rPr>
                        <a:t>Naval Air Station Corpus Christi Lift Station Modernization</a:t>
                      </a:r>
                      <a:endParaRPr lang="en-US" sz="1600" dirty="0">
                        <a:solidFill>
                          <a:schemeClr val="bg1"/>
                        </a:solidFill>
                        <a:latin typeface="Gill Sans MT" panose="020B0502020104020203" pitchFamily="34" charset="0"/>
                        <a:cs typeface="Mongolian Baiti" panose="03000500000000000000" pitchFamily="66" charset="0"/>
                      </a:endParaRPr>
                    </a:p>
                  </a:txBody>
                  <a:tcPr/>
                </a:tc>
                <a:tc>
                  <a:txBody>
                    <a:bodyPr/>
                    <a:lstStyle/>
                    <a:p>
                      <a:r>
                        <a:rPr lang="en-US" sz="1600" dirty="0">
                          <a:solidFill>
                            <a:schemeClr val="bg1"/>
                          </a:solidFill>
                        </a:rPr>
                        <a:t>$988,567.12</a:t>
                      </a:r>
                      <a:endParaRPr lang="en-US" sz="1600" dirty="0">
                        <a:solidFill>
                          <a:schemeClr val="bg1"/>
                        </a:solidFill>
                        <a:latin typeface="Gill Sans MT" panose="020B0502020104020203" pitchFamily="34" charset="0"/>
                        <a:cs typeface="Mongolian Baiti" panose="03000500000000000000" pitchFamily="66" charset="0"/>
                      </a:endParaRPr>
                    </a:p>
                  </a:txBody>
                  <a:tcPr/>
                </a:tc>
                <a:extLst>
                  <a:ext uri="{0D108BD9-81ED-4DB2-BD59-A6C34878D82A}">
                    <a16:rowId xmlns:a16="http://schemas.microsoft.com/office/drawing/2014/main" val="227772913"/>
                  </a:ext>
                </a:extLst>
              </a:tr>
            </a:tbl>
          </a:graphicData>
        </a:graphic>
      </p:graphicFrame>
    </p:spTree>
    <p:extLst>
      <p:ext uri="{BB962C8B-B14F-4D97-AF65-F5344CB8AC3E}">
        <p14:creationId xmlns:p14="http://schemas.microsoft.com/office/powerpoint/2010/main" val="9592201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779373" y="887497"/>
            <a:ext cx="10140778" cy="5632621"/>
          </a:xfrm>
          <a:solidFill>
            <a:schemeClr val="accent4">
              <a:lumMod val="20000"/>
              <a:lumOff val="80000"/>
            </a:schemeClr>
          </a:solidFill>
        </p:spPr>
        <p:txBody>
          <a:bodyPr>
            <a:normAutofit/>
          </a:bodyPr>
          <a:lstStyle/>
          <a:p>
            <a:br>
              <a:rPr lang="en-US" sz="4400" b="1" cap="none" dirty="0">
                <a:solidFill>
                  <a:schemeClr val="accent4">
                    <a:lumMod val="50000"/>
                  </a:schemeClr>
                </a:solidFill>
                <a:latin typeface="Arial" panose="020B0604020202020204" pitchFamily="34" charset="0"/>
                <a:cs typeface="Arial" panose="020B0604020202020204" pitchFamily="34" charset="0"/>
              </a:rPr>
            </a:br>
            <a:br>
              <a:rPr lang="en-US" sz="4400" b="1" cap="none" dirty="0">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1779373" y="2232791"/>
            <a:ext cx="10140778" cy="4625209"/>
          </a:xfrm>
        </p:spPr>
        <p:txBody>
          <a:bodyPr numCol="1">
            <a:normAutofit fontScale="25000" lnSpcReduction="20000"/>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100" i="0" u="none" strike="noStrike" kern="1200" cap="none" spc="0" normalizeH="0" baseline="0" noProof="0" dirty="0">
                <a:ln>
                  <a:noFill/>
                </a:ln>
                <a:solidFill>
                  <a:schemeClr val="accent5">
                    <a:lumMod val="50000"/>
                  </a:schemeClr>
                </a:solidFill>
                <a:effectLst/>
                <a:uLnTx/>
                <a:uFillTx/>
                <a:latin typeface="+mj-lt"/>
                <a:ea typeface="+mn-ea"/>
                <a:cs typeface="Mongolian Baiti" panose="03000500000000000000" pitchFamily="66" charset="0"/>
              </a:rPr>
              <a:t>The Revolving Loan Fund provides a low cost source of funding for eligible communities that have been negatively or positively impacted by BRAC or a project that adds military value.</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i="0" u="none" strike="noStrike" kern="1200" cap="none" spc="0" normalizeH="0" baseline="0" noProof="0" dirty="0">
              <a:ln>
                <a:noFill/>
              </a:ln>
              <a:solidFill>
                <a:schemeClr val="accent5">
                  <a:lumMod val="50000"/>
                </a:schemeClr>
              </a:solidFill>
              <a:effectLst/>
              <a:uLnTx/>
              <a:uFillTx/>
              <a:latin typeface="+mj-lt"/>
              <a:ea typeface="+mn-ea"/>
              <a:cs typeface="Mongolian Baiti" panose="03000500000000000000" pitchFamily="66" charset="0"/>
            </a:endParaRPr>
          </a:p>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100" i="0" u="none" strike="noStrike" kern="1200" cap="none" spc="0" normalizeH="0" baseline="0" noProof="0" dirty="0">
                <a:ln>
                  <a:noFill/>
                </a:ln>
                <a:solidFill>
                  <a:schemeClr val="accent5">
                    <a:lumMod val="50000"/>
                  </a:schemeClr>
                </a:solidFill>
                <a:effectLst/>
                <a:uLnTx/>
                <a:uFillTx/>
                <a:latin typeface="+mj-lt"/>
                <a:ea typeface="+mn-ea"/>
                <a:cs typeface="Mongolian Baiti" panose="03000500000000000000" pitchFamily="66" charset="0"/>
              </a:rPr>
              <a:t>Minimum amount: $1,000,000, maximum amount is determined by the availability of funds and the creditworthiness of the applicant.</a:t>
            </a:r>
          </a:p>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100" i="0" u="none" strike="noStrike" kern="1200" cap="none" spc="0" normalizeH="0" baseline="0" noProof="0" dirty="0">
                <a:ln>
                  <a:noFill/>
                </a:ln>
                <a:solidFill>
                  <a:schemeClr val="accent5">
                    <a:lumMod val="50000"/>
                  </a:schemeClr>
                </a:solidFill>
                <a:effectLst/>
                <a:uLnTx/>
                <a:uFillTx/>
                <a:latin typeface="+mj-lt"/>
                <a:ea typeface="+mn-ea"/>
                <a:cs typeface="Mongolian Baiti" panose="03000500000000000000" pitchFamily="66" charset="0"/>
              </a:rPr>
              <a:t>State funding is obtained through the sale of state general obligation bonds. </a:t>
            </a:r>
          </a:p>
          <a:p>
            <a:pPr marL="1143000" marR="0" lvl="0" indent="-1143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1100" i="0" u="none" strike="noStrike" kern="1200" cap="none" spc="0" normalizeH="0" baseline="0" noProof="0" dirty="0">
                <a:ln>
                  <a:noFill/>
                </a:ln>
                <a:solidFill>
                  <a:schemeClr val="accent5">
                    <a:lumMod val="50000"/>
                  </a:schemeClr>
                </a:solidFill>
                <a:effectLst/>
                <a:uLnTx/>
                <a:uFillTx/>
                <a:latin typeface="+mj-lt"/>
                <a:ea typeface="+mn-ea"/>
                <a:cs typeface="Mongolian Baiti" panose="03000500000000000000" pitchFamily="66" charset="0"/>
              </a:rPr>
              <a:t>Roughly $200 million in bond authority is currently available to lend to a defense community.</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79373" cy="1733748"/>
          </a:xfrm>
          <a:prstGeom prst="rect">
            <a:avLst/>
          </a:prstGeom>
        </p:spPr>
      </p:pic>
      <p:sp>
        <p:nvSpPr>
          <p:cNvPr id="6" name="TextBox 5">
            <a:extLst>
              <a:ext uri="{FF2B5EF4-FFF2-40B4-BE49-F238E27FC236}">
                <a16:creationId xmlns:a16="http://schemas.microsoft.com/office/drawing/2014/main" id="{68F938A2-05D8-D08C-7C0E-487E5B29347D}"/>
              </a:ext>
            </a:extLst>
          </p:cNvPr>
          <p:cNvSpPr txBox="1"/>
          <p:nvPr/>
        </p:nvSpPr>
        <p:spPr>
          <a:xfrm>
            <a:off x="1976025" y="1032462"/>
            <a:ext cx="9671219"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Texas Military Value Revolving Loan Fund (TMVRLF)</a:t>
            </a:r>
          </a:p>
        </p:txBody>
      </p:sp>
    </p:spTree>
    <p:extLst>
      <p:ext uri="{BB962C8B-B14F-4D97-AF65-F5344CB8AC3E}">
        <p14:creationId xmlns:p14="http://schemas.microsoft.com/office/powerpoint/2010/main" val="2368104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869990" y="1032462"/>
            <a:ext cx="10140778" cy="5632621"/>
          </a:xfrm>
          <a:solidFill>
            <a:schemeClr val="accent4">
              <a:lumMod val="20000"/>
              <a:lumOff val="80000"/>
            </a:schemeClr>
          </a:solidFill>
        </p:spPr>
        <p:txBody>
          <a:bodyPr numCol="1">
            <a:norm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br>
              <a:rPr kumimoji="0" lang="en-US" sz="2800" b="0" i="0" u="none" strike="noStrike" kern="1200" cap="none" spc="0" normalizeH="0" baseline="0" noProof="0" dirty="0">
                <a:ln>
                  <a:noFill/>
                </a:ln>
                <a:solidFill>
                  <a:srgbClr val="87795D">
                    <a:lumMod val="50000"/>
                  </a:srgbClr>
                </a:solidFill>
                <a:effectLst/>
                <a:uLnTx/>
                <a:uFillTx/>
                <a:latin typeface="Mongolian Baiti" panose="03000500000000000000" pitchFamily="66" charset="0"/>
                <a:ea typeface="+mn-ea"/>
                <a:cs typeface="Mongolian Baiti" panose="03000500000000000000" pitchFamily="66"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1741245" y="1678795"/>
            <a:ext cx="10140778" cy="1229162"/>
          </a:xfrm>
        </p:spPr>
        <p:txBody>
          <a:bodyPr numCol="1">
            <a:normAutofit fontScale="70000" lnSpcReduction="20000"/>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The new Biennial Report Released in July 2024</a:t>
            </a:r>
          </a:p>
          <a:p>
            <a:pPr marL="0" marR="0" lvl="0" indent="0" defTabSz="457200" rtl="0" eaLnBrk="1" fontAlgn="auto" latinLnBrk="0" hangingPunct="1">
              <a:lnSpc>
                <a:spcPct val="100000"/>
              </a:lnSpc>
              <a:spcBef>
                <a:spcPts val="0"/>
              </a:spcBef>
              <a:spcAft>
                <a:spcPts val="0"/>
              </a:spcAft>
              <a:buClrTx/>
              <a:buSzTx/>
              <a:buFontTx/>
              <a:buNone/>
              <a:tabLst/>
              <a:defRPr/>
            </a:pPr>
            <a:r>
              <a:rPr lang="en-US" sz="2800" b="1" dirty="0">
                <a:solidFill>
                  <a:schemeClr val="accent5">
                    <a:lumMod val="50000"/>
                  </a:schemeClr>
                </a:solidFill>
                <a:latin typeface="Mongolian Baiti" panose="03000500000000000000" pitchFamily="66" charset="0"/>
                <a:cs typeface="Mongolian Baiti" panose="03000500000000000000" pitchFamily="66" charset="0"/>
              </a:rPr>
              <a:t>							</a:t>
            </a:r>
          </a:p>
          <a:p>
            <a:pPr marL="0" marR="0" lvl="0" indent="0" defTabSz="457200" rtl="0" eaLnBrk="1" fontAlgn="auto" latinLnBrk="0" hangingPunct="1">
              <a:lnSpc>
                <a:spcPct val="100000"/>
              </a:lnSpc>
              <a:spcBef>
                <a:spcPts val="0"/>
              </a:spcBef>
              <a:spcAft>
                <a:spcPts val="0"/>
              </a:spcAft>
              <a:buClrTx/>
              <a:buSzTx/>
              <a:buFontTx/>
              <a:buNone/>
              <a:tabLst/>
              <a:defRPr/>
            </a:pPr>
            <a:r>
              <a:rPr lang="en-US" sz="2800" b="1" dirty="0">
                <a:solidFill>
                  <a:schemeClr val="accent5">
                    <a:lumMod val="50000"/>
                  </a:schemeClr>
                </a:solidFill>
                <a:latin typeface="Mongolian Baiti" panose="03000500000000000000" pitchFamily="66" charset="0"/>
                <a:cs typeface="Mongolian Baiti" panose="03000500000000000000" pitchFamily="66" charset="0"/>
              </a:rPr>
              <a:t>https://gov.texas.gov/uploads/files/organization/military/2023-2024_Biennial_Final_Updated.pdf</a:t>
            </a:r>
          </a:p>
          <a:p>
            <a:pPr marL="0" marR="0" lvl="0" indent="0" defTabSz="457200" rtl="0" eaLnBrk="1" fontAlgn="auto" latinLnBrk="0" hangingPunct="1">
              <a:lnSpc>
                <a:spcPct val="100000"/>
              </a:lnSpc>
              <a:spcBef>
                <a:spcPts val="0"/>
              </a:spcBef>
              <a:spcAft>
                <a:spcPts val="0"/>
              </a:spcAft>
              <a:buClrTx/>
              <a:buSzTx/>
              <a:buFontTx/>
              <a:buNone/>
              <a:tabLst/>
              <a:defRPr/>
            </a:pPr>
            <a:r>
              <a:rPr lang="en-US" sz="2800" b="1" dirty="0">
                <a:solidFill>
                  <a:schemeClr val="accent5">
                    <a:lumMod val="50000"/>
                  </a:schemeClr>
                </a:solidFill>
                <a:latin typeface="Mongolian Baiti" panose="03000500000000000000" pitchFamily="66" charset="0"/>
                <a:cs typeface="Mongolian Baiti" panose="03000500000000000000" pitchFamily="66" charset="0"/>
              </a:rPr>
              <a:t>						</a:t>
            </a: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79373" cy="1733748"/>
          </a:xfrm>
          <a:prstGeom prst="rect">
            <a:avLst/>
          </a:prstGeom>
        </p:spPr>
      </p:pic>
      <p:sp>
        <p:nvSpPr>
          <p:cNvPr id="6" name="TextBox 5">
            <a:extLst>
              <a:ext uri="{FF2B5EF4-FFF2-40B4-BE49-F238E27FC236}">
                <a16:creationId xmlns:a16="http://schemas.microsoft.com/office/drawing/2014/main" id="{68F938A2-05D8-D08C-7C0E-487E5B29347D}"/>
              </a:ext>
            </a:extLst>
          </p:cNvPr>
          <p:cNvSpPr txBox="1"/>
          <p:nvPr/>
        </p:nvSpPr>
        <p:spPr>
          <a:xfrm>
            <a:off x="1976025" y="1032462"/>
            <a:ext cx="9671219"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Texas Military Preparedness Commission</a:t>
            </a:r>
          </a:p>
        </p:txBody>
      </p:sp>
      <p:pic>
        <p:nvPicPr>
          <p:cNvPr id="5" name="Picture 4">
            <a:extLst>
              <a:ext uri="{FF2B5EF4-FFF2-40B4-BE49-F238E27FC236}">
                <a16:creationId xmlns:a16="http://schemas.microsoft.com/office/drawing/2014/main" id="{C75AB7DC-C004-CECE-CCDE-25CBD4DECE21}"/>
              </a:ext>
            </a:extLst>
          </p:cNvPr>
          <p:cNvPicPr>
            <a:picLocks noChangeAspect="1"/>
          </p:cNvPicPr>
          <p:nvPr/>
        </p:nvPicPr>
        <p:blipFill>
          <a:blip r:embed="rId3"/>
          <a:stretch>
            <a:fillRect/>
          </a:stretch>
        </p:blipFill>
        <p:spPr>
          <a:xfrm>
            <a:off x="5468297" y="2907957"/>
            <a:ext cx="2638250" cy="3416534"/>
          </a:xfrm>
          <a:prstGeom prst="rect">
            <a:avLst/>
          </a:prstGeom>
        </p:spPr>
      </p:pic>
    </p:spTree>
    <p:extLst>
      <p:ext uri="{BB962C8B-B14F-4D97-AF65-F5344CB8AC3E}">
        <p14:creationId xmlns:p14="http://schemas.microsoft.com/office/powerpoint/2010/main" val="356531351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779373" y="533419"/>
            <a:ext cx="10223156" cy="6267093"/>
          </a:xfrm>
          <a:solidFill>
            <a:schemeClr val="accent4">
              <a:lumMod val="20000"/>
              <a:lumOff val="80000"/>
            </a:schemeClr>
          </a:solidFill>
        </p:spPr>
        <p:txBody>
          <a:bodyPr>
            <a:normAutofit fontScale="90000"/>
          </a:bodyPr>
          <a:lstStyle/>
          <a:p>
            <a:br>
              <a:rPr lang="en-US" sz="4400" b="1" cap="none">
                <a:solidFill>
                  <a:schemeClr val="accent4">
                    <a:lumMod val="50000"/>
                  </a:schemeClr>
                </a:solidFill>
                <a:latin typeface="Arial" panose="020B0604020202020204" pitchFamily="34" charset="0"/>
                <a:cs typeface="Arial" panose="020B0604020202020204" pitchFamily="34" charset="0"/>
              </a:rPr>
            </a:br>
            <a:br>
              <a:rPr lang="en-US" sz="4400" b="1" cap="none">
                <a:solidFill>
                  <a:schemeClr val="accent4">
                    <a:lumMod val="50000"/>
                  </a:schemeClr>
                </a:solidFill>
                <a:latin typeface="Arial" panose="020B0604020202020204" pitchFamily="34" charset="0"/>
                <a:cs typeface="Arial" panose="020B0604020202020204" pitchFamily="34" charset="0"/>
              </a:rPr>
            </a:br>
            <a:br>
              <a:rPr lang="en-US" sz="4400" b="1" cap="none">
                <a:solidFill>
                  <a:schemeClr val="accent4">
                    <a:lumMod val="50000"/>
                  </a:schemeClr>
                </a:solidFill>
                <a:latin typeface="Arial" panose="020B0604020202020204" pitchFamily="34" charset="0"/>
                <a:cs typeface="Arial" panose="020B0604020202020204" pitchFamily="34" charset="0"/>
              </a:rPr>
            </a:br>
            <a:br>
              <a:rPr lang="en-US" sz="4400" b="1" cap="none">
                <a:solidFill>
                  <a:schemeClr val="accent4">
                    <a:lumMod val="50000"/>
                  </a:schemeClr>
                </a:solidFill>
                <a:latin typeface="Arial" panose="020B0604020202020204" pitchFamily="34" charset="0"/>
                <a:cs typeface="Arial" panose="020B0604020202020204" pitchFamily="34" charset="0"/>
              </a:rPr>
            </a:br>
            <a:br>
              <a:rPr lang="en-US" sz="4400" b="1" cap="none">
                <a:solidFill>
                  <a:schemeClr val="accent4">
                    <a:lumMod val="50000"/>
                  </a:schemeClr>
                </a:solidFill>
                <a:latin typeface="Arial" panose="020B0604020202020204" pitchFamily="34" charset="0"/>
                <a:cs typeface="Arial" panose="020B0604020202020204" pitchFamily="34" charset="0"/>
              </a:rPr>
            </a:br>
            <a:br>
              <a:rPr lang="en-US" sz="4400" b="1" cap="none">
                <a:solidFill>
                  <a:schemeClr val="accent4">
                    <a:lumMod val="50000"/>
                  </a:schemeClr>
                </a:solidFill>
                <a:latin typeface="Arial" panose="020B0604020202020204" pitchFamily="34" charset="0"/>
                <a:cs typeface="Arial" panose="020B0604020202020204" pitchFamily="34" charset="0"/>
              </a:rPr>
            </a:br>
            <a:br>
              <a:rPr lang="en-US" sz="4400" b="1" cap="none">
                <a:solidFill>
                  <a:schemeClr val="accent4">
                    <a:lumMod val="50000"/>
                  </a:schemeClr>
                </a:solidFill>
                <a:latin typeface="Arial" panose="020B0604020202020204" pitchFamily="34" charset="0"/>
                <a:cs typeface="Arial" panose="020B0604020202020204" pitchFamily="34" charset="0"/>
              </a:rPr>
            </a:br>
            <a:br>
              <a:rPr lang="en-US" sz="4400" b="1" cap="none">
                <a:solidFill>
                  <a:schemeClr val="accent4">
                    <a:lumMod val="50000"/>
                  </a:schemeClr>
                </a:solidFill>
                <a:latin typeface="Arial" panose="020B0604020202020204" pitchFamily="34" charset="0"/>
                <a:cs typeface="Arial" panose="020B0604020202020204" pitchFamily="34" charset="0"/>
              </a:rPr>
            </a:br>
            <a:br>
              <a:rPr lang="en-US" sz="4400" b="1" cap="none">
                <a:solidFill>
                  <a:schemeClr val="accent4">
                    <a:lumMod val="50000"/>
                  </a:schemeClr>
                </a:solidFill>
                <a:latin typeface="Arial" panose="020B0604020202020204" pitchFamily="34" charset="0"/>
                <a:cs typeface="Arial" panose="020B0604020202020204" pitchFamily="34" charset="0"/>
              </a:rPr>
            </a:br>
            <a:r>
              <a:rPr lang="en-US" sz="3600" b="1" cap="none">
                <a:solidFill>
                  <a:schemeClr val="accent4">
                    <a:lumMod val="50000"/>
                  </a:schemeClr>
                </a:solidFill>
                <a:latin typeface="Mongolian Baiti" panose="03000500000000000000" pitchFamily="66" charset="0"/>
                <a:cs typeface="Mongolian Baiti" panose="03000500000000000000" pitchFamily="66" charset="0"/>
              </a:rPr>
              <a:t>Total State Impact: $151.2 billion</a:t>
            </a:r>
            <a:br>
              <a:rPr lang="en-US" sz="4400" b="1" cap="none">
                <a:solidFill>
                  <a:schemeClr val="accent4">
                    <a:lumMod val="50000"/>
                  </a:schemeClr>
                </a:solidFill>
                <a:latin typeface="Arial" panose="020B0604020202020204" pitchFamily="34" charset="0"/>
                <a:cs typeface="Arial" panose="020B0604020202020204" pitchFamily="34" charset="0"/>
              </a:rPr>
            </a:br>
            <a:r>
              <a:rPr lang="en-US" sz="2700" b="1" cap="none">
                <a:solidFill>
                  <a:schemeClr val="accent4">
                    <a:lumMod val="50000"/>
                  </a:schemeClr>
                </a:solidFill>
                <a:latin typeface="Mongolian Baiti" panose="03000500000000000000" pitchFamily="66" charset="0"/>
                <a:cs typeface="Mongolian Baiti" panose="03000500000000000000" pitchFamily="66" charset="0"/>
              </a:rPr>
              <a:t>Total Employment – Direct 213,176, Direct and Indirect 677,022</a:t>
            </a:r>
            <a:endParaRPr lang="en-US" sz="27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1779374" y="2027765"/>
            <a:ext cx="10223155" cy="3801465"/>
          </a:xfrm>
        </p:spPr>
        <p:txBody>
          <a:bodyPr numCol="2" spcCol="0">
            <a:normAutofit fontScale="25000" lnSpcReduction="20000"/>
          </a:bodyPr>
          <a:lstStyle/>
          <a:p>
            <a:pPr lvl="1" algn="l" defTabSz="457200">
              <a:spcBef>
                <a:spcPts val="0"/>
              </a:spcBef>
              <a:buClrTx/>
              <a:defRPr/>
            </a:pPr>
            <a:r>
              <a:rPr lang="en-US" sz="8800" dirty="0">
                <a:solidFill>
                  <a:schemeClr val="accent5">
                    <a:lumMod val="50000"/>
                  </a:schemeClr>
                </a:solidFill>
                <a:cs typeface="Mongolian Baiti" panose="03000500000000000000" pitchFamily="66" charset="0"/>
              </a:rPr>
              <a:t>Dyess AFB - $3.6 billion</a:t>
            </a:r>
          </a:p>
          <a:p>
            <a:pPr lvl="1" algn="l" defTabSz="457200">
              <a:spcBef>
                <a:spcPts val="0"/>
              </a:spcBef>
              <a:buClrTx/>
              <a:defRPr/>
            </a:pPr>
            <a:endParaRPr lang="en-US" sz="8800" dirty="0">
              <a:solidFill>
                <a:schemeClr val="accent5">
                  <a:lumMod val="50000"/>
                </a:schemeClr>
              </a:solidFill>
              <a:cs typeface="Mongolian Baiti" panose="03000500000000000000" pitchFamily="66" charset="0"/>
            </a:endParaRPr>
          </a:p>
          <a:p>
            <a:pPr lvl="1" algn="l" defTabSz="457200">
              <a:spcBef>
                <a:spcPts val="0"/>
              </a:spcBef>
              <a:buClrTx/>
              <a:defRPr/>
            </a:pPr>
            <a:r>
              <a:rPr lang="en-US" sz="8800" dirty="0">
                <a:solidFill>
                  <a:schemeClr val="accent5">
                    <a:lumMod val="50000"/>
                  </a:schemeClr>
                </a:solidFill>
                <a:cs typeface="Mongolian Baiti" panose="03000500000000000000" pitchFamily="66" charset="0"/>
              </a:rPr>
              <a:t>Goodfellow AFB $3.1 billion</a:t>
            </a:r>
          </a:p>
          <a:p>
            <a:pPr marL="1600200" lvl="1" indent="-1143000" algn="l" defTabSz="457200">
              <a:spcBef>
                <a:spcPts val="0"/>
              </a:spcBef>
              <a:buClrTx/>
              <a:buFont typeface="Arial" panose="020B0604020202020204" pitchFamily="34" charset="0"/>
              <a:buChar char="•"/>
              <a:defRPr/>
            </a:pPr>
            <a:endParaRPr lang="en-US" sz="8800" dirty="0">
              <a:solidFill>
                <a:schemeClr val="accent5">
                  <a:lumMod val="50000"/>
                </a:schemeClr>
              </a:solidFill>
              <a:cs typeface="Mongolian Baiti" panose="03000500000000000000" pitchFamily="66" charset="0"/>
            </a:endParaRPr>
          </a:p>
          <a:p>
            <a:pPr lvl="1" algn="l" defTabSz="457200">
              <a:spcBef>
                <a:spcPts val="0"/>
              </a:spcBef>
              <a:buClrTx/>
              <a:defRPr/>
            </a:pPr>
            <a:r>
              <a:rPr lang="en-US" sz="8800" dirty="0">
                <a:solidFill>
                  <a:schemeClr val="accent5">
                    <a:lumMod val="50000"/>
                  </a:schemeClr>
                </a:solidFill>
                <a:cs typeface="Mongolian Baiti" panose="03000500000000000000" pitchFamily="66" charset="0"/>
              </a:rPr>
              <a:t>Laughlin AFB - $1.7 billion</a:t>
            </a:r>
          </a:p>
          <a:p>
            <a:pPr lvl="1" algn="l" defTabSz="457200">
              <a:spcBef>
                <a:spcPts val="0"/>
              </a:spcBef>
              <a:buClrTx/>
              <a:defRPr/>
            </a:pPr>
            <a:endParaRPr lang="en-US" sz="8800" dirty="0">
              <a:solidFill>
                <a:schemeClr val="accent5">
                  <a:lumMod val="50000"/>
                </a:schemeClr>
              </a:solidFill>
              <a:cs typeface="Mongolian Baiti" panose="03000500000000000000" pitchFamily="66" charset="0"/>
            </a:endParaRPr>
          </a:p>
          <a:p>
            <a:pPr lvl="1" algn="l" defTabSz="457200">
              <a:spcBef>
                <a:spcPts val="0"/>
              </a:spcBef>
              <a:buClrTx/>
              <a:defRPr/>
            </a:pPr>
            <a:r>
              <a:rPr lang="en-US" sz="8800" dirty="0">
                <a:solidFill>
                  <a:schemeClr val="accent5">
                    <a:lumMod val="50000"/>
                  </a:schemeClr>
                </a:solidFill>
                <a:cs typeface="Mongolian Baiti" panose="03000500000000000000" pitchFamily="66" charset="0"/>
              </a:rPr>
              <a:t>Sheppard AFB - $3.2 billion</a:t>
            </a:r>
          </a:p>
          <a:p>
            <a:pPr marL="1600200" lvl="1" indent="-1143000" algn="l" defTabSz="457200">
              <a:spcBef>
                <a:spcPts val="0"/>
              </a:spcBef>
              <a:buClrTx/>
              <a:buFont typeface="Arial" panose="020B0604020202020204" pitchFamily="34" charset="0"/>
              <a:buChar char="•"/>
              <a:defRPr/>
            </a:pPr>
            <a:endParaRPr lang="en-US" sz="8800" dirty="0">
              <a:solidFill>
                <a:schemeClr val="accent5">
                  <a:lumMod val="50000"/>
                </a:schemeClr>
              </a:solidFill>
              <a:cs typeface="Mongolian Baiti" panose="03000500000000000000" pitchFamily="66" charset="0"/>
            </a:endParaRPr>
          </a:p>
          <a:p>
            <a:pPr lvl="1" algn="l" defTabSz="457200">
              <a:spcBef>
                <a:spcPts val="0"/>
              </a:spcBef>
              <a:buClrTx/>
              <a:defRPr/>
            </a:pPr>
            <a:r>
              <a:rPr lang="en-US" sz="8800" dirty="0">
                <a:solidFill>
                  <a:schemeClr val="accent5">
                    <a:lumMod val="50000"/>
                  </a:schemeClr>
                </a:solidFill>
                <a:cs typeface="Mongolian Baiti" panose="03000500000000000000" pitchFamily="66" charset="0"/>
              </a:rPr>
              <a:t>Corpus Christi Army Depot $1.6 billion</a:t>
            </a:r>
          </a:p>
          <a:p>
            <a:pPr marL="1600200" lvl="1" indent="-1143000" algn="l" defTabSz="457200">
              <a:spcBef>
                <a:spcPts val="0"/>
              </a:spcBef>
              <a:buClrTx/>
              <a:buFont typeface="Arial" panose="020B0604020202020204" pitchFamily="34" charset="0"/>
              <a:buChar char="•"/>
              <a:defRPr/>
            </a:pPr>
            <a:endParaRPr lang="en-US" sz="8800" dirty="0">
              <a:solidFill>
                <a:schemeClr val="accent5">
                  <a:lumMod val="50000"/>
                </a:schemeClr>
              </a:solidFill>
              <a:cs typeface="Mongolian Baiti" panose="03000500000000000000" pitchFamily="66" charset="0"/>
            </a:endParaRPr>
          </a:p>
          <a:p>
            <a:pPr lvl="1" algn="l" defTabSz="457200">
              <a:spcBef>
                <a:spcPts val="0"/>
              </a:spcBef>
              <a:buClrTx/>
              <a:defRPr/>
            </a:pPr>
            <a:r>
              <a:rPr lang="en-US" sz="8800" dirty="0">
                <a:solidFill>
                  <a:schemeClr val="accent5">
                    <a:lumMod val="50000"/>
                  </a:schemeClr>
                </a:solidFill>
                <a:cs typeface="Mongolian Baiti" panose="03000500000000000000" pitchFamily="66" charset="0"/>
              </a:rPr>
              <a:t>Fort Bliss - $27.9 billion</a:t>
            </a:r>
          </a:p>
          <a:p>
            <a:pPr marL="1600200" lvl="1" indent="-1143000" algn="l" defTabSz="457200">
              <a:spcBef>
                <a:spcPts val="0"/>
              </a:spcBef>
              <a:buClrTx/>
              <a:buFont typeface="Arial" panose="020B0604020202020204" pitchFamily="34" charset="0"/>
              <a:buChar char="•"/>
              <a:defRPr/>
            </a:pPr>
            <a:endParaRPr lang="en-US" sz="8800" dirty="0">
              <a:solidFill>
                <a:schemeClr val="accent5">
                  <a:lumMod val="50000"/>
                </a:schemeClr>
              </a:solidFill>
              <a:cs typeface="Mongolian Baiti" panose="03000500000000000000" pitchFamily="66" charset="0"/>
            </a:endParaRPr>
          </a:p>
          <a:p>
            <a:pPr lvl="1" algn="l" defTabSz="457200">
              <a:spcBef>
                <a:spcPts val="0"/>
              </a:spcBef>
              <a:buClrTx/>
              <a:defRPr/>
            </a:pPr>
            <a:r>
              <a:rPr lang="en-US" sz="8800" dirty="0">
                <a:solidFill>
                  <a:schemeClr val="accent5">
                    <a:lumMod val="50000"/>
                  </a:schemeClr>
                </a:solidFill>
                <a:cs typeface="Mongolian Baiti" panose="03000500000000000000" pitchFamily="66" charset="0"/>
              </a:rPr>
              <a:t>Fort Cavazos - $39 billion</a:t>
            </a:r>
          </a:p>
          <a:p>
            <a:pPr lvl="1" algn="l" defTabSz="457200">
              <a:spcBef>
                <a:spcPts val="0"/>
              </a:spcBef>
              <a:buClrTx/>
              <a:defRPr/>
            </a:pPr>
            <a:endParaRPr lang="en-US" sz="8800" dirty="0">
              <a:solidFill>
                <a:schemeClr val="accent5">
                  <a:lumMod val="50000"/>
                </a:schemeClr>
              </a:solidFill>
              <a:cs typeface="Mongolian Baiti" panose="03000500000000000000" pitchFamily="66" charset="0"/>
            </a:endParaRPr>
          </a:p>
          <a:p>
            <a:pPr lvl="1" algn="l" defTabSz="457200">
              <a:spcBef>
                <a:spcPts val="0"/>
              </a:spcBef>
              <a:buClrTx/>
              <a:defRPr/>
            </a:pPr>
            <a:endParaRPr lang="en-US" sz="8800" dirty="0">
              <a:solidFill>
                <a:schemeClr val="accent5">
                  <a:lumMod val="50000"/>
                </a:schemeClr>
              </a:solidFill>
              <a:cs typeface="Mongolian Baiti" panose="03000500000000000000" pitchFamily="66" charset="0"/>
            </a:endParaRPr>
          </a:p>
          <a:p>
            <a:pPr lvl="1" algn="l" defTabSz="457200">
              <a:spcBef>
                <a:spcPts val="0"/>
              </a:spcBef>
              <a:buClrTx/>
              <a:defRPr/>
            </a:pPr>
            <a:r>
              <a:rPr lang="en-US" sz="8800" dirty="0">
                <a:solidFill>
                  <a:schemeClr val="accent5">
                    <a:lumMod val="50000"/>
                  </a:schemeClr>
                </a:solidFill>
                <a:cs typeface="Mongolian Baiti" panose="03000500000000000000" pitchFamily="66" charset="0"/>
              </a:rPr>
              <a:t>Red River Army Depot - $1.6 billion</a:t>
            </a:r>
          </a:p>
          <a:p>
            <a:pPr lvl="1" algn="l" defTabSz="457200">
              <a:spcBef>
                <a:spcPts val="0"/>
              </a:spcBef>
              <a:buClrTx/>
              <a:defRPr/>
            </a:pPr>
            <a:endParaRPr lang="en-US" sz="8800" dirty="0">
              <a:solidFill>
                <a:schemeClr val="accent5">
                  <a:lumMod val="50000"/>
                </a:schemeClr>
              </a:solidFill>
              <a:cs typeface="Mongolian Baiti" panose="03000500000000000000" pitchFamily="66" charset="0"/>
            </a:endParaRPr>
          </a:p>
          <a:p>
            <a:pPr lvl="1" algn="l" defTabSz="457200">
              <a:spcBef>
                <a:spcPts val="0"/>
              </a:spcBef>
              <a:buClrTx/>
              <a:defRPr/>
            </a:pPr>
            <a:r>
              <a:rPr lang="en-US" sz="8800" dirty="0">
                <a:solidFill>
                  <a:schemeClr val="accent5">
                    <a:lumMod val="50000"/>
                  </a:schemeClr>
                </a:solidFill>
                <a:cs typeface="Mongolian Baiti" panose="03000500000000000000" pitchFamily="66" charset="0"/>
              </a:rPr>
              <a:t>Army Futures Command - $1.8 billion.</a:t>
            </a:r>
          </a:p>
          <a:p>
            <a:pPr lvl="1" algn="l" defTabSz="457200">
              <a:spcBef>
                <a:spcPts val="0"/>
              </a:spcBef>
              <a:buClrTx/>
              <a:defRPr/>
            </a:pPr>
            <a:endParaRPr lang="en-US" sz="8800" dirty="0">
              <a:solidFill>
                <a:schemeClr val="accent5">
                  <a:lumMod val="50000"/>
                </a:schemeClr>
              </a:solidFill>
              <a:cs typeface="Mongolian Baiti" panose="03000500000000000000" pitchFamily="66" charset="0"/>
            </a:endParaRPr>
          </a:p>
          <a:p>
            <a:pPr lvl="1" algn="l" defTabSz="457200">
              <a:spcBef>
                <a:spcPts val="0"/>
              </a:spcBef>
              <a:buClrTx/>
              <a:defRPr/>
            </a:pPr>
            <a:r>
              <a:rPr lang="en-US" sz="8800" dirty="0">
                <a:solidFill>
                  <a:schemeClr val="accent5">
                    <a:lumMod val="50000"/>
                  </a:schemeClr>
                </a:solidFill>
                <a:cs typeface="Mongolian Baiti" panose="03000500000000000000" pitchFamily="66" charset="0"/>
              </a:rPr>
              <a:t>NAS Corpus Christi - $4.6 billion</a:t>
            </a:r>
          </a:p>
          <a:p>
            <a:pPr marL="1600200" lvl="1" indent="-1143000" algn="l" defTabSz="457200">
              <a:spcBef>
                <a:spcPts val="0"/>
              </a:spcBef>
              <a:buClrTx/>
              <a:buFont typeface="Arial" panose="020B0604020202020204" pitchFamily="34" charset="0"/>
              <a:buChar char="•"/>
              <a:defRPr/>
            </a:pPr>
            <a:endParaRPr lang="en-US" sz="8800" dirty="0">
              <a:solidFill>
                <a:schemeClr val="accent5">
                  <a:lumMod val="50000"/>
                </a:schemeClr>
              </a:solidFill>
              <a:cs typeface="Mongolian Baiti" panose="03000500000000000000" pitchFamily="66" charset="0"/>
            </a:endParaRPr>
          </a:p>
          <a:p>
            <a:pPr lvl="1" algn="l" defTabSz="457200">
              <a:spcBef>
                <a:spcPts val="0"/>
              </a:spcBef>
              <a:buClrTx/>
              <a:defRPr/>
            </a:pPr>
            <a:r>
              <a:rPr lang="en-US" sz="8800" dirty="0">
                <a:solidFill>
                  <a:schemeClr val="accent5">
                    <a:lumMod val="50000"/>
                  </a:schemeClr>
                </a:solidFill>
                <a:cs typeface="Mongolian Baiti" panose="03000500000000000000" pitchFamily="66" charset="0"/>
              </a:rPr>
              <a:t>NAS JRB Fort Worth - $4.8 billion</a:t>
            </a:r>
          </a:p>
          <a:p>
            <a:pPr marL="1600200" lvl="1" indent="-1143000" algn="l" defTabSz="457200">
              <a:spcBef>
                <a:spcPts val="0"/>
              </a:spcBef>
              <a:buClrTx/>
              <a:buFont typeface="Arial" panose="020B0604020202020204" pitchFamily="34" charset="0"/>
              <a:buChar char="•"/>
              <a:defRPr/>
            </a:pPr>
            <a:endParaRPr lang="en-US" sz="8800" dirty="0">
              <a:solidFill>
                <a:schemeClr val="accent5">
                  <a:lumMod val="50000"/>
                </a:schemeClr>
              </a:solidFill>
              <a:cs typeface="Mongolian Baiti" panose="03000500000000000000" pitchFamily="66" charset="0"/>
            </a:endParaRPr>
          </a:p>
          <a:p>
            <a:pPr lvl="1" algn="l" defTabSz="457200">
              <a:spcBef>
                <a:spcPts val="0"/>
              </a:spcBef>
              <a:buClrTx/>
              <a:defRPr/>
            </a:pPr>
            <a:r>
              <a:rPr lang="en-US" sz="8800" dirty="0">
                <a:solidFill>
                  <a:schemeClr val="accent5">
                    <a:lumMod val="50000"/>
                  </a:schemeClr>
                </a:solidFill>
                <a:cs typeface="Mongolian Baiti" panose="03000500000000000000" pitchFamily="66" charset="0"/>
              </a:rPr>
              <a:t>NAS Kingsville - $1 billion</a:t>
            </a:r>
          </a:p>
          <a:p>
            <a:pPr lvl="1" algn="l" defTabSz="457200">
              <a:spcBef>
                <a:spcPts val="0"/>
              </a:spcBef>
              <a:buClrTx/>
              <a:defRPr/>
            </a:pPr>
            <a:endParaRPr lang="en-US" sz="8800" dirty="0">
              <a:solidFill>
                <a:schemeClr val="accent5">
                  <a:lumMod val="50000"/>
                </a:schemeClr>
              </a:solidFill>
              <a:cs typeface="Mongolian Baiti" panose="03000500000000000000" pitchFamily="66" charset="0"/>
            </a:endParaRPr>
          </a:p>
          <a:p>
            <a:pPr lvl="1" algn="l" defTabSz="457200">
              <a:spcBef>
                <a:spcPts val="0"/>
              </a:spcBef>
              <a:buClrTx/>
              <a:defRPr/>
            </a:pPr>
            <a:r>
              <a:rPr lang="en-US" sz="8800" dirty="0">
                <a:solidFill>
                  <a:schemeClr val="accent5">
                    <a:lumMod val="50000"/>
                  </a:schemeClr>
                </a:solidFill>
                <a:cs typeface="Mongolian Baiti" panose="03000500000000000000" pitchFamily="66" charset="0"/>
              </a:rPr>
              <a:t>Ellington Field JRB - $1.6 billion</a:t>
            </a:r>
          </a:p>
          <a:p>
            <a:pPr marL="1600200" lvl="1" indent="-1143000" algn="l" defTabSz="457200">
              <a:spcBef>
                <a:spcPts val="0"/>
              </a:spcBef>
              <a:buClrTx/>
              <a:buFont typeface="Arial" panose="020B0604020202020204" pitchFamily="34" charset="0"/>
              <a:buChar char="•"/>
              <a:defRPr/>
            </a:pPr>
            <a:endParaRPr lang="en-US" sz="8800" dirty="0">
              <a:solidFill>
                <a:schemeClr val="accent5">
                  <a:lumMod val="50000"/>
                </a:schemeClr>
              </a:solidFill>
              <a:cs typeface="Mongolian Baiti" panose="03000500000000000000" pitchFamily="66" charset="0"/>
            </a:endParaRPr>
          </a:p>
          <a:p>
            <a:pPr lvl="1" algn="l" defTabSz="457200">
              <a:spcBef>
                <a:spcPts val="0"/>
              </a:spcBef>
              <a:buClrTx/>
              <a:defRPr/>
            </a:pPr>
            <a:r>
              <a:rPr lang="en-US" sz="8800" dirty="0">
                <a:solidFill>
                  <a:schemeClr val="accent5">
                    <a:lumMod val="50000"/>
                  </a:schemeClr>
                </a:solidFill>
                <a:cs typeface="Mongolian Baiti" panose="03000500000000000000" pitchFamily="66" charset="0"/>
              </a:rPr>
              <a:t>Joint Base San Antonio - $55.1 Billion</a:t>
            </a:r>
          </a:p>
          <a:p>
            <a:pPr lvl="1" algn="l" defTabSz="457200">
              <a:spcBef>
                <a:spcPts val="0"/>
              </a:spcBef>
              <a:buClrTx/>
              <a:defRPr/>
            </a:pPr>
            <a:endParaRPr lang="en-US" sz="3200" b="1" dirty="0">
              <a:solidFill>
                <a:schemeClr val="accent5">
                  <a:lumMod val="50000"/>
                </a:schemeClr>
              </a:solidFill>
              <a:latin typeface="Mongolian Baiti" panose="03000500000000000000" pitchFamily="66" charset="0"/>
              <a:cs typeface="Mongolian Baiti" panose="03000500000000000000" pitchFamily="66" charset="0"/>
            </a:endParaRPr>
          </a:p>
          <a:p>
            <a:pPr lvl="1" algn="l" defTabSz="457200">
              <a:spcBef>
                <a:spcPts val="0"/>
              </a:spcBef>
              <a:buClrTx/>
              <a:defRPr/>
            </a:pPr>
            <a:endParaRPr lang="en-US" sz="3200" b="1" dirty="0">
              <a:solidFill>
                <a:schemeClr val="accent5">
                  <a:lumMod val="50000"/>
                </a:schemeClr>
              </a:solidFill>
              <a:latin typeface="Mongolian Baiti" panose="03000500000000000000" pitchFamily="66" charset="0"/>
              <a:cs typeface="Mongolian Baiti" panose="03000500000000000000" pitchFamily="66" charset="0"/>
            </a:endParaRPr>
          </a:p>
          <a:p>
            <a:pPr lvl="1" algn="l" defTabSz="457200">
              <a:spcBef>
                <a:spcPts val="0"/>
              </a:spcBef>
              <a:buClrTx/>
              <a:defRPr/>
            </a:pPr>
            <a:endParaRPr kumimoji="0" lang="en-US" sz="32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lvl="1" algn="l" defTabSz="457200">
              <a:spcBef>
                <a:spcPts val="0"/>
              </a:spcBef>
              <a:buClrTx/>
              <a:defRPr/>
            </a:pPr>
            <a:endParaRPr kumimoji="0" lang="en-US" sz="32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79373" cy="1733748"/>
          </a:xfrm>
          <a:prstGeom prst="rect">
            <a:avLst/>
          </a:prstGeom>
        </p:spPr>
      </p:pic>
      <p:sp>
        <p:nvSpPr>
          <p:cNvPr id="6" name="TextBox 5">
            <a:extLst>
              <a:ext uri="{FF2B5EF4-FFF2-40B4-BE49-F238E27FC236}">
                <a16:creationId xmlns:a16="http://schemas.microsoft.com/office/drawing/2014/main" id="{68F938A2-05D8-D08C-7C0E-487E5B29347D}"/>
              </a:ext>
            </a:extLst>
          </p:cNvPr>
          <p:cNvSpPr txBox="1"/>
          <p:nvPr/>
        </p:nvSpPr>
        <p:spPr>
          <a:xfrm>
            <a:off x="1926601" y="533419"/>
            <a:ext cx="9671218" cy="120032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Economic Impact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Analysis by the Texas Comptroller of Accounts</a:t>
            </a:r>
          </a:p>
        </p:txBody>
      </p:sp>
    </p:spTree>
    <p:extLst>
      <p:ext uri="{BB962C8B-B14F-4D97-AF65-F5344CB8AC3E}">
        <p14:creationId xmlns:p14="http://schemas.microsoft.com/office/powerpoint/2010/main" val="205930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895342" y="436493"/>
            <a:ext cx="10140778" cy="6176683"/>
          </a:xfrm>
          <a:solidFill>
            <a:schemeClr val="accent4">
              <a:lumMod val="20000"/>
              <a:lumOff val="80000"/>
            </a:schemeClr>
          </a:solidFill>
        </p:spPr>
        <p:txBody>
          <a:bodyPr>
            <a:normAutofit/>
          </a:bodyPr>
          <a:lstStyle/>
          <a:p>
            <a:br>
              <a:rPr lang="en-US" sz="4400" b="1" cap="none">
                <a:solidFill>
                  <a:schemeClr val="accent4">
                    <a:lumMod val="50000"/>
                  </a:schemeClr>
                </a:solidFill>
                <a:latin typeface="Arial" panose="020B0604020202020204" pitchFamily="34" charset="0"/>
                <a:cs typeface="Arial" panose="020B0604020202020204" pitchFamily="34" charset="0"/>
              </a:rPr>
            </a:br>
            <a:br>
              <a:rPr lang="en-US" sz="4400" b="1" cap="none">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1779373" y="2232791"/>
            <a:ext cx="10140778" cy="4625209"/>
          </a:xfrm>
        </p:spPr>
        <p:txBody>
          <a:bodyPr numCol="1">
            <a:normAutofit/>
          </a:body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79373" cy="1733748"/>
          </a:xfrm>
          <a:prstGeom prst="rect">
            <a:avLst/>
          </a:prstGeom>
        </p:spPr>
      </p:pic>
      <p:sp>
        <p:nvSpPr>
          <p:cNvPr id="6" name="TextBox 5">
            <a:extLst>
              <a:ext uri="{FF2B5EF4-FFF2-40B4-BE49-F238E27FC236}">
                <a16:creationId xmlns:a16="http://schemas.microsoft.com/office/drawing/2014/main" id="{68F938A2-05D8-D08C-7C0E-487E5B29347D}"/>
              </a:ext>
            </a:extLst>
          </p:cNvPr>
          <p:cNvSpPr txBox="1"/>
          <p:nvPr/>
        </p:nvSpPr>
        <p:spPr>
          <a:xfrm>
            <a:off x="1895342" y="539403"/>
            <a:ext cx="9671219" cy="597086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Recent Events: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DOD Releases Report on Defense Spending by State in Fiscal Year 2023</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Texas, Virginia, and California remain as the top recipients for overall defense spending in Fiscal Year 2023, with Texas moving to the number one spot, seeing an $8.9 billion increase over Fiscal Year 2022.</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					</a:t>
            </a:r>
            <a:r>
              <a:rPr kumimoji="0" lang="en-US" sz="22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Rank	State	Defense Spending (billions)</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					1		Texas			$71.6</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					2		Virginia			$68.5</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					3		California		$60.8</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					4		Florida			$32.2</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					5		Maryland		$27.8</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					6		Connecticut		$25.3</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					7		Pennsylvania	$21.8</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					8		Arizona			$17.0</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					9		Massachusetts	$16.8</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					10		Washington		$15.5</a:t>
            </a:r>
          </a:p>
        </p:txBody>
      </p:sp>
    </p:spTree>
    <p:extLst>
      <p:ext uri="{BB962C8B-B14F-4D97-AF65-F5344CB8AC3E}">
        <p14:creationId xmlns:p14="http://schemas.microsoft.com/office/powerpoint/2010/main" val="188123086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779373" y="887497"/>
            <a:ext cx="10140778" cy="5632621"/>
          </a:xfrm>
          <a:solidFill>
            <a:schemeClr val="accent4">
              <a:lumMod val="20000"/>
              <a:lumOff val="80000"/>
            </a:schemeClr>
          </a:solidFill>
        </p:spPr>
        <p:txBody>
          <a:bodyPr>
            <a:normAutofit/>
          </a:bodyPr>
          <a:lstStyle/>
          <a:p>
            <a:br>
              <a:rPr lang="en-US" sz="4400" b="1" cap="none">
                <a:solidFill>
                  <a:schemeClr val="accent4">
                    <a:lumMod val="50000"/>
                  </a:schemeClr>
                </a:solidFill>
                <a:latin typeface="Arial" panose="020B0604020202020204" pitchFamily="34" charset="0"/>
                <a:cs typeface="Arial" panose="020B0604020202020204" pitchFamily="34" charset="0"/>
              </a:rPr>
            </a:br>
            <a:br>
              <a:rPr lang="en-US" sz="4400" b="1" cap="none">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1779373" y="2232791"/>
            <a:ext cx="10140778" cy="4625209"/>
          </a:xfrm>
        </p:spPr>
        <p:txBody>
          <a:bodyPr numCol="1">
            <a:normAutofit/>
          </a:body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79373" cy="1733748"/>
          </a:xfrm>
          <a:prstGeom prst="rect">
            <a:avLst/>
          </a:prstGeom>
        </p:spPr>
      </p:pic>
      <p:sp>
        <p:nvSpPr>
          <p:cNvPr id="6" name="TextBox 5">
            <a:extLst>
              <a:ext uri="{FF2B5EF4-FFF2-40B4-BE49-F238E27FC236}">
                <a16:creationId xmlns:a16="http://schemas.microsoft.com/office/drawing/2014/main" id="{68F938A2-05D8-D08C-7C0E-487E5B29347D}"/>
              </a:ext>
            </a:extLst>
          </p:cNvPr>
          <p:cNvSpPr txBox="1"/>
          <p:nvPr/>
        </p:nvSpPr>
        <p:spPr>
          <a:xfrm>
            <a:off x="1976025" y="1032462"/>
            <a:ext cx="9671219" cy="2185214"/>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Recent Events:</a:t>
            </a:r>
          </a:p>
          <a:p>
            <a:pPr algn="l" fontAlgn="base"/>
            <a:r>
              <a:rPr lang="en-US" sz="2000" b="1" i="0" dirty="0">
                <a:solidFill>
                  <a:schemeClr val="accent5">
                    <a:lumMod val="50000"/>
                  </a:schemeClr>
                </a:solidFill>
                <a:effectLst/>
                <a:latin typeface="Roboto" panose="02000000000000000000" pitchFamily="2" charset="0"/>
              </a:rPr>
              <a:t>Naval Air Station Joint Reserve Base Fort Worth, Texas --  </a:t>
            </a:r>
            <a:r>
              <a:rPr lang="en-US" sz="2000" b="0" i="0" dirty="0">
                <a:solidFill>
                  <a:schemeClr val="accent5">
                    <a:lumMod val="50000"/>
                  </a:schemeClr>
                </a:solidFill>
                <a:effectLst/>
                <a:latin typeface="Roboto" panose="02000000000000000000" pitchFamily="2" charset="0"/>
              </a:rPr>
              <a:t>The 301st Fighter Wing received its first F-35A Lightning II at Naval Air Station Joint Reserve Base Fort Worth, Texas, on Aug. 8. This arrival marked a new era in air power for the unit and Air Force Reserve Command and first reserve wing to get F-35s.</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p:txBody>
      </p:sp>
      <p:pic>
        <p:nvPicPr>
          <p:cNvPr id="5" name="Picture 4">
            <a:extLst>
              <a:ext uri="{FF2B5EF4-FFF2-40B4-BE49-F238E27FC236}">
                <a16:creationId xmlns:a16="http://schemas.microsoft.com/office/drawing/2014/main" id="{CB6558A9-DABE-A2C7-CD3E-699D74C29847}"/>
              </a:ext>
            </a:extLst>
          </p:cNvPr>
          <p:cNvPicPr>
            <a:picLocks noChangeAspect="1"/>
          </p:cNvPicPr>
          <p:nvPr/>
        </p:nvPicPr>
        <p:blipFill>
          <a:blip r:embed="rId3"/>
          <a:stretch>
            <a:fillRect/>
          </a:stretch>
        </p:blipFill>
        <p:spPr>
          <a:xfrm>
            <a:off x="4300650" y="3040176"/>
            <a:ext cx="5024584" cy="3341348"/>
          </a:xfrm>
          <a:prstGeom prst="rect">
            <a:avLst/>
          </a:prstGeom>
        </p:spPr>
      </p:pic>
    </p:spTree>
    <p:extLst>
      <p:ext uri="{BB962C8B-B14F-4D97-AF65-F5344CB8AC3E}">
        <p14:creationId xmlns:p14="http://schemas.microsoft.com/office/powerpoint/2010/main" val="5193068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869020" y="866874"/>
            <a:ext cx="10140778" cy="5632621"/>
          </a:xfrm>
          <a:solidFill>
            <a:schemeClr val="accent4">
              <a:lumMod val="20000"/>
              <a:lumOff val="80000"/>
            </a:schemeClr>
          </a:solidFill>
        </p:spPr>
        <p:txBody>
          <a:bodyPr>
            <a:normAutofit/>
          </a:bodyPr>
          <a:lstStyle/>
          <a:p>
            <a:br>
              <a:rPr lang="en-US" sz="4400" b="1" cap="none">
                <a:solidFill>
                  <a:schemeClr val="accent4">
                    <a:lumMod val="50000"/>
                  </a:schemeClr>
                </a:solidFill>
                <a:latin typeface="Arial" panose="020B0604020202020204" pitchFamily="34" charset="0"/>
                <a:cs typeface="Arial" panose="020B0604020202020204" pitchFamily="34" charset="0"/>
              </a:rPr>
            </a:br>
            <a:br>
              <a:rPr lang="en-US" sz="4400" b="1" cap="none">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1779373" y="2232791"/>
            <a:ext cx="10140778" cy="4625209"/>
          </a:xfrm>
        </p:spPr>
        <p:txBody>
          <a:bodyPr numCol="1">
            <a:normAutofit/>
          </a:body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79373" cy="1733748"/>
          </a:xfrm>
          <a:prstGeom prst="rect">
            <a:avLst/>
          </a:prstGeom>
        </p:spPr>
      </p:pic>
      <p:sp>
        <p:nvSpPr>
          <p:cNvPr id="6" name="TextBox 5">
            <a:extLst>
              <a:ext uri="{FF2B5EF4-FFF2-40B4-BE49-F238E27FC236}">
                <a16:creationId xmlns:a16="http://schemas.microsoft.com/office/drawing/2014/main" id="{68F938A2-05D8-D08C-7C0E-487E5B29347D}"/>
              </a:ext>
            </a:extLst>
          </p:cNvPr>
          <p:cNvSpPr txBox="1"/>
          <p:nvPr/>
        </p:nvSpPr>
        <p:spPr>
          <a:xfrm>
            <a:off x="1869021" y="1032462"/>
            <a:ext cx="10140778" cy="526297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Recent Events:</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August 2024: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Fort Worth’s Bell Textron Gets U.S. Army Approval To Build ‘Future Long-Range Assault Aircraft’ Prototypes</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a:solidFill>
                <a:schemeClr val="accent5">
                  <a:lumMod val="50000"/>
                </a:schemeClr>
              </a:solidFill>
              <a:latin typeface="Mongolian Baiti" panose="03000500000000000000" pitchFamily="66" charset="0"/>
              <a:cs typeface="Mongolian Baiti" panose="03000500000000000000"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a:solidFill>
                <a:schemeClr val="accent5">
                  <a:lumMod val="50000"/>
                </a:schemeClr>
              </a:solidFill>
              <a:latin typeface="Mongolian Baiti" panose="03000500000000000000" pitchFamily="66" charset="0"/>
              <a:cs typeface="Mongolian Baiti" panose="03000500000000000000"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a:solidFill>
                <a:schemeClr val="accent5">
                  <a:lumMod val="50000"/>
                </a:schemeClr>
              </a:solidFill>
              <a:latin typeface="Mongolian Baiti" panose="03000500000000000000" pitchFamily="66" charset="0"/>
              <a:cs typeface="Mongolian Baiti" panose="03000500000000000000"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The V-280 Valor tiltrotor aircraft will replace the Army's famed Black Hawk combat attack helicopter—and potentially worth $70 billion across the life of the fleet.</a:t>
            </a:r>
          </a:p>
        </p:txBody>
      </p:sp>
      <p:pic>
        <p:nvPicPr>
          <p:cNvPr id="7" name="Picture 6">
            <a:extLst>
              <a:ext uri="{FF2B5EF4-FFF2-40B4-BE49-F238E27FC236}">
                <a16:creationId xmlns:a16="http://schemas.microsoft.com/office/drawing/2014/main" id="{4B9878B1-A22B-6C1D-F8C9-9782619F086C}"/>
              </a:ext>
            </a:extLst>
          </p:cNvPr>
          <p:cNvPicPr>
            <a:picLocks noChangeAspect="1"/>
          </p:cNvPicPr>
          <p:nvPr/>
        </p:nvPicPr>
        <p:blipFill>
          <a:blip r:embed="rId3"/>
          <a:stretch>
            <a:fillRect/>
          </a:stretch>
        </p:blipFill>
        <p:spPr>
          <a:xfrm>
            <a:off x="4468856" y="2841809"/>
            <a:ext cx="4685556" cy="2635626"/>
          </a:xfrm>
          <a:prstGeom prst="rect">
            <a:avLst/>
          </a:prstGeom>
        </p:spPr>
      </p:pic>
    </p:spTree>
    <p:extLst>
      <p:ext uri="{BB962C8B-B14F-4D97-AF65-F5344CB8AC3E}">
        <p14:creationId xmlns:p14="http://schemas.microsoft.com/office/powerpoint/2010/main" val="33858133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1869020" y="866874"/>
            <a:ext cx="10140778" cy="5632621"/>
          </a:xfrm>
          <a:solidFill>
            <a:schemeClr val="accent4">
              <a:lumMod val="20000"/>
              <a:lumOff val="80000"/>
            </a:schemeClr>
          </a:solidFill>
        </p:spPr>
        <p:txBody>
          <a:bodyPr>
            <a:normAutofit/>
          </a:bodyPr>
          <a:lstStyle/>
          <a:p>
            <a:br>
              <a:rPr lang="en-US" sz="4400" b="1" cap="none">
                <a:solidFill>
                  <a:schemeClr val="accent4">
                    <a:lumMod val="50000"/>
                  </a:schemeClr>
                </a:solidFill>
                <a:latin typeface="Arial" panose="020B0604020202020204" pitchFamily="34" charset="0"/>
                <a:cs typeface="Arial" panose="020B0604020202020204" pitchFamily="34" charset="0"/>
              </a:rPr>
            </a:br>
            <a:br>
              <a:rPr lang="en-US" sz="4400" b="1" cap="none">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1779373" y="2232791"/>
            <a:ext cx="10140778" cy="4625209"/>
          </a:xfrm>
        </p:spPr>
        <p:txBody>
          <a:bodyPr numCol="1">
            <a:normAutofit/>
          </a:bodyPr>
          <a:lstStyle/>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111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779373" cy="1733748"/>
          </a:xfrm>
          <a:prstGeom prst="rect">
            <a:avLst/>
          </a:prstGeom>
        </p:spPr>
      </p:pic>
      <p:sp>
        <p:nvSpPr>
          <p:cNvPr id="6" name="TextBox 5">
            <a:extLst>
              <a:ext uri="{FF2B5EF4-FFF2-40B4-BE49-F238E27FC236}">
                <a16:creationId xmlns:a16="http://schemas.microsoft.com/office/drawing/2014/main" id="{68F938A2-05D8-D08C-7C0E-487E5B29347D}"/>
              </a:ext>
            </a:extLst>
          </p:cNvPr>
          <p:cNvSpPr txBox="1"/>
          <p:nvPr/>
        </p:nvSpPr>
        <p:spPr>
          <a:xfrm>
            <a:off x="1869021" y="1032462"/>
            <a:ext cx="10140778" cy="544764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Recent Events: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1" dirty="0">
                <a:solidFill>
                  <a:schemeClr val="accent5">
                    <a:lumMod val="50000"/>
                  </a:schemeClr>
                </a:solidFill>
                <a:latin typeface="Mongolian Baiti" panose="03000500000000000000" pitchFamily="66" charset="0"/>
                <a:cs typeface="Mongolian Baiti" panose="03000500000000000000" pitchFamily="66" charset="0"/>
              </a:rPr>
              <a:t>February</a:t>
            </a:r>
            <a:r>
              <a:rPr kumimoji="0" lang="en-US" sz="24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 2024:</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Ceremony celebrates completion of microgrid at Fort Cavazos</a:t>
            </a:r>
            <a:endParaRPr lang="en-US" sz="2400" b="1" dirty="0">
              <a:solidFill>
                <a:schemeClr val="accent5">
                  <a:lumMod val="50000"/>
                </a:schemeClr>
              </a:solidFill>
              <a:latin typeface="Mongolian Baiti" panose="03000500000000000000" pitchFamily="66" charset="0"/>
              <a:cs typeface="Mongolian Baiti" panose="03000500000000000000"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a:solidFill>
                <a:schemeClr val="accent5">
                  <a:lumMod val="50000"/>
                </a:schemeClr>
              </a:solidFill>
              <a:latin typeface="Mongolian Baiti" panose="03000500000000000000" pitchFamily="66" charset="0"/>
              <a:cs typeface="Mongolian Baiti" panose="03000500000000000000"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400" b="1" dirty="0">
              <a:solidFill>
                <a:schemeClr val="accent5">
                  <a:lumMod val="50000"/>
                </a:schemeClr>
              </a:solidFill>
              <a:latin typeface="Mongolian Baiti" panose="03000500000000000000" pitchFamily="66" charset="0"/>
              <a:cs typeface="Mongolian Baiti" panose="03000500000000000000"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2000" b="1" dirty="0">
              <a:solidFill>
                <a:schemeClr val="accent5">
                  <a:lumMod val="50000"/>
                </a:schemeClr>
              </a:solidFill>
              <a:latin typeface="Mongolian Baiti" panose="03000500000000000000" pitchFamily="66" charset="0"/>
              <a:cs typeface="Mongolian Baiti" panose="03000500000000000000" pitchFamily="66"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Fort Cavazos, state and local leadership gathered at Robert Gray Army Airfield here for a ribbon cutting ceremony to celebrate the completion of an intelligent energy grid sustainability and restoration microgrid tool that received DEAAG funding.</a:t>
            </a:r>
          </a:p>
        </p:txBody>
      </p:sp>
      <p:pic>
        <p:nvPicPr>
          <p:cNvPr id="5" name="Picture 4">
            <a:extLst>
              <a:ext uri="{FF2B5EF4-FFF2-40B4-BE49-F238E27FC236}">
                <a16:creationId xmlns:a16="http://schemas.microsoft.com/office/drawing/2014/main" id="{A10C6C4E-C28B-EF3A-7F4C-565CEA7D12A6}"/>
              </a:ext>
            </a:extLst>
          </p:cNvPr>
          <p:cNvPicPr>
            <a:picLocks noChangeAspect="1"/>
          </p:cNvPicPr>
          <p:nvPr/>
        </p:nvPicPr>
        <p:blipFill rotWithShape="1">
          <a:blip r:embed="rId3"/>
          <a:srcRect t="12641" b="12641"/>
          <a:stretch/>
        </p:blipFill>
        <p:spPr>
          <a:xfrm>
            <a:off x="4482353" y="2444197"/>
            <a:ext cx="4924414" cy="2943592"/>
          </a:xfrm>
          <a:prstGeom prst="rect">
            <a:avLst/>
          </a:prstGeom>
        </p:spPr>
      </p:pic>
    </p:spTree>
    <p:extLst>
      <p:ext uri="{BB962C8B-B14F-4D97-AF65-F5344CB8AC3E}">
        <p14:creationId xmlns:p14="http://schemas.microsoft.com/office/powerpoint/2010/main" val="14985420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2334829" y="1810696"/>
            <a:ext cx="9014298" cy="4004538"/>
          </a:xfrm>
          <a:solidFill>
            <a:schemeClr val="accent4">
              <a:lumMod val="20000"/>
              <a:lumOff val="80000"/>
            </a:schemeClr>
          </a:solidFill>
        </p:spPr>
        <p:txBody>
          <a:bodyPr>
            <a:normAutofit/>
          </a:bodyPr>
          <a:lstStyle/>
          <a:p>
            <a:br>
              <a:rPr lang="en-US" sz="4400" b="1" cap="none" dirty="0">
                <a:solidFill>
                  <a:schemeClr val="accent4">
                    <a:lumMod val="50000"/>
                  </a:schemeClr>
                </a:solidFill>
                <a:latin typeface="Arial" panose="020B0604020202020204" pitchFamily="34" charset="0"/>
                <a:cs typeface="Arial" panose="020B0604020202020204" pitchFamily="34" charset="0"/>
              </a:rPr>
            </a:br>
            <a:br>
              <a:rPr lang="en-US" sz="4400" b="1" cap="none" dirty="0">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2334829" y="1426731"/>
            <a:ext cx="9014298" cy="4004537"/>
          </a:xfrm>
        </p:spPr>
        <p:txBody>
          <a:bodyPr>
            <a:normAutofit fontScale="92500" lnSpcReduction="20000"/>
          </a:bodyPr>
          <a:lstStyle/>
          <a:p>
            <a:pPr marL="0" marR="0" lvl="0" indent="0" defTabSz="457200" rtl="0" eaLnBrk="1" fontAlgn="auto" latinLnBrk="0" hangingPunct="1">
              <a:lnSpc>
                <a:spcPct val="100000"/>
              </a:lnSpc>
              <a:spcBef>
                <a:spcPts val="0"/>
              </a:spcBef>
              <a:spcAft>
                <a:spcPts val="0"/>
              </a:spcAft>
              <a:buClrTx/>
              <a:buSzTx/>
              <a:buFontTx/>
              <a:buNone/>
              <a:tabLst/>
              <a:defRPr/>
            </a:pPr>
            <a:b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br>
            <a: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Keith </a:t>
            </a:r>
            <a:r>
              <a:rPr kumimoji="0" lang="en-US" sz="8800" b="1" i="0" u="none" strike="noStrike" kern="1200" cap="none" spc="0" normalizeH="0" baseline="0" noProof="0" dirty="0" err="1">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Sledd</a:t>
            </a:r>
            <a:endPar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COL (Ret., U.S. Army)</a:t>
            </a:r>
          </a:p>
          <a:p>
            <a:pPr marL="0" marR="0" lvl="0" indent="0" defTabSz="457200" rtl="0" eaLnBrk="1" fontAlgn="auto" latinLnBrk="0" hangingPunct="1">
              <a:lnSpc>
                <a:spcPct val="100000"/>
              </a:lnSpc>
              <a:spcBef>
                <a:spcPts val="0"/>
              </a:spcBef>
              <a:spcAft>
                <a:spcPts val="0"/>
              </a:spcAft>
              <a:buClrTx/>
              <a:buSzTx/>
              <a:buFontTx/>
              <a:buNone/>
              <a:tabLst/>
              <a:defRPr/>
            </a:pPr>
            <a:endParaRPr kumimoji="0" lang="en-US" sz="35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Chair</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Governor’s Committee to Support the Military </a:t>
            </a:r>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69960" cy="2016884"/>
          </a:xfrm>
          <a:prstGeom prst="rect">
            <a:avLst/>
          </a:prstGeom>
        </p:spPr>
      </p:pic>
    </p:spTree>
    <p:extLst>
      <p:ext uri="{BB962C8B-B14F-4D97-AF65-F5344CB8AC3E}">
        <p14:creationId xmlns:p14="http://schemas.microsoft.com/office/powerpoint/2010/main" val="2435501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927214" y="2108723"/>
            <a:ext cx="4340599" cy="548747"/>
          </a:xfrm>
          <a:prstGeom prst="rect">
            <a:avLst/>
          </a:prstGeom>
        </p:spPr>
        <p:txBody>
          <a:bodyPr vert="horz" wrap="square" lIns="0" tIns="12326" rIns="0" bIns="0" rtlCol="0">
            <a:spAutoFit/>
          </a:bodyPr>
          <a:lstStyle/>
          <a:p>
            <a:pPr marL="11206">
              <a:spcBef>
                <a:spcPts val="97"/>
              </a:spcBef>
            </a:pPr>
            <a:r>
              <a:rPr sz="3485" b="0" spc="-44" dirty="0">
                <a:solidFill>
                  <a:srgbClr val="1D4575"/>
                </a:solidFill>
              </a:rPr>
              <a:t>Texas</a:t>
            </a:r>
            <a:r>
              <a:rPr sz="3485" b="0" spc="-84" dirty="0">
                <a:solidFill>
                  <a:srgbClr val="1D4575"/>
                </a:solidFill>
              </a:rPr>
              <a:t> </a:t>
            </a:r>
            <a:r>
              <a:rPr sz="3485" b="0" dirty="0">
                <a:solidFill>
                  <a:srgbClr val="1D4575"/>
                </a:solidFill>
              </a:rPr>
              <a:t>Military</a:t>
            </a:r>
            <a:r>
              <a:rPr sz="3485" b="0" spc="-79" dirty="0">
                <a:solidFill>
                  <a:srgbClr val="1D4575"/>
                </a:solidFill>
              </a:rPr>
              <a:t> </a:t>
            </a:r>
            <a:r>
              <a:rPr sz="3485" b="0" spc="-9" dirty="0">
                <a:solidFill>
                  <a:srgbClr val="1D4575"/>
                </a:solidFill>
              </a:rPr>
              <a:t>Summit</a:t>
            </a:r>
            <a:endParaRPr sz="3485"/>
          </a:p>
        </p:txBody>
      </p:sp>
      <p:sp>
        <p:nvSpPr>
          <p:cNvPr id="3" name="object 3"/>
          <p:cNvSpPr txBox="1">
            <a:spLocks noGrp="1"/>
          </p:cNvSpPr>
          <p:nvPr>
            <p:ph type="body" idx="1"/>
          </p:nvPr>
        </p:nvSpPr>
        <p:spPr>
          <a:xfrm>
            <a:off x="3016848" y="2715858"/>
            <a:ext cx="6158304" cy="1751745"/>
          </a:xfrm>
          <a:prstGeom prst="rect">
            <a:avLst/>
          </a:prstGeom>
        </p:spPr>
        <p:txBody>
          <a:bodyPr vert="horz" wrap="square" lIns="0" tIns="203946" rIns="0" bIns="0" rtlCol="0">
            <a:spAutoFit/>
          </a:bodyPr>
          <a:lstStyle/>
          <a:p>
            <a:pPr marL="560" algn="ctr">
              <a:spcBef>
                <a:spcPts val="97"/>
              </a:spcBef>
            </a:pPr>
            <a:r>
              <a:rPr sz="3485" b="1" spc="-9" dirty="0">
                <a:latin typeface="Arial"/>
                <a:cs typeface="Arial"/>
              </a:rPr>
              <a:t>Texas</a:t>
            </a:r>
            <a:r>
              <a:rPr sz="3485" b="1" spc="-110" dirty="0">
                <a:latin typeface="Arial"/>
                <a:cs typeface="Arial"/>
              </a:rPr>
              <a:t> </a:t>
            </a:r>
            <a:r>
              <a:rPr sz="3485" b="1" dirty="0">
                <a:latin typeface="Arial"/>
                <a:cs typeface="Arial"/>
              </a:rPr>
              <a:t>Commanders</a:t>
            </a:r>
            <a:r>
              <a:rPr sz="3485" b="1" spc="-132" dirty="0">
                <a:latin typeface="Arial"/>
                <a:cs typeface="Arial"/>
              </a:rPr>
              <a:t> </a:t>
            </a:r>
            <a:r>
              <a:rPr sz="3485" b="1" spc="-9" dirty="0">
                <a:latin typeface="Arial"/>
                <a:cs typeface="Arial"/>
              </a:rPr>
              <a:t>Council</a:t>
            </a:r>
            <a:endParaRPr sz="3485" dirty="0">
              <a:latin typeface="Arial"/>
              <a:cs typeface="Arial"/>
            </a:endParaRPr>
          </a:p>
          <a:p>
            <a:pPr marL="1681" algn="ctr">
              <a:spcBef>
                <a:spcPts val="2528"/>
              </a:spcBef>
            </a:pPr>
            <a:r>
              <a:rPr lang="en-US" b="1" dirty="0">
                <a:solidFill>
                  <a:srgbClr val="1D4575"/>
                </a:solidFill>
                <a:latin typeface="Arial"/>
                <a:cs typeface="Arial"/>
              </a:rPr>
              <a:t>Brig Gen Randy P. Oakland</a:t>
            </a:r>
            <a:endParaRPr b="1" spc="-9" dirty="0">
              <a:solidFill>
                <a:srgbClr val="1D4575"/>
              </a:solidFill>
              <a:latin typeface="Arial"/>
              <a:cs typeface="Arial"/>
            </a:endParaRPr>
          </a:p>
          <a:p>
            <a:pPr marL="1121" algn="ctr">
              <a:spcBef>
                <a:spcPts val="499"/>
              </a:spcBef>
            </a:pPr>
            <a:r>
              <a:rPr lang="en-US" b="1" dirty="0">
                <a:solidFill>
                  <a:srgbClr val="1D4575"/>
                </a:solidFill>
                <a:latin typeface="Arial"/>
                <a:cs typeface="Arial"/>
              </a:rPr>
              <a:t>Joint Base San Antonio</a:t>
            </a:r>
            <a:endParaRPr b="1" spc="-9" dirty="0">
              <a:solidFill>
                <a:srgbClr val="1D4575"/>
              </a:solidFill>
              <a:latin typeface="Arial"/>
              <a:cs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743201" y="2438400"/>
            <a:ext cx="6934199" cy="1569660"/>
          </a:xfrm>
          <a:prstGeom prst="rect">
            <a:avLst/>
          </a:prstGeom>
          <a:noFill/>
        </p:spPr>
        <p:txBody>
          <a:bodyPr wrap="square" rtlCol="0">
            <a:spAutoFit/>
          </a:bodyPr>
          <a:lstStyle/>
          <a:p>
            <a:pPr defTabSz="914400"/>
            <a:r>
              <a:rPr lang="en-US" sz="4800" b="1" i="1" dirty="0">
                <a:solidFill>
                  <a:srgbClr val="0000FF"/>
                </a:solidFill>
                <a:latin typeface="Arial" pitchFamily="34" charset="0"/>
                <a:cs typeface="Arial" pitchFamily="34" charset="0"/>
              </a:rPr>
              <a:t>Governor’s Committee to Support the Military</a:t>
            </a:r>
          </a:p>
        </p:txBody>
      </p:sp>
      <p:sp>
        <p:nvSpPr>
          <p:cNvPr id="2" name="Slide Number Placeholder 1">
            <a:extLst>
              <a:ext uri="{FF2B5EF4-FFF2-40B4-BE49-F238E27FC236}">
                <a16:creationId xmlns:a16="http://schemas.microsoft.com/office/drawing/2014/main" id="{9E4D87A4-7E9F-49C1-8D04-3CD5603A24F9}"/>
              </a:ext>
            </a:extLst>
          </p:cNvPr>
          <p:cNvSpPr>
            <a:spLocks noGrp="1"/>
          </p:cNvSpPr>
          <p:nvPr>
            <p:ph type="sldNum" sz="quarter" idx="12"/>
          </p:nvPr>
        </p:nvSpPr>
        <p:spPr/>
        <p:txBody>
          <a:bodyPr/>
          <a:lstStyle/>
          <a:p>
            <a:pPr defTabSz="914400"/>
            <a:fld id="{74AC5210-493F-4A3E-A6D4-93C7B010B235}" type="slidenum">
              <a:rPr lang="en-US">
                <a:solidFill>
                  <a:prstClr val="black">
                    <a:tint val="75000"/>
                  </a:prstClr>
                </a:solidFill>
                <a:latin typeface="Calibri"/>
              </a:rPr>
              <a:pPr defTabSz="914400"/>
              <a:t>50</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35484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3">
            <a:extLst>
              <a:ext uri="{FF2B5EF4-FFF2-40B4-BE49-F238E27FC236}">
                <a16:creationId xmlns:a16="http://schemas.microsoft.com/office/drawing/2014/main" id="{7C841F43-CE5E-4FF0-8298-09A01C046004}"/>
              </a:ext>
            </a:extLst>
          </p:cNvPr>
          <p:cNvSpPr txBox="1">
            <a:spLocks noChangeArrowheads="1"/>
          </p:cNvSpPr>
          <p:nvPr/>
        </p:nvSpPr>
        <p:spPr bwMode="auto">
          <a:xfrm>
            <a:off x="3196814" y="152400"/>
            <a:ext cx="5798382" cy="523220"/>
          </a:xfrm>
          <a:prstGeom prst="rect">
            <a:avLst/>
          </a:prstGeom>
          <a:noFill/>
          <a:ln w="57150" cmpd="thinThick">
            <a:noFill/>
            <a:miter lim="800000"/>
            <a:headEnd/>
            <a:tailEnd/>
          </a:ln>
          <a:effectLst/>
        </p:spPr>
        <p:txBody>
          <a:bodyPr wrap="none">
            <a:spAutoFit/>
          </a:bodyPr>
          <a:lstStyle/>
          <a:p>
            <a:pPr algn="ctr" defTabSz="914400"/>
            <a:r>
              <a:rPr lang="en-US" sz="2800" b="1" i="1" dirty="0">
                <a:solidFill>
                  <a:prstClr val="black"/>
                </a:solidFill>
                <a:latin typeface="Arial" pitchFamily="34" charset="0"/>
                <a:cs typeface="Arial" pitchFamily="34" charset="0"/>
              </a:rPr>
              <a:t>2024 GCSM Committee Members</a:t>
            </a:r>
          </a:p>
        </p:txBody>
      </p:sp>
      <p:sp>
        <p:nvSpPr>
          <p:cNvPr id="2" name="Slide Number Placeholder 1">
            <a:extLst>
              <a:ext uri="{FF2B5EF4-FFF2-40B4-BE49-F238E27FC236}">
                <a16:creationId xmlns:a16="http://schemas.microsoft.com/office/drawing/2014/main" id="{C10EF69F-B65F-498B-A6F5-BE354D3C7F2C}"/>
              </a:ext>
            </a:extLst>
          </p:cNvPr>
          <p:cNvSpPr>
            <a:spLocks noGrp="1"/>
          </p:cNvSpPr>
          <p:nvPr>
            <p:ph type="sldNum" sz="quarter" idx="12"/>
          </p:nvPr>
        </p:nvSpPr>
        <p:spPr/>
        <p:txBody>
          <a:bodyPr/>
          <a:lstStyle/>
          <a:p>
            <a:pPr defTabSz="914400"/>
            <a:fld id="{74AC5210-493F-4A3E-A6D4-93C7B010B235}" type="slidenum">
              <a:rPr lang="en-US">
                <a:solidFill>
                  <a:prstClr val="black">
                    <a:tint val="75000"/>
                  </a:prstClr>
                </a:solidFill>
                <a:latin typeface="Calibri"/>
              </a:rPr>
              <a:pPr defTabSz="914400"/>
              <a:t>51</a:t>
            </a:fld>
            <a:endParaRPr lang="en-US" dirty="0">
              <a:solidFill>
                <a:prstClr val="black">
                  <a:tint val="75000"/>
                </a:prstClr>
              </a:solidFill>
              <a:latin typeface="Calibri"/>
            </a:endParaRPr>
          </a:p>
        </p:txBody>
      </p:sp>
      <p:graphicFrame>
        <p:nvGraphicFramePr>
          <p:cNvPr id="11" name="Object 10">
            <a:extLst>
              <a:ext uri="{FF2B5EF4-FFF2-40B4-BE49-F238E27FC236}">
                <a16:creationId xmlns:a16="http://schemas.microsoft.com/office/drawing/2014/main" id="{589CD05C-9BAB-4386-BEBD-396F0505327D}"/>
              </a:ext>
            </a:extLst>
          </p:cNvPr>
          <p:cNvGraphicFramePr>
            <a:graphicFrameLocks noChangeAspect="1"/>
          </p:cNvGraphicFramePr>
          <p:nvPr/>
        </p:nvGraphicFramePr>
        <p:xfrm>
          <a:off x="4012224" y="4724400"/>
          <a:ext cx="4225925" cy="698500"/>
        </p:xfrm>
        <a:graphic>
          <a:graphicData uri="http://schemas.openxmlformats.org/presentationml/2006/ole">
            <mc:AlternateContent xmlns:mc="http://schemas.openxmlformats.org/markup-compatibility/2006">
              <mc:Choice xmlns:v="urn:schemas-microsoft-com:vml" Requires="v">
                <p:oleObj name="Worksheet" r:id="rId2" imgW="4552914" imgH="752411" progId="Excel.Sheet.12">
                  <p:embed/>
                </p:oleObj>
              </mc:Choice>
              <mc:Fallback>
                <p:oleObj name="Worksheet" r:id="rId2" imgW="4552914" imgH="752411" progId="Excel.Sheet.12">
                  <p:embed/>
                  <p:pic>
                    <p:nvPicPr>
                      <p:cNvPr id="11" name="Object 10">
                        <a:extLst>
                          <a:ext uri="{FF2B5EF4-FFF2-40B4-BE49-F238E27FC236}">
                            <a16:creationId xmlns:a16="http://schemas.microsoft.com/office/drawing/2014/main" id="{589CD05C-9BAB-4386-BEBD-396F0505327D}"/>
                          </a:ext>
                        </a:extLst>
                      </p:cNvPr>
                      <p:cNvPicPr/>
                      <p:nvPr/>
                    </p:nvPicPr>
                    <p:blipFill>
                      <a:blip r:embed="rId3"/>
                      <a:stretch>
                        <a:fillRect/>
                      </a:stretch>
                    </p:blipFill>
                    <p:spPr>
                      <a:xfrm>
                        <a:off x="4012224" y="4724400"/>
                        <a:ext cx="4225925" cy="69850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9D515CA7-D604-4809-B5E5-9575081098C8}"/>
              </a:ext>
            </a:extLst>
          </p:cNvPr>
          <p:cNvGraphicFramePr>
            <a:graphicFrameLocks noChangeAspect="1"/>
          </p:cNvGraphicFramePr>
          <p:nvPr/>
        </p:nvGraphicFramePr>
        <p:xfrm>
          <a:off x="1981201" y="1143000"/>
          <a:ext cx="8287971" cy="3276600"/>
        </p:xfrm>
        <a:graphic>
          <a:graphicData uri="http://schemas.openxmlformats.org/presentationml/2006/ole">
            <mc:AlternateContent xmlns:mc="http://schemas.openxmlformats.org/markup-compatibility/2006">
              <mc:Choice xmlns:v="urn:schemas-microsoft-com:vml" Requires="v">
                <p:oleObj name="Worksheet" r:id="rId4" imgW="8334400" imgH="3295663" progId="Excel.Sheet.12">
                  <p:embed/>
                </p:oleObj>
              </mc:Choice>
              <mc:Fallback>
                <p:oleObj name="Worksheet" r:id="rId4" imgW="8334400" imgH="3295663" progId="Excel.Sheet.12">
                  <p:embed/>
                  <p:pic>
                    <p:nvPicPr>
                      <p:cNvPr id="12" name="Object 11">
                        <a:extLst>
                          <a:ext uri="{FF2B5EF4-FFF2-40B4-BE49-F238E27FC236}">
                            <a16:creationId xmlns:a16="http://schemas.microsoft.com/office/drawing/2014/main" id="{9D515CA7-D604-4809-B5E5-9575081098C8}"/>
                          </a:ext>
                        </a:extLst>
                      </p:cNvPr>
                      <p:cNvPicPr/>
                      <p:nvPr/>
                    </p:nvPicPr>
                    <p:blipFill>
                      <a:blip r:embed="rId5"/>
                      <a:stretch>
                        <a:fillRect/>
                      </a:stretch>
                    </p:blipFill>
                    <p:spPr>
                      <a:xfrm>
                        <a:off x="1981201" y="1143000"/>
                        <a:ext cx="8287971" cy="3276600"/>
                      </a:xfrm>
                      <a:prstGeom prst="rect">
                        <a:avLst/>
                      </a:prstGeom>
                    </p:spPr>
                  </p:pic>
                </p:oleObj>
              </mc:Fallback>
            </mc:AlternateContent>
          </a:graphicData>
        </a:graphic>
      </p:graphicFrame>
    </p:spTree>
    <p:extLst>
      <p:ext uri="{BB962C8B-B14F-4D97-AF65-F5344CB8AC3E}">
        <p14:creationId xmlns:p14="http://schemas.microsoft.com/office/powerpoint/2010/main" val="68387931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630153" y="1295401"/>
            <a:ext cx="8931695" cy="4567917"/>
          </a:xfrm>
          <a:prstGeom prst="rect">
            <a:avLst/>
          </a:prstGeom>
          <a:noFill/>
        </p:spPr>
        <p:txBody>
          <a:bodyPr wrap="square" numCol="1" rtlCol="0">
            <a:spAutoFit/>
          </a:bodyPr>
          <a:lstStyle/>
          <a:p>
            <a:pPr defTabSz="914400">
              <a:spcAft>
                <a:spcPts val="400"/>
              </a:spcAft>
            </a:pPr>
            <a:r>
              <a:rPr lang="en-US" sz="1600" b="1" i="1" dirty="0">
                <a:solidFill>
                  <a:prstClr val="black"/>
                </a:solidFill>
                <a:latin typeface="Arial" pitchFamily="34" charset="0"/>
                <a:cs typeface="Arial" pitchFamily="34" charset="0"/>
              </a:rPr>
              <a:t>Education, Health Care, and Quality of Life</a:t>
            </a:r>
          </a:p>
          <a:p>
            <a:pPr marL="594360" lvl="1" indent="-365760" defTabSz="914400">
              <a:spcAft>
                <a:spcPts val="300"/>
              </a:spcAft>
              <a:buFont typeface="+mj-lt"/>
              <a:buAutoNum type="arabicPeriod"/>
            </a:pPr>
            <a:r>
              <a:rPr lang="en-US" sz="1600" dirty="0">
                <a:solidFill>
                  <a:prstClr val="black"/>
                </a:solidFill>
                <a:latin typeface="Arial" pitchFamily="34" charset="0"/>
                <a:cs typeface="Arial" pitchFamily="34" charset="0"/>
              </a:rPr>
              <a:t>Licensure/Certification Transfer and Acceptance for Military Spouses and Teachers </a:t>
            </a:r>
            <a:r>
              <a:rPr lang="en-US" sz="1600" b="1" dirty="0">
                <a:solidFill>
                  <a:srgbClr val="008000"/>
                </a:solidFill>
                <a:latin typeface="Arial" pitchFamily="34" charset="0"/>
                <a:cs typeface="Arial" pitchFamily="34" charset="0"/>
              </a:rPr>
              <a:t>(2019)</a:t>
            </a:r>
          </a:p>
          <a:p>
            <a:pPr marL="594360" lvl="1" indent="-365760" defTabSz="914400">
              <a:spcAft>
                <a:spcPts val="300"/>
              </a:spcAft>
              <a:buFont typeface="+mj-lt"/>
              <a:buAutoNum type="arabicPeriod"/>
            </a:pPr>
            <a:r>
              <a:rPr lang="en-US" sz="1600" dirty="0">
                <a:solidFill>
                  <a:prstClr val="black"/>
                </a:solidFill>
                <a:latin typeface="Arial" pitchFamily="34" charset="0"/>
                <a:cs typeface="Arial" pitchFamily="34" charset="0"/>
              </a:rPr>
              <a:t>Early Enrollment in School for Children of Service Members </a:t>
            </a:r>
            <a:r>
              <a:rPr lang="en-US" sz="1600" b="1" dirty="0">
                <a:solidFill>
                  <a:srgbClr val="008000"/>
                </a:solidFill>
                <a:latin typeface="Arial" pitchFamily="34" charset="0"/>
                <a:cs typeface="Arial" pitchFamily="34" charset="0"/>
              </a:rPr>
              <a:t>(2019 &amp; 2023) </a:t>
            </a:r>
          </a:p>
          <a:p>
            <a:pPr marL="594360" lvl="1" indent="-365760" defTabSz="914400">
              <a:spcAft>
                <a:spcPts val="300"/>
              </a:spcAft>
              <a:buFont typeface="+mj-lt"/>
              <a:buAutoNum type="arabicPeriod"/>
            </a:pPr>
            <a:r>
              <a:rPr lang="en-US" sz="1600" dirty="0">
                <a:solidFill>
                  <a:prstClr val="black"/>
                </a:solidFill>
                <a:latin typeface="Arial" pitchFamily="34" charset="0"/>
                <a:cs typeface="Arial" pitchFamily="34" charset="0"/>
              </a:rPr>
              <a:t>Create Texas Education Agency Military Webpage </a:t>
            </a:r>
            <a:r>
              <a:rPr lang="en-US" sz="1600" b="1" dirty="0">
                <a:solidFill>
                  <a:srgbClr val="008000"/>
                </a:solidFill>
                <a:latin typeface="Arial" pitchFamily="34" charset="0"/>
                <a:cs typeface="Arial" pitchFamily="34" charset="0"/>
              </a:rPr>
              <a:t>(2019)</a:t>
            </a:r>
          </a:p>
          <a:p>
            <a:pPr marL="594360" lvl="1" indent="-365760" defTabSz="914400">
              <a:spcAft>
                <a:spcPts val="300"/>
              </a:spcAft>
              <a:buFont typeface="+mj-lt"/>
              <a:buAutoNum type="arabicPeriod"/>
            </a:pPr>
            <a:r>
              <a:rPr lang="en-US" sz="1600" dirty="0">
                <a:solidFill>
                  <a:prstClr val="black"/>
                </a:solidFill>
                <a:latin typeface="Arial" pitchFamily="34" charset="0"/>
                <a:cs typeface="Arial" pitchFamily="34" charset="0"/>
              </a:rPr>
              <a:t>Funding for Military Child Education Coalition </a:t>
            </a:r>
            <a:r>
              <a:rPr lang="en-US" sz="1600" b="1" dirty="0">
                <a:solidFill>
                  <a:srgbClr val="008000"/>
                </a:solidFill>
                <a:latin typeface="Arial" pitchFamily="34" charset="0"/>
                <a:cs typeface="Arial" pitchFamily="34" charset="0"/>
              </a:rPr>
              <a:t>(2021)</a:t>
            </a:r>
          </a:p>
          <a:p>
            <a:pPr marL="594360" lvl="1" indent="-365760" defTabSz="914400">
              <a:spcAft>
                <a:spcPts val="300"/>
              </a:spcAft>
              <a:buFont typeface="+mj-lt"/>
              <a:buAutoNum type="arabicPeriod"/>
            </a:pPr>
            <a:r>
              <a:rPr lang="en-US" sz="1600" dirty="0">
                <a:solidFill>
                  <a:prstClr val="black"/>
                </a:solidFill>
                <a:latin typeface="Arial" pitchFamily="34" charset="0"/>
                <a:cs typeface="Arial" pitchFamily="34" charset="0"/>
              </a:rPr>
              <a:t>Create State Council for Interstate Compact on Educational Opportunity for Military Children </a:t>
            </a:r>
            <a:r>
              <a:rPr lang="en-US" sz="1600" b="1" dirty="0">
                <a:solidFill>
                  <a:srgbClr val="008000"/>
                </a:solidFill>
                <a:latin typeface="Arial" pitchFamily="34" charset="0"/>
                <a:cs typeface="Arial" pitchFamily="34" charset="0"/>
              </a:rPr>
              <a:t>(2021)</a:t>
            </a:r>
            <a:endParaRPr lang="en-US" sz="1600" dirty="0">
              <a:solidFill>
                <a:prstClr val="black"/>
              </a:solidFill>
              <a:latin typeface="Arial" pitchFamily="34" charset="0"/>
              <a:cs typeface="Arial" pitchFamily="34" charset="0"/>
            </a:endParaRPr>
          </a:p>
          <a:p>
            <a:pPr marL="594360" lvl="1" indent="-365760" defTabSz="914400">
              <a:spcAft>
                <a:spcPts val="1200"/>
              </a:spcAft>
              <a:buFont typeface="+mj-lt"/>
              <a:buAutoNum type="arabicPeriod"/>
            </a:pPr>
            <a:r>
              <a:rPr lang="en-US" sz="1600" dirty="0">
                <a:solidFill>
                  <a:prstClr val="black"/>
                </a:solidFill>
                <a:latin typeface="Arial" pitchFamily="34" charset="0"/>
                <a:cs typeface="Arial" pitchFamily="34" charset="0"/>
              </a:rPr>
              <a:t>Defense Manpower Data for Texas School A-F Accountability Ratings </a:t>
            </a:r>
            <a:r>
              <a:rPr lang="en-US" sz="1600" b="1" dirty="0">
                <a:solidFill>
                  <a:srgbClr val="008000"/>
                </a:solidFill>
                <a:latin typeface="Arial" pitchFamily="34" charset="0"/>
                <a:cs typeface="Arial" pitchFamily="34" charset="0"/>
              </a:rPr>
              <a:t>(2023)</a:t>
            </a:r>
            <a:endParaRPr lang="en-US" sz="1600" dirty="0">
              <a:solidFill>
                <a:prstClr val="black"/>
              </a:solidFill>
              <a:latin typeface="Arial" pitchFamily="34" charset="0"/>
              <a:cs typeface="Arial" pitchFamily="34" charset="0"/>
            </a:endParaRPr>
          </a:p>
          <a:p>
            <a:pPr indent="-285750" defTabSz="914400">
              <a:spcAft>
                <a:spcPts val="400"/>
              </a:spcAft>
            </a:pPr>
            <a:r>
              <a:rPr lang="en-US" sz="1600" b="1" i="1" dirty="0">
                <a:solidFill>
                  <a:prstClr val="black"/>
                </a:solidFill>
                <a:latin typeface="Arial" pitchFamily="34" charset="0"/>
                <a:cs typeface="Arial" pitchFamily="34" charset="0"/>
              </a:rPr>
              <a:t>Workforce Development</a:t>
            </a:r>
          </a:p>
          <a:p>
            <a:pPr marL="594360" lvl="1" indent="-365760" defTabSz="914400">
              <a:spcAft>
                <a:spcPts val="1200"/>
              </a:spcAft>
              <a:buFont typeface="+mj-lt"/>
              <a:buAutoNum type="arabicPeriod" startAt="7"/>
            </a:pPr>
            <a:r>
              <a:rPr lang="en-US" sz="1600" dirty="0">
                <a:solidFill>
                  <a:prstClr val="black"/>
                </a:solidFill>
                <a:latin typeface="Arial" pitchFamily="34" charset="0"/>
                <a:cs typeface="Arial" pitchFamily="34" charset="0"/>
              </a:rPr>
              <a:t>Create Online Information Repository for Servicemembers and Family Members </a:t>
            </a:r>
            <a:r>
              <a:rPr lang="en-US" sz="1600" b="1" dirty="0">
                <a:solidFill>
                  <a:srgbClr val="008000"/>
                </a:solidFill>
                <a:latin typeface="Arial" pitchFamily="34" charset="0"/>
                <a:cs typeface="Arial" pitchFamily="34" charset="0"/>
              </a:rPr>
              <a:t>(2019)</a:t>
            </a:r>
          </a:p>
          <a:p>
            <a:pPr defTabSz="914400">
              <a:spcAft>
                <a:spcPts val="400"/>
              </a:spcAft>
            </a:pPr>
            <a:r>
              <a:rPr lang="en-US" sz="1600" b="1" i="1" dirty="0">
                <a:solidFill>
                  <a:prstClr val="black"/>
                </a:solidFill>
                <a:latin typeface="Arial" pitchFamily="34" charset="0"/>
                <a:cs typeface="Arial" pitchFamily="34" charset="0"/>
              </a:rPr>
              <a:t>Encroachment and Infrastructure</a:t>
            </a:r>
          </a:p>
          <a:p>
            <a:pPr marL="594360" lvl="1" indent="-365760" defTabSz="914400">
              <a:spcAft>
                <a:spcPts val="300"/>
              </a:spcAft>
              <a:buFont typeface="+mj-lt"/>
              <a:buAutoNum type="arabicPeriod" startAt="8"/>
            </a:pPr>
            <a:r>
              <a:rPr lang="en-US" sz="1600" dirty="0">
                <a:solidFill>
                  <a:prstClr val="black"/>
                </a:solidFill>
                <a:latin typeface="Arial" pitchFamily="34" charset="0"/>
                <a:cs typeface="Arial" pitchFamily="34" charset="0"/>
              </a:rPr>
              <a:t>Allow TXDOT Interagency Contracts with Military Installations </a:t>
            </a:r>
            <a:r>
              <a:rPr lang="en-US" sz="1600" b="1" dirty="0">
                <a:solidFill>
                  <a:srgbClr val="008000"/>
                </a:solidFill>
                <a:latin typeface="Arial" pitchFamily="34" charset="0"/>
                <a:cs typeface="Arial" pitchFamily="34" charset="0"/>
              </a:rPr>
              <a:t>(2021 &amp; 2023)</a:t>
            </a:r>
          </a:p>
          <a:p>
            <a:pPr marL="594360" lvl="1" indent="-365760" defTabSz="914400">
              <a:spcAft>
                <a:spcPts val="300"/>
              </a:spcAft>
              <a:buFont typeface="+mj-lt"/>
              <a:buAutoNum type="arabicPeriod" startAt="8"/>
            </a:pPr>
            <a:r>
              <a:rPr lang="en-US" sz="1600" dirty="0">
                <a:solidFill>
                  <a:prstClr val="black"/>
                </a:solidFill>
                <a:latin typeface="Arial" pitchFamily="34" charset="0"/>
                <a:cs typeface="Arial" pitchFamily="34" charset="0"/>
              </a:rPr>
              <a:t>Fully Fund the Defense Economic Adjustment Assistance Grant </a:t>
            </a:r>
            <a:r>
              <a:rPr lang="en-US" sz="1600" b="1" dirty="0">
                <a:solidFill>
                  <a:srgbClr val="008000"/>
                </a:solidFill>
                <a:latin typeface="Arial" pitchFamily="34" charset="0"/>
                <a:cs typeface="Arial" pitchFamily="34" charset="0"/>
              </a:rPr>
              <a:t>(2019, 2021, &amp; 2023)</a:t>
            </a:r>
          </a:p>
          <a:p>
            <a:pPr marL="594360" lvl="1" indent="-457200" defTabSz="914400">
              <a:spcAft>
                <a:spcPts val="400"/>
              </a:spcAft>
              <a:buFont typeface="+mj-lt"/>
              <a:buAutoNum type="arabicPeriod" startAt="10"/>
            </a:pPr>
            <a:r>
              <a:rPr lang="en-US" sz="1600" dirty="0">
                <a:solidFill>
                  <a:prstClr val="black"/>
                </a:solidFill>
                <a:latin typeface="Arial" pitchFamily="34" charset="0"/>
                <a:cs typeface="Arial" pitchFamily="34" charset="0"/>
              </a:rPr>
              <a:t>Prohibits Operation of Non-Military Unmanned Aircraft over Military Installations </a:t>
            </a:r>
            <a:r>
              <a:rPr lang="en-US" sz="1600" b="1" dirty="0">
                <a:solidFill>
                  <a:srgbClr val="008000"/>
                </a:solidFill>
                <a:latin typeface="Arial" pitchFamily="34" charset="0"/>
                <a:cs typeface="Arial" pitchFamily="34" charset="0"/>
              </a:rPr>
              <a:t>(2021)</a:t>
            </a:r>
            <a:r>
              <a:rPr lang="en-US" sz="1600" dirty="0">
                <a:solidFill>
                  <a:prstClr val="black"/>
                </a:solidFill>
                <a:latin typeface="Arial" pitchFamily="34" charset="0"/>
                <a:cs typeface="Arial" pitchFamily="34" charset="0"/>
              </a:rPr>
              <a:t> </a:t>
            </a:r>
          </a:p>
          <a:p>
            <a:pPr marL="594360" lvl="1" indent="-457200" defTabSz="914400">
              <a:spcAft>
                <a:spcPts val="400"/>
              </a:spcAft>
              <a:buFont typeface="+mj-lt"/>
              <a:buAutoNum type="arabicPeriod" startAt="10"/>
            </a:pPr>
            <a:r>
              <a:rPr lang="en-US" sz="1600" dirty="0">
                <a:solidFill>
                  <a:prstClr val="black"/>
                </a:solidFill>
                <a:latin typeface="Arial" pitchFamily="34" charset="0"/>
                <a:cs typeface="Arial" pitchFamily="34" charset="0"/>
              </a:rPr>
              <a:t>Add US Army CID and USAF OSI to Texas Criminal Code as recognized LEOs </a:t>
            </a:r>
            <a:r>
              <a:rPr lang="en-US" sz="1600" b="1" dirty="0">
                <a:solidFill>
                  <a:srgbClr val="008000"/>
                </a:solidFill>
                <a:latin typeface="Arial" pitchFamily="34" charset="0"/>
                <a:cs typeface="Arial" pitchFamily="34" charset="0"/>
              </a:rPr>
              <a:t>(2021)</a:t>
            </a:r>
          </a:p>
        </p:txBody>
      </p:sp>
      <p:sp>
        <p:nvSpPr>
          <p:cNvPr id="6" name="Text Box 3">
            <a:extLst>
              <a:ext uri="{FF2B5EF4-FFF2-40B4-BE49-F238E27FC236}">
                <a16:creationId xmlns:a16="http://schemas.microsoft.com/office/drawing/2014/main" id="{7C841F43-CE5E-4FF0-8298-09A01C046004}"/>
              </a:ext>
            </a:extLst>
          </p:cNvPr>
          <p:cNvSpPr txBox="1">
            <a:spLocks noChangeArrowheads="1"/>
          </p:cNvSpPr>
          <p:nvPr/>
        </p:nvSpPr>
        <p:spPr bwMode="auto">
          <a:xfrm>
            <a:off x="3615994" y="152400"/>
            <a:ext cx="4960012" cy="523220"/>
          </a:xfrm>
          <a:prstGeom prst="rect">
            <a:avLst/>
          </a:prstGeom>
          <a:noFill/>
          <a:ln w="57150" cmpd="thinThick">
            <a:noFill/>
            <a:miter lim="800000"/>
            <a:headEnd/>
            <a:tailEnd/>
          </a:ln>
          <a:effectLst/>
        </p:spPr>
        <p:txBody>
          <a:bodyPr wrap="none">
            <a:spAutoFit/>
          </a:bodyPr>
          <a:lstStyle/>
          <a:p>
            <a:pPr algn="ctr" defTabSz="914400"/>
            <a:r>
              <a:rPr lang="en-US" sz="2800" b="1" i="1" dirty="0">
                <a:solidFill>
                  <a:prstClr val="black"/>
                </a:solidFill>
                <a:latin typeface="Arial" pitchFamily="34" charset="0"/>
                <a:cs typeface="Arial" pitchFamily="34" charset="0"/>
              </a:rPr>
              <a:t>Historical GCSM Successes</a:t>
            </a:r>
          </a:p>
        </p:txBody>
      </p:sp>
      <p:sp>
        <p:nvSpPr>
          <p:cNvPr id="2" name="Slide Number Placeholder 1">
            <a:extLst>
              <a:ext uri="{FF2B5EF4-FFF2-40B4-BE49-F238E27FC236}">
                <a16:creationId xmlns:a16="http://schemas.microsoft.com/office/drawing/2014/main" id="{C10EF69F-B65F-498B-A6F5-BE354D3C7F2C}"/>
              </a:ext>
            </a:extLst>
          </p:cNvPr>
          <p:cNvSpPr>
            <a:spLocks noGrp="1"/>
          </p:cNvSpPr>
          <p:nvPr>
            <p:ph type="sldNum" sz="quarter" idx="12"/>
          </p:nvPr>
        </p:nvSpPr>
        <p:spPr/>
        <p:txBody>
          <a:bodyPr/>
          <a:lstStyle/>
          <a:p>
            <a:pPr defTabSz="914400"/>
            <a:fld id="{74AC5210-493F-4A3E-A6D4-93C7B010B235}" type="slidenum">
              <a:rPr lang="en-US">
                <a:solidFill>
                  <a:prstClr val="black">
                    <a:tint val="75000"/>
                  </a:prstClr>
                </a:solidFill>
                <a:latin typeface="Calibri"/>
              </a:rPr>
              <a:pPr defTabSz="914400"/>
              <a:t>52</a:t>
            </a:fld>
            <a:endParaRPr lang="en-US" dirty="0">
              <a:solidFill>
                <a:prstClr val="black">
                  <a:tint val="75000"/>
                </a:prstClr>
              </a:solidFill>
              <a:latin typeface="Calibri"/>
            </a:endParaRPr>
          </a:p>
        </p:txBody>
      </p:sp>
    </p:spTree>
    <p:extLst>
      <p:ext uri="{BB962C8B-B14F-4D97-AF65-F5344CB8AC3E}">
        <p14:creationId xmlns:p14="http://schemas.microsoft.com/office/powerpoint/2010/main" val="278694290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46385" y="1981201"/>
            <a:ext cx="8550695" cy="4503797"/>
          </a:xfrm>
          <a:prstGeom prst="rect">
            <a:avLst/>
          </a:prstGeom>
          <a:noFill/>
          <a:ln>
            <a:solidFill>
              <a:schemeClr val="tx1"/>
            </a:solidFill>
          </a:ln>
        </p:spPr>
        <p:txBody>
          <a:bodyPr wrap="square" numCol="1" rtlCol="0">
            <a:spAutoFit/>
          </a:bodyPr>
          <a:lstStyle/>
          <a:p>
            <a:pPr defTabSz="914400">
              <a:spcAft>
                <a:spcPts val="400"/>
              </a:spcAft>
            </a:pPr>
            <a:r>
              <a:rPr lang="en-US" sz="1600" b="1" i="1" dirty="0">
                <a:solidFill>
                  <a:prstClr val="black"/>
                </a:solidFill>
                <a:latin typeface="Arial" pitchFamily="34" charset="0"/>
                <a:cs typeface="Arial" pitchFamily="34" charset="0"/>
              </a:rPr>
              <a:t>Education, Health Care, and Quality of Life</a:t>
            </a:r>
          </a:p>
          <a:p>
            <a:pPr marL="594360" lvl="1" indent="-365760" defTabSz="914400">
              <a:spcAft>
                <a:spcPts val="300"/>
              </a:spcAft>
              <a:buFont typeface="+mj-lt"/>
              <a:buAutoNum type="arabicPeriod"/>
            </a:pPr>
            <a:r>
              <a:rPr lang="en-US" sz="1600" dirty="0">
                <a:solidFill>
                  <a:prstClr val="black"/>
                </a:solidFill>
                <a:latin typeface="Arial" pitchFamily="34" charset="0"/>
                <a:cs typeface="Arial" pitchFamily="34" charset="0"/>
              </a:rPr>
              <a:t>Mitigate City/County Impact of Lost Property Tax Revenue for Disabled Veteran Exemption</a:t>
            </a:r>
          </a:p>
          <a:p>
            <a:pPr marL="594360" lvl="1" indent="-365760" defTabSz="914400">
              <a:spcAft>
                <a:spcPts val="300"/>
              </a:spcAft>
              <a:buFont typeface="+mj-lt"/>
              <a:buAutoNum type="arabicPeriod"/>
            </a:pPr>
            <a:r>
              <a:rPr lang="en-US" sz="1600" dirty="0">
                <a:solidFill>
                  <a:prstClr val="black"/>
                </a:solidFill>
                <a:latin typeface="Arial" pitchFamily="34" charset="0"/>
                <a:cs typeface="Arial" pitchFamily="34" charset="0"/>
              </a:rPr>
              <a:t>Concurrent Jurisdiction for Juvenile Crime</a:t>
            </a:r>
          </a:p>
          <a:p>
            <a:pPr marL="594360" lvl="1" indent="-365760" defTabSz="914400">
              <a:spcAft>
                <a:spcPts val="300"/>
              </a:spcAft>
              <a:buFont typeface="+mj-lt"/>
              <a:buAutoNum type="arabicPeriod"/>
            </a:pPr>
            <a:r>
              <a:rPr lang="en-US" sz="1600" dirty="0">
                <a:solidFill>
                  <a:prstClr val="black"/>
                </a:solidFill>
                <a:latin typeface="Arial" pitchFamily="34" charset="0"/>
                <a:cs typeface="Arial" pitchFamily="34" charset="0"/>
              </a:rPr>
              <a:t>Funding for Military Child Education Coalition</a:t>
            </a:r>
          </a:p>
          <a:p>
            <a:pPr marL="594360" lvl="1" indent="-365760" defTabSz="914400">
              <a:spcAft>
                <a:spcPts val="300"/>
              </a:spcAft>
              <a:buFont typeface="+mj-lt"/>
              <a:buAutoNum type="arabicPeriod"/>
            </a:pPr>
            <a:r>
              <a:rPr lang="en-US" sz="1600" dirty="0">
                <a:solidFill>
                  <a:prstClr val="black"/>
                </a:solidFill>
                <a:latin typeface="Arial" pitchFamily="34" charset="0"/>
                <a:cs typeface="Arial" pitchFamily="34" charset="0"/>
              </a:rPr>
              <a:t>Texas Temporary License/Certifications for Military Spouse Licensure</a:t>
            </a:r>
          </a:p>
          <a:p>
            <a:pPr marL="594360" lvl="1" indent="-365760" defTabSz="914400">
              <a:spcAft>
                <a:spcPts val="1200"/>
              </a:spcAft>
              <a:buFont typeface="+mj-lt"/>
              <a:buAutoNum type="arabicPeriod"/>
            </a:pPr>
            <a:r>
              <a:rPr lang="en-US" sz="1600" dirty="0">
                <a:solidFill>
                  <a:prstClr val="black"/>
                </a:solidFill>
                <a:latin typeface="Arial" pitchFamily="34" charset="0"/>
                <a:cs typeface="Arial" pitchFamily="34" charset="0"/>
              </a:rPr>
              <a:t>Enhanced Employment Support for Military Spouses</a:t>
            </a:r>
          </a:p>
          <a:p>
            <a:pPr indent="-285750" defTabSz="914400">
              <a:spcAft>
                <a:spcPts val="400"/>
              </a:spcAft>
            </a:pPr>
            <a:r>
              <a:rPr lang="en-US" sz="1600" b="1" i="1" dirty="0">
                <a:solidFill>
                  <a:prstClr val="black"/>
                </a:solidFill>
                <a:latin typeface="Arial" pitchFamily="34" charset="0"/>
                <a:cs typeface="Arial" pitchFamily="34" charset="0"/>
              </a:rPr>
              <a:t>Workforce Development</a:t>
            </a:r>
          </a:p>
          <a:p>
            <a:pPr marL="594360" lvl="1" indent="-365760" defTabSz="914400">
              <a:spcAft>
                <a:spcPts val="1200"/>
              </a:spcAft>
              <a:buFont typeface="+mj-lt"/>
              <a:buAutoNum type="arabicPeriod" startAt="6"/>
            </a:pPr>
            <a:r>
              <a:rPr lang="en-US" sz="1600" dirty="0">
                <a:solidFill>
                  <a:prstClr val="black"/>
                </a:solidFill>
                <a:latin typeface="Arial" pitchFamily="34" charset="0"/>
                <a:cs typeface="Arial" pitchFamily="34" charset="0"/>
              </a:rPr>
              <a:t>Increase Integration Between Texas Educational Providers and Military Installation/Industry Skill Requirements </a:t>
            </a:r>
          </a:p>
          <a:p>
            <a:pPr defTabSz="914400">
              <a:spcAft>
                <a:spcPts val="400"/>
              </a:spcAft>
            </a:pPr>
            <a:r>
              <a:rPr lang="en-US" sz="1600" b="1" i="1" dirty="0">
                <a:solidFill>
                  <a:prstClr val="black"/>
                </a:solidFill>
                <a:latin typeface="Arial" pitchFamily="34" charset="0"/>
                <a:cs typeface="Arial" pitchFamily="34" charset="0"/>
              </a:rPr>
              <a:t>Encroachment and Infrastructure</a:t>
            </a:r>
          </a:p>
          <a:p>
            <a:pPr marL="594360" lvl="1" indent="-365760" defTabSz="914400">
              <a:spcAft>
                <a:spcPts val="400"/>
              </a:spcAft>
              <a:buFont typeface="+mj-lt"/>
              <a:buAutoNum type="arabicPeriod" startAt="7"/>
            </a:pPr>
            <a:r>
              <a:rPr lang="en-US" sz="1600" dirty="0">
                <a:solidFill>
                  <a:prstClr val="black"/>
                </a:solidFill>
                <a:latin typeface="Arial" pitchFamily="34" charset="0"/>
                <a:cs typeface="Arial" pitchFamily="34" charset="0"/>
              </a:rPr>
              <a:t>Fully Fund the Defense Economic Adjustment Assistance Grant</a:t>
            </a:r>
          </a:p>
          <a:p>
            <a:pPr marL="594360" lvl="1" indent="-365760" defTabSz="914400">
              <a:spcAft>
                <a:spcPts val="400"/>
              </a:spcAft>
              <a:buFont typeface="+mj-lt"/>
              <a:buAutoNum type="arabicPeriod" startAt="7"/>
            </a:pPr>
            <a:r>
              <a:rPr lang="en-US" sz="1600" dirty="0">
                <a:solidFill>
                  <a:prstClr val="black"/>
                </a:solidFill>
                <a:latin typeface="Arial" pitchFamily="34" charset="0"/>
                <a:cs typeface="Arial" pitchFamily="34" charset="0"/>
              </a:rPr>
              <a:t>Encroachment on Military Installations and Training Areas</a:t>
            </a:r>
          </a:p>
          <a:p>
            <a:pPr marL="594360" lvl="1" indent="-365760" defTabSz="914400">
              <a:spcAft>
                <a:spcPts val="400"/>
              </a:spcAft>
              <a:buFont typeface="+mj-lt"/>
              <a:buAutoNum type="arabicPeriod" startAt="7"/>
            </a:pPr>
            <a:r>
              <a:rPr lang="en-US" sz="1600" dirty="0">
                <a:solidFill>
                  <a:prstClr val="black"/>
                </a:solidFill>
                <a:latin typeface="Arial" pitchFamily="34" charset="0"/>
                <a:cs typeface="Arial" pitchFamily="34" charset="0"/>
              </a:rPr>
              <a:t>Countering Foreign Adversary Ownership of Texas Public or Private Property to Protect Military Installations/Missions</a:t>
            </a:r>
          </a:p>
        </p:txBody>
      </p:sp>
      <p:sp>
        <p:nvSpPr>
          <p:cNvPr id="6" name="Text Box 3">
            <a:extLst>
              <a:ext uri="{FF2B5EF4-FFF2-40B4-BE49-F238E27FC236}">
                <a16:creationId xmlns:a16="http://schemas.microsoft.com/office/drawing/2014/main" id="{7C841F43-CE5E-4FF0-8298-09A01C046004}"/>
              </a:ext>
            </a:extLst>
          </p:cNvPr>
          <p:cNvSpPr txBox="1">
            <a:spLocks noChangeArrowheads="1"/>
          </p:cNvSpPr>
          <p:nvPr/>
        </p:nvSpPr>
        <p:spPr bwMode="auto">
          <a:xfrm>
            <a:off x="4617872" y="136526"/>
            <a:ext cx="2956259" cy="461665"/>
          </a:xfrm>
          <a:prstGeom prst="rect">
            <a:avLst/>
          </a:prstGeom>
          <a:noFill/>
          <a:ln w="57150" cmpd="thinThick">
            <a:noFill/>
            <a:miter lim="800000"/>
            <a:headEnd/>
            <a:tailEnd/>
          </a:ln>
          <a:effectLst/>
        </p:spPr>
        <p:txBody>
          <a:bodyPr wrap="none">
            <a:spAutoFit/>
          </a:bodyPr>
          <a:lstStyle/>
          <a:p>
            <a:pPr algn="ctr" defTabSz="914400"/>
            <a:r>
              <a:rPr lang="en-US" sz="2400" b="1" i="1" dirty="0">
                <a:solidFill>
                  <a:prstClr val="black"/>
                </a:solidFill>
                <a:latin typeface="Arial" pitchFamily="34" charset="0"/>
                <a:cs typeface="Arial" pitchFamily="34" charset="0"/>
              </a:rPr>
              <a:t>2024 GCSM Report</a:t>
            </a:r>
          </a:p>
        </p:txBody>
      </p:sp>
      <p:sp>
        <p:nvSpPr>
          <p:cNvPr id="2" name="Slide Number Placeholder 1">
            <a:extLst>
              <a:ext uri="{FF2B5EF4-FFF2-40B4-BE49-F238E27FC236}">
                <a16:creationId xmlns:a16="http://schemas.microsoft.com/office/drawing/2014/main" id="{C10EF69F-B65F-498B-A6F5-BE354D3C7F2C}"/>
              </a:ext>
            </a:extLst>
          </p:cNvPr>
          <p:cNvSpPr>
            <a:spLocks noGrp="1"/>
          </p:cNvSpPr>
          <p:nvPr>
            <p:ph type="sldNum" sz="quarter" idx="12"/>
          </p:nvPr>
        </p:nvSpPr>
        <p:spPr/>
        <p:txBody>
          <a:bodyPr/>
          <a:lstStyle/>
          <a:p>
            <a:pPr defTabSz="914400"/>
            <a:fld id="{74AC5210-493F-4A3E-A6D4-93C7B010B235}" type="slidenum">
              <a:rPr lang="en-US">
                <a:solidFill>
                  <a:prstClr val="black">
                    <a:tint val="75000"/>
                  </a:prstClr>
                </a:solidFill>
                <a:latin typeface="Calibri"/>
              </a:rPr>
              <a:pPr defTabSz="914400"/>
              <a:t>53</a:t>
            </a:fld>
            <a:endParaRPr lang="en-US" dirty="0">
              <a:solidFill>
                <a:prstClr val="black">
                  <a:tint val="75000"/>
                </a:prstClr>
              </a:solidFill>
              <a:latin typeface="Calibri"/>
            </a:endParaRPr>
          </a:p>
        </p:txBody>
      </p:sp>
      <p:sp>
        <p:nvSpPr>
          <p:cNvPr id="3" name="TextBox 2">
            <a:extLst>
              <a:ext uri="{FF2B5EF4-FFF2-40B4-BE49-F238E27FC236}">
                <a16:creationId xmlns:a16="http://schemas.microsoft.com/office/drawing/2014/main" id="{A7DCEE48-3B35-50EA-9A57-F792B6225CC4}"/>
              </a:ext>
            </a:extLst>
          </p:cNvPr>
          <p:cNvSpPr txBox="1"/>
          <p:nvPr/>
        </p:nvSpPr>
        <p:spPr>
          <a:xfrm>
            <a:off x="1791986" y="931862"/>
            <a:ext cx="8881877" cy="820738"/>
          </a:xfrm>
          <a:prstGeom prst="rect">
            <a:avLst/>
          </a:prstGeom>
          <a:noFill/>
        </p:spPr>
        <p:txBody>
          <a:bodyPr wrap="square" rtlCol="0">
            <a:spAutoFit/>
          </a:bodyPr>
          <a:lstStyle/>
          <a:p>
            <a:pPr defTabSz="914400">
              <a:spcAft>
                <a:spcPts val="200"/>
              </a:spcAft>
            </a:pPr>
            <a:r>
              <a:rPr lang="en-US" sz="1600" b="1" i="1" dirty="0">
                <a:solidFill>
                  <a:prstClr val="black"/>
                </a:solidFill>
                <a:latin typeface="Arial" pitchFamily="34" charset="0"/>
                <a:cs typeface="Arial" pitchFamily="34" charset="0"/>
              </a:rPr>
              <a:t>2024 Report for Governor’s Committee to Support the Military</a:t>
            </a:r>
          </a:p>
          <a:p>
            <a:pPr marL="285750" indent="-285750" defTabSz="914400">
              <a:spcAft>
                <a:spcPts val="200"/>
              </a:spcAft>
              <a:buFont typeface="Wingdings" panose="05000000000000000000" pitchFamily="2" charset="2"/>
              <a:buChar char="Ø"/>
            </a:pPr>
            <a:r>
              <a:rPr lang="en-US" sz="1400" dirty="0">
                <a:solidFill>
                  <a:prstClr val="black"/>
                </a:solidFill>
                <a:latin typeface="Arial" panose="020B0604020202020204" pitchFamily="34" charset="0"/>
                <a:cs typeface="Arial" pitchFamily="34" charset="0"/>
              </a:rPr>
              <a:t>GCSM submitted the final report to the Governor’s office on 23 September 2024.</a:t>
            </a:r>
          </a:p>
          <a:p>
            <a:pPr marL="285750" indent="-285750" defTabSz="914400">
              <a:spcAft>
                <a:spcPts val="200"/>
              </a:spcAft>
              <a:buFont typeface="Wingdings" panose="05000000000000000000" pitchFamily="2" charset="2"/>
              <a:buChar char="Ø"/>
            </a:pPr>
            <a:r>
              <a:rPr lang="en-US" sz="1400" dirty="0">
                <a:solidFill>
                  <a:prstClr val="black"/>
                </a:solidFill>
                <a:latin typeface="Arial" panose="020B0604020202020204" pitchFamily="34" charset="0"/>
                <a:cs typeface="Arial" pitchFamily="34" charset="0"/>
              </a:rPr>
              <a:t>Currently being reviewed by Governor’s Policy Office.</a:t>
            </a:r>
          </a:p>
        </p:txBody>
      </p:sp>
    </p:spTree>
    <p:extLst>
      <p:ext uri="{BB962C8B-B14F-4D97-AF65-F5344CB8AC3E}">
        <p14:creationId xmlns:p14="http://schemas.microsoft.com/office/powerpoint/2010/main" val="22155024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90671" y="2895601"/>
            <a:ext cx="3810659" cy="830997"/>
          </a:xfrm>
          <a:prstGeom prst="rect">
            <a:avLst/>
          </a:prstGeom>
          <a:noFill/>
        </p:spPr>
        <p:txBody>
          <a:bodyPr wrap="none" rtlCol="0">
            <a:spAutoFit/>
          </a:bodyPr>
          <a:lstStyle/>
          <a:p>
            <a:pPr defTabSz="914400"/>
            <a:r>
              <a:rPr lang="en-US" sz="4800" b="1" i="1" dirty="0">
                <a:solidFill>
                  <a:srgbClr val="0000FF"/>
                </a:solidFill>
                <a:latin typeface="Arial" pitchFamily="34" charset="0"/>
                <a:cs typeface="Arial" pitchFamily="34" charset="0"/>
              </a:rPr>
              <a:t>QUESTIONS</a:t>
            </a:r>
          </a:p>
        </p:txBody>
      </p:sp>
      <p:sp>
        <p:nvSpPr>
          <p:cNvPr id="2" name="Slide Number Placeholder 1">
            <a:extLst>
              <a:ext uri="{FF2B5EF4-FFF2-40B4-BE49-F238E27FC236}">
                <a16:creationId xmlns:a16="http://schemas.microsoft.com/office/drawing/2014/main" id="{9E4D87A4-7E9F-49C1-8D04-3CD5603A24F9}"/>
              </a:ext>
            </a:extLst>
          </p:cNvPr>
          <p:cNvSpPr>
            <a:spLocks noGrp="1"/>
          </p:cNvSpPr>
          <p:nvPr>
            <p:ph type="sldNum" sz="quarter" idx="12"/>
          </p:nvPr>
        </p:nvSpPr>
        <p:spPr/>
        <p:txBody>
          <a:bodyPr/>
          <a:lstStyle/>
          <a:p>
            <a:pPr defTabSz="914400"/>
            <a:fld id="{74AC5210-493F-4A3E-A6D4-93C7B010B235}" type="slidenum">
              <a:rPr lang="en-US">
                <a:solidFill>
                  <a:prstClr val="black">
                    <a:tint val="75000"/>
                  </a:prstClr>
                </a:solidFill>
                <a:latin typeface="Calibri"/>
              </a:rPr>
              <a:pPr defTabSz="914400"/>
              <a:t>54</a:t>
            </a:fld>
            <a:endParaRPr lang="en-US" dirty="0">
              <a:solidFill>
                <a:prstClr val="black">
                  <a:tint val="75000"/>
                </a:prstClr>
              </a:solidFill>
              <a:latin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2334829" y="1810696"/>
            <a:ext cx="9014298" cy="4004538"/>
          </a:xfrm>
          <a:solidFill>
            <a:schemeClr val="accent4">
              <a:lumMod val="20000"/>
              <a:lumOff val="80000"/>
            </a:schemeClr>
          </a:solidFill>
        </p:spPr>
        <p:txBody>
          <a:bodyPr>
            <a:normAutofit/>
          </a:bodyPr>
          <a:lstStyle/>
          <a:p>
            <a:br>
              <a:rPr lang="en-US" sz="4400" b="1" cap="none" dirty="0">
                <a:solidFill>
                  <a:schemeClr val="accent4">
                    <a:lumMod val="50000"/>
                  </a:schemeClr>
                </a:solidFill>
                <a:latin typeface="Arial" panose="020B0604020202020204" pitchFamily="34" charset="0"/>
                <a:cs typeface="Arial" panose="020B0604020202020204" pitchFamily="34" charset="0"/>
              </a:rPr>
            </a:br>
            <a:br>
              <a:rPr lang="en-US" sz="4400" b="1" cap="none" dirty="0">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2334829" y="1138518"/>
            <a:ext cx="9014298" cy="3874462"/>
          </a:xfrm>
        </p:spPr>
        <p:txBody>
          <a:bodyPr>
            <a:normAutofit lnSpcReduction="10000"/>
          </a:bodyPr>
          <a:lstStyle/>
          <a:p>
            <a:pPr marL="0" marR="0" lvl="0" indent="0" defTabSz="457200" rtl="0" eaLnBrk="1" fontAlgn="auto" latinLnBrk="0" hangingPunct="1">
              <a:lnSpc>
                <a:spcPct val="100000"/>
              </a:lnSpc>
              <a:spcBef>
                <a:spcPts val="0"/>
              </a:spcBef>
              <a:spcAft>
                <a:spcPts val="0"/>
              </a:spcAft>
              <a:buClrTx/>
              <a:buSzTx/>
              <a:buFontTx/>
              <a:buNone/>
              <a:tabLst/>
              <a:defRPr/>
            </a:pPr>
            <a:b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br>
            <a: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COL Vito Errico</a:t>
            </a:r>
            <a:endParaRPr kumimoji="0" lang="en-US" sz="35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Director of Army Software Factory</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 Army Futures Command</a:t>
            </a:r>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69960" cy="2016884"/>
          </a:xfrm>
          <a:prstGeom prst="rect">
            <a:avLst/>
          </a:prstGeom>
        </p:spPr>
      </p:pic>
    </p:spTree>
    <p:extLst>
      <p:ext uri="{BB962C8B-B14F-4D97-AF65-F5344CB8AC3E}">
        <p14:creationId xmlns:p14="http://schemas.microsoft.com/office/powerpoint/2010/main" val="11420438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2334829" y="1810696"/>
            <a:ext cx="9014298" cy="4004538"/>
          </a:xfrm>
          <a:solidFill>
            <a:schemeClr val="accent4">
              <a:lumMod val="20000"/>
              <a:lumOff val="80000"/>
            </a:schemeClr>
          </a:solidFill>
        </p:spPr>
        <p:txBody>
          <a:bodyPr>
            <a:normAutofit/>
          </a:bodyPr>
          <a:lstStyle/>
          <a:p>
            <a:br>
              <a:rPr lang="en-US" sz="4400" b="1" cap="none" dirty="0">
                <a:solidFill>
                  <a:schemeClr val="accent4">
                    <a:lumMod val="50000"/>
                  </a:schemeClr>
                </a:solidFill>
                <a:latin typeface="Arial" panose="020B0604020202020204" pitchFamily="34" charset="0"/>
                <a:cs typeface="Arial" panose="020B0604020202020204" pitchFamily="34" charset="0"/>
              </a:rPr>
            </a:br>
            <a:br>
              <a:rPr lang="en-US" sz="4400" b="1" cap="none" dirty="0">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2334829" y="1138518"/>
            <a:ext cx="9014298" cy="3874462"/>
          </a:xfrm>
        </p:spPr>
        <p:txBody>
          <a:bodyPr>
            <a:normAutofit fontScale="85000" lnSpcReduction="10000"/>
          </a:bodyPr>
          <a:lstStyle/>
          <a:p>
            <a:pPr marL="0" marR="0" lvl="0" indent="0" defTabSz="457200" rtl="0" eaLnBrk="1" fontAlgn="auto" latinLnBrk="0" hangingPunct="1">
              <a:lnSpc>
                <a:spcPct val="100000"/>
              </a:lnSpc>
              <a:spcBef>
                <a:spcPts val="0"/>
              </a:spcBef>
              <a:spcAft>
                <a:spcPts val="0"/>
              </a:spcAft>
              <a:buClrTx/>
              <a:buSzTx/>
              <a:buFontTx/>
              <a:buNone/>
              <a:tabLst/>
              <a:defRPr/>
            </a:pPr>
            <a:b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br>
            <a: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Serafina De Los Santos</a:t>
            </a:r>
            <a:endParaRPr kumimoji="0" lang="en-US" sz="35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Director – 502nd Force Support Group</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 Joint Base San Antonio</a:t>
            </a:r>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69960" cy="2016884"/>
          </a:xfrm>
          <a:prstGeom prst="rect">
            <a:avLst/>
          </a:prstGeom>
        </p:spPr>
      </p:pic>
    </p:spTree>
    <p:extLst>
      <p:ext uri="{BB962C8B-B14F-4D97-AF65-F5344CB8AC3E}">
        <p14:creationId xmlns:p14="http://schemas.microsoft.com/office/powerpoint/2010/main" val="10079574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5977089" y="3233617"/>
            <a:ext cx="224513" cy="389322"/>
          </a:xfrm>
          <a:prstGeom prst="rect">
            <a:avLst/>
          </a:prstGeom>
        </p:spPr>
        <p:txBody>
          <a:bodyPr wrap="none" lIns="82596" tIns="41299" rIns="82596" bIns="41299">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988" b="0" i="0" u="none" strike="noStrike" kern="1200" cap="none" spc="0" normalizeH="0" baseline="0" noProof="0" dirty="0">
                <a:ln>
                  <a:noFill/>
                </a:ln>
                <a:solidFill>
                  <a:srgbClr val="000000"/>
                </a:solidFill>
                <a:effectLst/>
                <a:uLnTx/>
                <a:uFillTx/>
                <a:latin typeface="Calibri"/>
                <a:ea typeface="+mn-ea"/>
                <a:cs typeface="+mn-cs"/>
              </a:rPr>
              <a:t> </a:t>
            </a:r>
          </a:p>
        </p:txBody>
      </p:sp>
      <p:sp>
        <p:nvSpPr>
          <p:cNvPr id="12" name="Rectangle 11"/>
          <p:cNvSpPr/>
          <p:nvPr/>
        </p:nvSpPr>
        <p:spPr>
          <a:xfrm>
            <a:off x="2619670" y="5261024"/>
            <a:ext cx="6714838" cy="1191376"/>
          </a:xfrm>
          <a:prstGeom prst="rect">
            <a:avLst/>
          </a:prstGeom>
        </p:spPr>
        <p:txBody>
          <a:bodyPr wrap="square" lIns="82571" tIns="41287" rIns="82571" bIns="41287">
            <a:spAutoFit/>
          </a:bodyPr>
          <a:lstStyle/>
          <a:p>
            <a:pPr marL="308814" marR="0" lvl="0" indent="-308814"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Serafina De Los Santos</a:t>
            </a:r>
          </a:p>
          <a:p>
            <a:pPr marL="308814" marR="0" lvl="0" indent="-308814"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Executive Director</a:t>
            </a:r>
          </a:p>
          <a:p>
            <a:pPr marL="308814" marR="0" lvl="0" indent="-308814" algn="ctr" defTabSz="914400" rtl="0" eaLnBrk="1" fontAlgn="base" latinLnBrk="0" hangingPunct="1">
              <a:lnSpc>
                <a:spcPct val="100000"/>
              </a:lnSpc>
              <a:spcBef>
                <a:spcPts val="0"/>
              </a:spcBef>
              <a:spcAft>
                <a:spcPct val="0"/>
              </a:spcAft>
              <a:buClrTx/>
              <a:buSzTx/>
              <a:buFontTx/>
              <a:buNone/>
              <a:tabLst/>
              <a:defRPr/>
            </a:pPr>
            <a:r>
              <a:rPr kumimoji="0" lang="en-US" sz="2400" b="1" i="0" u="none" strike="noStrike" kern="1200" cap="none" spc="-15"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502d Force Support Group</a:t>
            </a:r>
            <a:endPar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30BADCF9-7DC6-526B-64E4-7462F50F0117}"/>
              </a:ext>
            </a:extLst>
          </p:cNvPr>
          <p:cNvGrpSpPr>
            <a:grpSpLocks noChangeAspect="1"/>
          </p:cNvGrpSpPr>
          <p:nvPr/>
        </p:nvGrpSpPr>
        <p:grpSpPr>
          <a:xfrm>
            <a:off x="2813403" y="1267657"/>
            <a:ext cx="6071458" cy="3931920"/>
            <a:chOff x="2711183" y="1548504"/>
            <a:chExt cx="6621337" cy="4263638"/>
          </a:xfrm>
        </p:grpSpPr>
        <p:pic>
          <p:nvPicPr>
            <p:cNvPr id="4" name="Picture 3">
              <a:extLst>
                <a:ext uri="{FF2B5EF4-FFF2-40B4-BE49-F238E27FC236}">
                  <a16:creationId xmlns:a16="http://schemas.microsoft.com/office/drawing/2014/main" id="{D1B8523C-584C-CDEB-F639-A0989E82DCC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7511" y="1548504"/>
              <a:ext cx="3442621" cy="2235381"/>
            </a:xfrm>
            <a:prstGeom prst="rect">
              <a:avLst/>
            </a:prstGeom>
            <a:effectLst>
              <a:outerShdw blurRad="50800" dist="88900" dir="2700000" algn="tl" rotWithShape="0">
                <a:prstClr val="black">
                  <a:alpha val="40000"/>
                </a:prstClr>
              </a:outerShdw>
              <a:softEdge rad="63500"/>
            </a:effectLst>
          </p:spPr>
        </p:pic>
        <p:pic>
          <p:nvPicPr>
            <p:cNvPr id="6" name="Picture 5">
              <a:extLst>
                <a:ext uri="{FF2B5EF4-FFF2-40B4-BE49-F238E27FC236}">
                  <a16:creationId xmlns:a16="http://schemas.microsoft.com/office/drawing/2014/main" id="{CC1C9DAD-0C32-1B7B-2D38-089F39DDBA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11183" y="3720513"/>
              <a:ext cx="3318609" cy="2091629"/>
            </a:xfrm>
            <a:prstGeom prst="rect">
              <a:avLst/>
            </a:prstGeom>
            <a:effectLst>
              <a:outerShdw blurRad="50800" dist="88900" dir="2700000" algn="tl" rotWithShape="0">
                <a:prstClr val="black">
                  <a:alpha val="40000"/>
                </a:prstClr>
              </a:outerShdw>
              <a:softEdge rad="63500"/>
            </a:effectLst>
          </p:spPr>
        </p:pic>
        <p:pic>
          <p:nvPicPr>
            <p:cNvPr id="7" name="Picture 6">
              <a:extLst>
                <a:ext uri="{FF2B5EF4-FFF2-40B4-BE49-F238E27FC236}">
                  <a16:creationId xmlns:a16="http://schemas.microsoft.com/office/drawing/2014/main" id="{0998C1E6-C5A2-45E2-3D01-E5EF2EFDA0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9" y="3719663"/>
              <a:ext cx="3236521" cy="2091629"/>
            </a:xfrm>
            <a:prstGeom prst="rect">
              <a:avLst/>
            </a:prstGeom>
            <a:effectLst>
              <a:outerShdw blurRad="50800" dist="88900" dir="2700000" algn="tl" rotWithShape="0">
                <a:prstClr val="black">
                  <a:alpha val="40000"/>
                </a:prstClr>
              </a:outerShdw>
              <a:softEdge rad="63500"/>
            </a:effectLst>
          </p:spPr>
        </p:pic>
      </p:grpSp>
      <p:sp>
        <p:nvSpPr>
          <p:cNvPr id="2" name="Title 1">
            <a:extLst>
              <a:ext uri="{FF2B5EF4-FFF2-40B4-BE49-F238E27FC236}">
                <a16:creationId xmlns:a16="http://schemas.microsoft.com/office/drawing/2014/main" id="{D9777875-F034-40D4-E54F-3E98A32BA3E1}"/>
              </a:ext>
            </a:extLst>
          </p:cNvPr>
          <p:cNvSpPr>
            <a:spLocks noGrp="1"/>
          </p:cNvSpPr>
          <p:nvPr>
            <p:ph type="title"/>
          </p:nvPr>
        </p:nvSpPr>
        <p:spPr>
          <a:xfrm>
            <a:off x="602945" y="124657"/>
            <a:ext cx="10972800" cy="1143000"/>
          </a:xfrm>
        </p:spPr>
        <p:txBody>
          <a:bodyPr/>
          <a:lstStyle/>
          <a:p>
            <a:r>
              <a:rPr lang="en-US" sz="3200" dirty="0">
                <a:latin typeface="Arial" panose="020B0604020202020204" pitchFamily="34" charset="0"/>
                <a:cs typeface="Arial" panose="020B0604020202020204" pitchFamily="34" charset="0"/>
              </a:rPr>
              <a:t>Joint Base San Antonio</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Workforce &amp; Transition Alliance</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0013595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70977" y="146971"/>
            <a:ext cx="8819147"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Agenda</a:t>
            </a:r>
          </a:p>
        </p:txBody>
      </p:sp>
      <p:sp>
        <p:nvSpPr>
          <p:cNvPr id="5" name="Content Placeholder 2"/>
          <p:cNvSpPr>
            <a:spLocks noGrp="1"/>
          </p:cNvSpPr>
          <p:nvPr>
            <p:ph idx="1"/>
          </p:nvPr>
        </p:nvSpPr>
        <p:spPr>
          <a:xfrm>
            <a:off x="0" y="1239188"/>
            <a:ext cx="11410950" cy="5942085"/>
          </a:xfrm>
        </p:spPr>
        <p:txBody>
          <a:bodyPr>
            <a:noAutofit/>
          </a:bodyPr>
          <a:lstStyle/>
          <a:p>
            <a:pPr marL="457200" lvl="1" indent="0">
              <a:lnSpc>
                <a:spcPct val="110000"/>
              </a:lnSpc>
              <a:buNone/>
              <a:tabLst>
                <a:tab pos="692150" algn="l"/>
              </a:tabLst>
            </a:pPr>
            <a:endParaRPr lang="en-US" sz="2000" spc="300" dirty="0">
              <a:latin typeface="Arial" panose="020B0604020202020204" pitchFamily="34" charset="0"/>
              <a:ea typeface="Tahoma" panose="020B0604030504040204" pitchFamily="34" charset="0"/>
              <a:cs typeface="Arial" panose="020B0604020202020204" pitchFamily="34" charset="0"/>
            </a:endParaRPr>
          </a:p>
          <a:p>
            <a:pPr lvl="1"/>
            <a:r>
              <a:rPr lang="en-US" sz="2000" spc="300" dirty="0">
                <a:latin typeface="Arial" panose="020B0604020202020204" pitchFamily="34" charset="0"/>
                <a:ea typeface="Tahoma" panose="020B0604030504040204" pitchFamily="34" charset="0"/>
                <a:cs typeface="Arial" panose="020B0604020202020204" pitchFamily="34" charset="0"/>
              </a:rPr>
              <a:t> JBSA Partnerships and Initiatives</a:t>
            </a:r>
          </a:p>
          <a:p>
            <a:pPr marL="857250" lvl="1" indent="-400050">
              <a:buSzPct val="100000"/>
              <a:buFont typeface="Arial" panose="020B0604020202020204" pitchFamily="34" charset="0"/>
              <a:buChar char="‒"/>
              <a:tabLst>
                <a:tab pos="857250" algn="l"/>
              </a:tabLst>
            </a:pPr>
            <a:r>
              <a:rPr lang="en-US" sz="2000" spc="300" dirty="0">
                <a:latin typeface="Arial" panose="020B0604020202020204" pitchFamily="34" charset="0"/>
                <a:ea typeface="Tahoma" panose="020B0604030504040204" pitchFamily="34" charset="0"/>
                <a:cs typeface="Arial" panose="020B0604020202020204" pitchFamily="34" charset="0"/>
              </a:rPr>
              <a:t>Alliance - The Why</a:t>
            </a:r>
          </a:p>
          <a:p>
            <a:pPr marL="857250" lvl="1" indent="-400050">
              <a:buSzPct val="100000"/>
              <a:buFont typeface="Arial" panose="020B0604020202020204" pitchFamily="34" charset="0"/>
              <a:buChar char="‒"/>
              <a:tabLst>
                <a:tab pos="857250" algn="l"/>
              </a:tabLst>
            </a:pPr>
            <a:r>
              <a:rPr lang="en-US" sz="2000" spc="300" dirty="0">
                <a:latin typeface="Arial" panose="020B0604020202020204" pitchFamily="34" charset="0"/>
                <a:ea typeface="Tahoma" panose="020B0604030504040204" pitchFamily="34" charset="0"/>
                <a:cs typeface="Arial" panose="020B0604020202020204" pitchFamily="34" charset="0"/>
              </a:rPr>
              <a:t>JBSA Workforce and Transition Alliance</a:t>
            </a:r>
          </a:p>
          <a:p>
            <a:pPr marL="857250" lvl="1" indent="-400050">
              <a:buSzPct val="100000"/>
              <a:buFont typeface="Arial" panose="020B0604020202020204" pitchFamily="34" charset="0"/>
              <a:buChar char="‒"/>
              <a:tabLst>
                <a:tab pos="857250" algn="l"/>
              </a:tabLst>
            </a:pPr>
            <a:r>
              <a:rPr lang="en-US" sz="2000" spc="300" dirty="0">
                <a:latin typeface="Arial" panose="020B0604020202020204" pitchFamily="34" charset="0"/>
                <a:ea typeface="Tahoma" panose="020B0604030504040204" pitchFamily="34" charset="0"/>
                <a:cs typeface="Arial" panose="020B0604020202020204" pitchFamily="34" charset="0"/>
              </a:rPr>
              <a:t>Transition Program and Partnerships</a:t>
            </a:r>
          </a:p>
          <a:p>
            <a:pPr marL="857250" lvl="1" indent="-400050">
              <a:buSzPct val="100000"/>
              <a:buFont typeface="Arial" panose="020B0604020202020204" pitchFamily="34" charset="0"/>
              <a:buChar char="‒"/>
              <a:tabLst>
                <a:tab pos="857250" algn="l"/>
              </a:tabLst>
            </a:pPr>
            <a:r>
              <a:rPr lang="en-US" sz="2000" spc="300" dirty="0">
                <a:latin typeface="Arial" panose="020B0604020202020204" pitchFamily="34" charset="0"/>
                <a:ea typeface="Tahoma" panose="020B0604030504040204" pitchFamily="34" charset="0"/>
                <a:cs typeface="Arial" panose="020B0604020202020204" pitchFamily="34" charset="0"/>
              </a:rPr>
              <a:t>Five and Thrive</a:t>
            </a:r>
          </a:p>
          <a:p>
            <a:pPr marL="857250" lvl="1" indent="-400050">
              <a:buSzPct val="100000"/>
              <a:buFont typeface="Arial" panose="020B0604020202020204" pitchFamily="34" charset="0"/>
              <a:buChar char="‒"/>
              <a:tabLst>
                <a:tab pos="857250" algn="l"/>
              </a:tabLst>
            </a:pPr>
            <a:r>
              <a:rPr lang="en-US" sz="2000" spc="300" dirty="0">
                <a:latin typeface="Arial" panose="020B0604020202020204" pitchFamily="34" charset="0"/>
                <a:ea typeface="Tahoma" panose="020B0604030504040204" pitchFamily="34" charset="0"/>
                <a:cs typeface="Arial" panose="020B0604020202020204" pitchFamily="34" charset="0"/>
              </a:rPr>
              <a:t>Military Spouses </a:t>
            </a:r>
          </a:p>
          <a:p>
            <a:pPr marL="857250" lvl="1" indent="-400050">
              <a:buSzPct val="100000"/>
              <a:buFont typeface="Arial" panose="020B0604020202020204" pitchFamily="34" charset="0"/>
              <a:buChar char="‒"/>
              <a:tabLst>
                <a:tab pos="857250" algn="l"/>
              </a:tabLst>
            </a:pPr>
            <a:r>
              <a:rPr lang="en-US" sz="2000" spc="300" dirty="0">
                <a:latin typeface="Arial" panose="020B0604020202020204" pitchFamily="34" charset="0"/>
                <a:ea typeface="Tahoma" panose="020B0604030504040204" pitchFamily="34" charset="0"/>
                <a:cs typeface="Arial" panose="020B0604020202020204" pitchFamily="34" charset="0"/>
              </a:rPr>
              <a:t>Where do our partners fit in.</a:t>
            </a:r>
          </a:p>
          <a:p>
            <a:pPr marL="857250" lvl="1" indent="-400050">
              <a:buSzPct val="100000"/>
              <a:buFont typeface="Arial" panose="020B0604020202020204" pitchFamily="34" charset="0"/>
              <a:buChar char="‒"/>
              <a:tabLst>
                <a:tab pos="857250" algn="l"/>
              </a:tabLst>
            </a:pPr>
            <a:r>
              <a:rPr lang="en-US" sz="2000" spc="300" dirty="0">
                <a:latin typeface="Arial" panose="020B0604020202020204" pitchFamily="34" charset="0"/>
                <a:ea typeface="Tahoma" panose="020B0604030504040204" pitchFamily="34" charset="0"/>
                <a:cs typeface="Arial" panose="020B0604020202020204" pitchFamily="34" charset="0"/>
              </a:rPr>
              <a:t>Alliance Year in Review &amp; Metrics</a:t>
            </a:r>
          </a:p>
          <a:p>
            <a:pPr marL="857250" lvl="1" indent="-400050">
              <a:buSzPct val="100000"/>
              <a:buFont typeface="Arial" panose="020B0604020202020204" pitchFamily="34" charset="0"/>
              <a:buChar char="‒"/>
              <a:tabLst>
                <a:tab pos="857250" algn="l"/>
              </a:tabLst>
            </a:pPr>
            <a:r>
              <a:rPr lang="en-US" sz="2000" spc="300" dirty="0">
                <a:latin typeface="Arial" panose="020B0604020202020204" pitchFamily="34" charset="0"/>
                <a:ea typeface="Tahoma" panose="020B0604030504040204" pitchFamily="34" charset="0"/>
                <a:cs typeface="Arial" panose="020B0604020202020204" pitchFamily="34" charset="0"/>
              </a:rPr>
              <a:t>Questions</a:t>
            </a:r>
          </a:p>
          <a:p>
            <a:pPr lvl="1"/>
            <a:endParaRPr lang="en-US" sz="2000" spc="300" dirty="0">
              <a:latin typeface="Arial" panose="020B0604020202020204" pitchFamily="34" charset="0"/>
              <a:ea typeface="Tahoma" panose="020B0604030504040204" pitchFamily="34" charset="0"/>
              <a:cs typeface="Arial" panose="020B0604020202020204" pitchFamily="34" charset="0"/>
            </a:endParaRPr>
          </a:p>
        </p:txBody>
      </p:sp>
    </p:spTree>
    <p:extLst>
      <p:ext uri="{BB962C8B-B14F-4D97-AF65-F5344CB8AC3E}">
        <p14:creationId xmlns:p14="http://schemas.microsoft.com/office/powerpoint/2010/main" val="1923913590"/>
      </p:ext>
    </p:extLst>
  </p:cSld>
  <p:clrMapOvr>
    <a:masterClrMapping/>
  </p:clrMapOvr>
  <p:transition spd="slow">
    <p:wip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ounded Rectangle 68"/>
          <p:cNvSpPr/>
          <p:nvPr/>
        </p:nvSpPr>
        <p:spPr bwMode="auto">
          <a:xfrm>
            <a:off x="8556559" y="3039746"/>
            <a:ext cx="3347453" cy="652822"/>
          </a:xfrm>
          <a:prstGeom prst="roundRect">
            <a:avLst/>
          </a:prstGeom>
          <a:gradFill>
            <a:gsLst>
              <a:gs pos="0">
                <a:srgbClr val="7030A0"/>
              </a:gs>
              <a:gs pos="96000">
                <a:schemeClr val="bg1"/>
              </a:gs>
            </a:gsLst>
            <a:lin ang="5400000" scaled="1"/>
          </a:gradFill>
          <a:ln w="9525" cap="flat" cmpd="sng" algn="ctr">
            <a:noFill/>
            <a:prstDash val="solid"/>
            <a:round/>
            <a:headEnd type="none" w="med" len="med"/>
            <a:tailEnd type="none" w="med" len="med"/>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73" name="Rounded Rectangle 72"/>
          <p:cNvSpPr/>
          <p:nvPr/>
        </p:nvSpPr>
        <p:spPr bwMode="auto">
          <a:xfrm>
            <a:off x="8556559" y="1437588"/>
            <a:ext cx="3347453" cy="652822"/>
          </a:xfrm>
          <a:prstGeom prst="roundRect">
            <a:avLst/>
          </a:prstGeom>
          <a:gradFill>
            <a:gsLst>
              <a:gs pos="0">
                <a:srgbClr val="7030A0"/>
              </a:gs>
              <a:gs pos="96000">
                <a:schemeClr val="bg1"/>
              </a:gs>
            </a:gsLst>
            <a:lin ang="5400000" scaled="1"/>
          </a:gradFill>
          <a:ln w="9525" cap="flat" cmpd="sng" algn="ctr">
            <a:noFill/>
            <a:prstDash val="solid"/>
            <a:round/>
            <a:headEnd type="none" w="med" len="med"/>
            <a:tailEnd type="none" w="med" len="med"/>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1" name="Rounded Rectangle 50"/>
          <p:cNvSpPr/>
          <p:nvPr/>
        </p:nvSpPr>
        <p:spPr bwMode="auto">
          <a:xfrm>
            <a:off x="207466" y="4623732"/>
            <a:ext cx="3347453" cy="652822"/>
          </a:xfrm>
          <a:prstGeom prst="roundRect">
            <a:avLst/>
          </a:prstGeom>
          <a:gradFill>
            <a:gsLst>
              <a:gs pos="0">
                <a:srgbClr val="7030A0"/>
              </a:gs>
              <a:gs pos="96000">
                <a:schemeClr val="bg1"/>
              </a:gs>
            </a:gsLst>
            <a:lin ang="5400000" scaled="1"/>
          </a:gradFill>
          <a:ln w="9525" cap="flat" cmpd="sng" algn="ctr">
            <a:noFill/>
            <a:prstDash val="solid"/>
            <a:round/>
            <a:headEnd type="none" w="med" len="med"/>
            <a:tailEnd type="none" w="med" len="med"/>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50" name="Rounded Rectangle 49"/>
          <p:cNvSpPr/>
          <p:nvPr/>
        </p:nvSpPr>
        <p:spPr bwMode="auto">
          <a:xfrm>
            <a:off x="197000" y="3841186"/>
            <a:ext cx="3347453" cy="652822"/>
          </a:xfrm>
          <a:prstGeom prst="roundRect">
            <a:avLst/>
          </a:prstGeom>
          <a:solidFill>
            <a:srgbClr val="FFFF00"/>
          </a:solidFill>
          <a:ln w="9525" cap="flat" cmpd="sng" algn="ctr">
            <a:noFill/>
            <a:prstDash val="solid"/>
            <a:round/>
            <a:headEnd type="none" w="med" len="med"/>
            <a:tailEnd type="none" w="med" len="med"/>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prstClr val="black"/>
              </a:solidFill>
              <a:effectLst/>
              <a:highlight>
                <a:srgbClr val="FFFF00"/>
              </a:highlight>
              <a:uLnTx/>
              <a:uFillTx/>
              <a:latin typeface="Arial" charset="0"/>
              <a:ea typeface="+mn-ea"/>
              <a:cs typeface="+mn-cs"/>
            </a:endParaRPr>
          </a:p>
        </p:txBody>
      </p:sp>
      <p:sp>
        <p:nvSpPr>
          <p:cNvPr id="49" name="Rounded Rectangle 48"/>
          <p:cNvSpPr/>
          <p:nvPr/>
        </p:nvSpPr>
        <p:spPr bwMode="auto">
          <a:xfrm>
            <a:off x="178871" y="3009675"/>
            <a:ext cx="3347453" cy="652822"/>
          </a:xfrm>
          <a:prstGeom prst="roundRect">
            <a:avLst/>
          </a:prstGeom>
          <a:solidFill>
            <a:srgbClr val="FFFF00"/>
          </a:solidFill>
          <a:ln w="9525" cap="flat" cmpd="sng" algn="ctr">
            <a:noFill/>
            <a:prstDash val="solid"/>
            <a:round/>
            <a:headEnd type="none" w="med" len="med"/>
            <a:tailEnd type="none" w="med" len="med"/>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8" name="Rounded Rectangle 47"/>
          <p:cNvSpPr/>
          <p:nvPr/>
        </p:nvSpPr>
        <p:spPr bwMode="auto">
          <a:xfrm>
            <a:off x="182994" y="2212653"/>
            <a:ext cx="3347453" cy="652822"/>
          </a:xfrm>
          <a:prstGeom prst="roundRect">
            <a:avLst/>
          </a:prstGeom>
          <a:gradFill>
            <a:gsLst>
              <a:gs pos="0">
                <a:srgbClr val="7030A0"/>
              </a:gs>
              <a:gs pos="96000">
                <a:schemeClr val="bg1"/>
              </a:gs>
            </a:gsLst>
            <a:lin ang="5400000" scaled="1"/>
          </a:gradFill>
          <a:ln w="9525" cap="flat" cmpd="sng" algn="ctr">
            <a:noFill/>
            <a:prstDash val="solid"/>
            <a:round/>
            <a:headEnd type="none" w="med" len="med"/>
            <a:tailEnd type="none" w="med" len="med"/>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7" name="Rounded Rectangle 46"/>
          <p:cNvSpPr/>
          <p:nvPr/>
        </p:nvSpPr>
        <p:spPr bwMode="auto">
          <a:xfrm>
            <a:off x="178871" y="1407517"/>
            <a:ext cx="3347453" cy="652822"/>
          </a:xfrm>
          <a:prstGeom prst="roundRect">
            <a:avLst/>
          </a:prstGeom>
          <a:gradFill>
            <a:gsLst>
              <a:gs pos="0">
                <a:srgbClr val="7030A0"/>
              </a:gs>
              <a:gs pos="96000">
                <a:schemeClr val="bg1"/>
              </a:gs>
            </a:gsLst>
            <a:lin ang="5400000" scaled="1"/>
          </a:gradFill>
          <a:ln w="9525" cap="flat" cmpd="sng" algn="ctr">
            <a:noFill/>
            <a:prstDash val="solid"/>
            <a:round/>
            <a:headEnd type="none" w="med" len="med"/>
            <a:tailEnd type="none" w="med" len="med"/>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12" name="TextBox 11"/>
          <p:cNvSpPr txBox="1"/>
          <p:nvPr/>
        </p:nvSpPr>
        <p:spPr>
          <a:xfrm>
            <a:off x="1229403" y="202732"/>
            <a:ext cx="9378006"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Partnerships &amp; Initiatives</a:t>
            </a:r>
          </a:p>
        </p:txBody>
      </p:sp>
      <p:sp>
        <p:nvSpPr>
          <p:cNvPr id="61" name="Rounded Rectangle 60"/>
          <p:cNvSpPr/>
          <p:nvPr/>
        </p:nvSpPr>
        <p:spPr>
          <a:xfrm>
            <a:off x="286374" y="5630287"/>
            <a:ext cx="3848091" cy="884814"/>
          </a:xfrm>
          <a:prstGeom prst="roundRect">
            <a:avLst>
              <a:gd name="adj" fmla="val 19677"/>
            </a:avLst>
          </a:prstGeom>
          <a:solidFill>
            <a:schemeClr val="bg1">
              <a:lumMod val="85000"/>
              <a:alpha val="84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Public-Public, Public-Private (P4)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Resource to community/military to preserve critical military missions/support economic vitality of the community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Contact: 502ABW.ABW.Partnership@us.af.mil</a:t>
            </a:r>
          </a:p>
        </p:txBody>
      </p:sp>
      <p:sp>
        <p:nvSpPr>
          <p:cNvPr id="62" name="Rounded Rectangle 61"/>
          <p:cNvSpPr/>
          <p:nvPr/>
        </p:nvSpPr>
        <p:spPr>
          <a:xfrm>
            <a:off x="4244842" y="5630285"/>
            <a:ext cx="3780341" cy="884816"/>
          </a:xfrm>
          <a:prstGeom prst="roundRect">
            <a:avLst>
              <a:gd name="adj" fmla="val 19677"/>
            </a:avLst>
          </a:prstGeom>
          <a:solidFill>
            <a:srgbClr val="FFFF00">
              <a:alpha val="84000"/>
            </a:srgb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Workforce/Transition Alliance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JBSA stakeholders learn about programs outside the installation and community partners learn about JBSA.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Contact: </a:t>
            </a:r>
            <a:r>
              <a:rPr kumimoji="0" lang="en-US" sz="1200" b="0" i="0" u="none" strike="noStrike" kern="1200" cap="none" spc="0" normalizeH="0" baseline="0" noProof="0" dirty="0">
                <a:ln>
                  <a:noFill/>
                </a:ln>
                <a:solidFill>
                  <a:prstClr val="black"/>
                </a:solidFill>
                <a:effectLst/>
                <a:uLnTx/>
                <a:uFillTx/>
                <a:latin typeface="Calibri"/>
                <a:ea typeface="+mn-ea"/>
                <a:cs typeface="+mn-cs"/>
              </a:rPr>
              <a:t>serafina.de_los_santos.2@us.af.mil</a:t>
            </a:r>
            <a:endParaRPr kumimoji="0" lang="en-US" sz="1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63" name="Rounded Rectangle 62"/>
          <p:cNvSpPr/>
          <p:nvPr/>
        </p:nvSpPr>
        <p:spPr>
          <a:xfrm>
            <a:off x="8135561" y="5630285"/>
            <a:ext cx="3901027" cy="884816"/>
          </a:xfrm>
          <a:prstGeom prst="roundRect">
            <a:avLst>
              <a:gd name="adj" fmla="val 19677"/>
            </a:avLst>
          </a:prstGeom>
          <a:solidFill>
            <a:schemeClr val="bg1">
              <a:lumMod val="85000"/>
              <a:alpha val="84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Calibri" panose="020F0502020204030204"/>
                <a:ea typeface="+mn-ea"/>
                <a:cs typeface="+mn-cs"/>
              </a:rPr>
              <a:t>Honorary Commanders Program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2 year program to build relationships between JBSA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and local community.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Contact: 502ABW.PA.official@us.af.mil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5" name="TextBox 34"/>
          <p:cNvSpPr txBox="1"/>
          <p:nvPr/>
        </p:nvSpPr>
        <p:spPr>
          <a:xfrm>
            <a:off x="178872" y="1139974"/>
            <a:ext cx="3193602" cy="261610"/>
          </a:xfrm>
          <a:prstGeom prst="rect">
            <a:avLst/>
          </a:prstGeom>
          <a:solidFill>
            <a:srgbClr val="7030A0"/>
          </a:solidFill>
          <a:ln>
            <a:noFill/>
          </a:ln>
          <a:effectLst>
            <a:glow rad="12700">
              <a:schemeClr val="bg1">
                <a:alpha val="40000"/>
              </a:schemeClr>
            </a:glow>
            <a:softEdge rad="38100"/>
          </a:effectLst>
        </p:spPr>
        <p:txBody>
          <a:bodyPr wrap="square" rtlCol="0">
            <a:spAutoFit/>
          </a:bodyPr>
          <a:lstStyle>
            <a:defPPr>
              <a:defRPr lang="en-US"/>
            </a:defPPr>
            <a:lvl1pPr algn="ctr">
              <a:defRPr sz="12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a:ea typeface="+mn-ea"/>
                <a:cs typeface="+mn-cs"/>
              </a:rPr>
              <a:t>PARTNERSHIPS</a:t>
            </a:r>
          </a:p>
        </p:txBody>
      </p:sp>
      <p:sp>
        <p:nvSpPr>
          <p:cNvPr id="54" name="TextBox 53"/>
          <p:cNvSpPr txBox="1"/>
          <p:nvPr/>
        </p:nvSpPr>
        <p:spPr>
          <a:xfrm>
            <a:off x="354125" y="5347355"/>
            <a:ext cx="11682462" cy="276999"/>
          </a:xfrm>
          <a:prstGeom prst="rect">
            <a:avLst/>
          </a:prstGeom>
          <a:solidFill>
            <a:srgbClr val="7030A0"/>
          </a:solidFill>
          <a:ln>
            <a:noFill/>
          </a:ln>
          <a:effectLst>
            <a:glow rad="12700">
              <a:schemeClr val="bg1">
                <a:alpha val="40000"/>
              </a:schemeClr>
            </a:glow>
            <a:softEdge rad="38100"/>
          </a:effectLst>
        </p:spPr>
        <p:txBody>
          <a:bodyPr wrap="square" rtlCol="0">
            <a:spAutoFit/>
          </a:bodyPr>
          <a:lstStyle>
            <a:defPPr>
              <a:defRPr lang="en-US"/>
            </a:defPPr>
            <a:lvl1pPr algn="ctr">
              <a:defRPr sz="11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GETTING CONNECTED</a:t>
            </a:r>
          </a:p>
        </p:txBody>
      </p:sp>
      <p:sp>
        <p:nvSpPr>
          <p:cNvPr id="52" name="TextBox 51"/>
          <p:cNvSpPr txBox="1"/>
          <p:nvPr/>
        </p:nvSpPr>
        <p:spPr>
          <a:xfrm>
            <a:off x="3464060" y="1139974"/>
            <a:ext cx="5129746" cy="261610"/>
          </a:xfrm>
          <a:prstGeom prst="rect">
            <a:avLst/>
          </a:prstGeom>
          <a:solidFill>
            <a:srgbClr val="7030A0"/>
          </a:solidFill>
          <a:ln>
            <a:noFill/>
          </a:ln>
          <a:effectLst>
            <a:glow rad="12700">
              <a:schemeClr val="bg1">
                <a:alpha val="40000"/>
              </a:schemeClr>
            </a:glow>
            <a:softEdge rad="38100"/>
          </a:effectLst>
        </p:spPr>
        <p:txBody>
          <a:bodyPr wrap="square" rtlCol="0">
            <a:spAutoFit/>
          </a:bodyPr>
          <a:lstStyle>
            <a:defPPr>
              <a:defRPr lang="en-US"/>
            </a:defPPr>
            <a:lvl1pPr algn="ctr">
              <a:defRPr sz="11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a:ea typeface="+mn-ea"/>
                <a:cs typeface="+mn-cs"/>
              </a:rPr>
              <a:t>JOINT BASE SAN ANTONIO</a:t>
            </a:r>
          </a:p>
        </p:txBody>
      </p:sp>
      <p:sp>
        <p:nvSpPr>
          <p:cNvPr id="27" name="TextBox 26"/>
          <p:cNvSpPr txBox="1"/>
          <p:nvPr/>
        </p:nvSpPr>
        <p:spPr>
          <a:xfrm>
            <a:off x="8685392" y="1135965"/>
            <a:ext cx="3193602" cy="261610"/>
          </a:xfrm>
          <a:prstGeom prst="rect">
            <a:avLst/>
          </a:prstGeom>
          <a:solidFill>
            <a:srgbClr val="7030A0"/>
          </a:solidFill>
          <a:ln>
            <a:noFill/>
          </a:ln>
          <a:effectLst>
            <a:glow rad="12700">
              <a:schemeClr val="bg1">
                <a:alpha val="40000"/>
              </a:schemeClr>
            </a:glow>
            <a:softEdge rad="38100"/>
          </a:effectLst>
        </p:spPr>
        <p:txBody>
          <a:bodyPr wrap="square" rtlCol="0">
            <a:spAutoFit/>
          </a:bodyPr>
          <a:lstStyle>
            <a:defPPr>
              <a:defRPr lang="en-US"/>
            </a:defPPr>
            <a:lvl1pPr algn="ctr">
              <a:defRPr sz="1200" b="1">
                <a:solidFill>
                  <a:schemeClr val="bg1"/>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Calibri"/>
                <a:ea typeface="+mn-ea"/>
                <a:cs typeface="+mn-cs"/>
              </a:rPr>
              <a:t>INITIATIVES</a:t>
            </a:r>
          </a:p>
        </p:txBody>
      </p:sp>
      <p:sp>
        <p:nvSpPr>
          <p:cNvPr id="2" name="TextBox 1"/>
          <p:cNvSpPr txBox="1"/>
          <p:nvPr/>
        </p:nvSpPr>
        <p:spPr>
          <a:xfrm>
            <a:off x="8651337" y="1617532"/>
            <a:ext cx="1275349" cy="30008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T-7A Red Hawk</a:t>
            </a:r>
          </a:p>
        </p:txBody>
      </p:sp>
      <p:sp>
        <p:nvSpPr>
          <p:cNvPr id="33" name="TextBox 32"/>
          <p:cNvSpPr txBox="1"/>
          <p:nvPr/>
        </p:nvSpPr>
        <p:spPr>
          <a:xfrm>
            <a:off x="240478" y="1457862"/>
            <a:ext cx="2323970" cy="49244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Military Installation Resiliency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Review (MIRR) Grant</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10756" y="1501873"/>
            <a:ext cx="1005170" cy="567015"/>
          </a:xfrm>
          <a:prstGeom prst="rect">
            <a:avLst/>
          </a:prstGeom>
          <a:effectLst>
            <a:outerShdw blurRad="50800" dist="88900" dir="2700000" algn="tl" rotWithShape="0">
              <a:prstClr val="black">
                <a:alpha val="40000"/>
              </a:prstClr>
            </a:outerShdw>
            <a:softEdge rad="63500"/>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36735" y="1429965"/>
            <a:ext cx="4657244" cy="3751058"/>
          </a:xfrm>
          <a:prstGeom prst="rect">
            <a:avLst/>
          </a:prstGeom>
        </p:spPr>
      </p:pic>
      <p:pic>
        <p:nvPicPr>
          <p:cNvPr id="55" name="Picture 5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4149" y="1279813"/>
            <a:ext cx="1210457" cy="867875"/>
          </a:xfrm>
          <a:prstGeom prst="rect">
            <a:avLst/>
          </a:prstGeom>
        </p:spPr>
      </p:pic>
      <p:sp>
        <p:nvSpPr>
          <p:cNvPr id="68" name="TextBox 67"/>
          <p:cNvSpPr txBox="1"/>
          <p:nvPr/>
        </p:nvSpPr>
        <p:spPr>
          <a:xfrm>
            <a:off x="8669560" y="3179221"/>
            <a:ext cx="1158651"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Lackland Next</a:t>
            </a:r>
          </a:p>
        </p:txBody>
      </p:sp>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130587" y="2975127"/>
            <a:ext cx="1086960" cy="588905"/>
          </a:xfrm>
          <a:prstGeom prst="rect">
            <a:avLst/>
          </a:prstGeom>
          <a:effectLst>
            <a:outerShdw blurRad="50800" dist="88900" dir="2700000" algn="tl" rotWithShape="0">
              <a:prstClr val="black">
                <a:alpha val="40000"/>
              </a:prstClr>
            </a:outerShdw>
            <a:softEdge rad="63500"/>
          </a:effectLst>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68267" y="3154383"/>
            <a:ext cx="814233" cy="487069"/>
          </a:xfrm>
          <a:prstGeom prst="rect">
            <a:avLst/>
          </a:prstGeom>
          <a:effectLst>
            <a:outerShdw blurRad="50800" dist="88900" dir="2700000" algn="tl" rotWithShape="0">
              <a:prstClr val="black">
                <a:alpha val="40000"/>
              </a:prstClr>
            </a:outerShdw>
            <a:softEdge rad="63500"/>
          </a:effectLst>
        </p:spPr>
      </p:pic>
      <p:grpSp>
        <p:nvGrpSpPr>
          <p:cNvPr id="7" name="Group 6"/>
          <p:cNvGrpSpPr/>
          <p:nvPr/>
        </p:nvGrpSpPr>
        <p:grpSpPr>
          <a:xfrm>
            <a:off x="10248414" y="4582168"/>
            <a:ext cx="1684193" cy="692497"/>
            <a:chOff x="10137886" y="4623732"/>
            <a:chExt cx="1684193" cy="692497"/>
          </a:xfrm>
        </p:grpSpPr>
        <p:sp>
          <p:nvSpPr>
            <p:cNvPr id="53" name="Rounded Rectangle 52"/>
            <p:cNvSpPr/>
            <p:nvPr/>
          </p:nvSpPr>
          <p:spPr bwMode="auto">
            <a:xfrm>
              <a:off x="10247117" y="4653803"/>
              <a:ext cx="1574962" cy="652822"/>
            </a:xfrm>
            <a:prstGeom prst="roundRect">
              <a:avLst/>
            </a:prstGeom>
            <a:gradFill>
              <a:gsLst>
                <a:gs pos="0">
                  <a:srgbClr val="7030A0"/>
                </a:gs>
                <a:gs pos="96000">
                  <a:schemeClr val="bg1"/>
                </a:gs>
              </a:gsLst>
              <a:lin ang="5400000" scaled="1"/>
            </a:gradFill>
            <a:ln w="9525" cap="flat" cmpd="sng" algn="ctr">
              <a:noFill/>
              <a:prstDash val="solid"/>
              <a:round/>
              <a:headEnd type="none" w="med" len="med"/>
              <a:tailEnd type="none" w="med" len="med"/>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42" name="TextBox 41"/>
            <p:cNvSpPr txBox="1"/>
            <p:nvPr/>
          </p:nvSpPr>
          <p:spPr>
            <a:xfrm>
              <a:off x="10137886" y="4623732"/>
              <a:ext cx="1209837"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2024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Great Texas Airshow </a:t>
              </a:r>
            </a:p>
          </p:txBody>
        </p:sp>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16898" y="4729489"/>
              <a:ext cx="696984" cy="464536"/>
            </a:xfrm>
            <a:prstGeom prst="rect">
              <a:avLst/>
            </a:prstGeom>
            <a:effectLst>
              <a:outerShdw blurRad="50800" dist="88900" dir="2700000" algn="tl" rotWithShape="0">
                <a:prstClr val="black">
                  <a:alpha val="40000"/>
                </a:prstClr>
              </a:outerShdw>
              <a:softEdge rad="63500"/>
            </a:effectLst>
          </p:spPr>
        </p:pic>
      </p:grpSp>
      <p:sp>
        <p:nvSpPr>
          <p:cNvPr id="75" name="Rounded Rectangle 74"/>
          <p:cNvSpPr/>
          <p:nvPr/>
        </p:nvSpPr>
        <p:spPr bwMode="auto">
          <a:xfrm>
            <a:off x="8586261" y="4619543"/>
            <a:ext cx="1574962" cy="652822"/>
          </a:xfrm>
          <a:prstGeom prst="roundRect">
            <a:avLst/>
          </a:prstGeom>
          <a:gradFill>
            <a:gsLst>
              <a:gs pos="0">
                <a:srgbClr val="7030A0"/>
              </a:gs>
              <a:gs pos="96000">
                <a:schemeClr val="bg1"/>
              </a:gs>
            </a:gsLst>
            <a:lin ang="5400000" scaled="1"/>
          </a:gradFill>
          <a:ln w="9525" cap="flat" cmpd="sng" algn="ctr">
            <a:noFill/>
            <a:prstDash val="solid"/>
            <a:round/>
            <a:headEnd type="none" w="med" len="med"/>
            <a:tailEnd type="none" w="med" len="med"/>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76" name="TextBox 75"/>
          <p:cNvSpPr txBox="1"/>
          <p:nvPr/>
        </p:nvSpPr>
        <p:spPr>
          <a:xfrm>
            <a:off x="8481170" y="4597580"/>
            <a:ext cx="1209837" cy="6924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JBSA-Ft Sam Houston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Open House</a:t>
            </a:r>
          </a:p>
        </p:txBody>
      </p:sp>
      <p:pic>
        <p:nvPicPr>
          <p:cNvPr id="77" name="Picture 7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78852" y="4723841"/>
            <a:ext cx="634491" cy="411991"/>
          </a:xfrm>
          <a:prstGeom prst="rect">
            <a:avLst/>
          </a:prstGeom>
          <a:effectLst>
            <a:outerShdw blurRad="50800" dist="88900" dir="2700000" algn="tl" rotWithShape="0">
              <a:prstClr val="black">
                <a:alpha val="40000"/>
              </a:prstClr>
            </a:outerShdw>
            <a:softEdge rad="63500"/>
          </a:effectLst>
        </p:spPr>
      </p:pic>
      <p:sp>
        <p:nvSpPr>
          <p:cNvPr id="9" name="TextBox 8">
            <a:extLst>
              <a:ext uri="{FF2B5EF4-FFF2-40B4-BE49-F238E27FC236}">
                <a16:creationId xmlns:a16="http://schemas.microsoft.com/office/drawing/2014/main" id="{54E6886F-6599-D0E4-EEB6-BACE7DB426D3}"/>
              </a:ext>
            </a:extLst>
          </p:cNvPr>
          <p:cNvSpPr txBox="1"/>
          <p:nvPr/>
        </p:nvSpPr>
        <p:spPr>
          <a:xfrm>
            <a:off x="197000" y="2414072"/>
            <a:ext cx="1923668"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Ambulance Service IGSAs</a:t>
            </a:r>
          </a:p>
        </p:txBody>
      </p:sp>
      <p:pic>
        <p:nvPicPr>
          <p:cNvPr id="10" name="Picture 9" descr="A picture containing text, truck, outdoor, sky&#10;&#10;Description automatically generated">
            <a:extLst>
              <a:ext uri="{FF2B5EF4-FFF2-40B4-BE49-F238E27FC236}">
                <a16:creationId xmlns:a16="http://schemas.microsoft.com/office/drawing/2014/main" id="{CD372336-89CC-31F6-1604-C590B92E3C36}"/>
              </a:ext>
            </a:extLst>
          </p:cNvPr>
          <p:cNvPicPr>
            <a:picLocks noChangeAspect="1"/>
          </p:cNvPicPr>
          <p:nvPr/>
        </p:nvPicPr>
        <p:blipFill>
          <a:blip r:embed="rId10"/>
          <a:stretch>
            <a:fillRect/>
          </a:stretch>
        </p:blipFill>
        <p:spPr>
          <a:xfrm>
            <a:off x="2120668" y="2251088"/>
            <a:ext cx="737822" cy="406673"/>
          </a:xfrm>
          <a:prstGeom prst="rect">
            <a:avLst/>
          </a:prstGeom>
          <a:ln>
            <a:noFill/>
          </a:ln>
          <a:effectLst>
            <a:softEdge rad="112500"/>
          </a:effectLst>
        </p:spPr>
      </p:pic>
      <p:pic>
        <p:nvPicPr>
          <p:cNvPr id="14" name="Picture 13">
            <a:extLst>
              <a:ext uri="{FF2B5EF4-FFF2-40B4-BE49-F238E27FC236}">
                <a16:creationId xmlns:a16="http://schemas.microsoft.com/office/drawing/2014/main" id="{E4C04560-5DE7-AD9B-8E80-2807828E1934}"/>
              </a:ext>
            </a:extLst>
          </p:cNvPr>
          <p:cNvPicPr>
            <a:picLocks noChangeAspect="1"/>
          </p:cNvPicPr>
          <p:nvPr/>
        </p:nvPicPr>
        <p:blipFill>
          <a:blip r:embed="rId11"/>
          <a:stretch>
            <a:fillRect/>
          </a:stretch>
        </p:blipFill>
        <p:spPr>
          <a:xfrm>
            <a:off x="2690451" y="2441553"/>
            <a:ext cx="823562" cy="434713"/>
          </a:xfrm>
          <a:prstGeom prst="rect">
            <a:avLst/>
          </a:prstGeom>
          <a:ln>
            <a:noFill/>
          </a:ln>
          <a:effectLst>
            <a:softEdge rad="112500"/>
          </a:effectLst>
        </p:spPr>
      </p:pic>
      <p:sp>
        <p:nvSpPr>
          <p:cNvPr id="16" name="TextBox 15">
            <a:extLst>
              <a:ext uri="{FF2B5EF4-FFF2-40B4-BE49-F238E27FC236}">
                <a16:creationId xmlns:a16="http://schemas.microsoft.com/office/drawing/2014/main" id="{65EB9790-E1C7-E8DF-7545-5B59AD53BF00}"/>
              </a:ext>
            </a:extLst>
          </p:cNvPr>
          <p:cNvSpPr txBox="1"/>
          <p:nvPr/>
        </p:nvSpPr>
        <p:spPr>
          <a:xfrm>
            <a:off x="178871" y="3213744"/>
            <a:ext cx="1478546"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Child Care Services</a:t>
            </a:r>
          </a:p>
        </p:txBody>
      </p:sp>
      <p:pic>
        <p:nvPicPr>
          <p:cNvPr id="17" name="Picture 16">
            <a:extLst>
              <a:ext uri="{FF2B5EF4-FFF2-40B4-BE49-F238E27FC236}">
                <a16:creationId xmlns:a16="http://schemas.microsoft.com/office/drawing/2014/main" id="{4E6DC248-A056-85DD-3682-1AC63D58A80F}"/>
              </a:ext>
            </a:extLst>
          </p:cNvPr>
          <p:cNvPicPr>
            <a:picLocks noChangeAspect="1"/>
          </p:cNvPicPr>
          <p:nvPr/>
        </p:nvPicPr>
        <p:blipFill>
          <a:blip r:embed="rId12"/>
          <a:stretch>
            <a:fillRect/>
          </a:stretch>
        </p:blipFill>
        <p:spPr>
          <a:xfrm>
            <a:off x="2320028" y="3013517"/>
            <a:ext cx="1125903" cy="717787"/>
          </a:xfrm>
          <a:prstGeom prst="rect">
            <a:avLst/>
          </a:prstGeom>
          <a:ln>
            <a:noFill/>
          </a:ln>
          <a:effectLst>
            <a:softEdge rad="112500"/>
          </a:effectLst>
        </p:spPr>
      </p:pic>
      <p:pic>
        <p:nvPicPr>
          <p:cNvPr id="18" name="Picture 17" descr="A picture containing text, clipart&#10;&#10;Description automatically generated">
            <a:extLst>
              <a:ext uri="{FF2B5EF4-FFF2-40B4-BE49-F238E27FC236}">
                <a16:creationId xmlns:a16="http://schemas.microsoft.com/office/drawing/2014/main" id="{8CA9DBD7-0644-579F-E8E2-6325AADCC43C}"/>
              </a:ext>
            </a:extLst>
          </p:cNvPr>
          <p:cNvPicPr>
            <a:picLocks noChangeAspect="1"/>
          </p:cNvPicPr>
          <p:nvPr/>
        </p:nvPicPr>
        <p:blipFill>
          <a:blip r:embed="rId13"/>
          <a:stretch>
            <a:fillRect/>
          </a:stretch>
        </p:blipFill>
        <p:spPr>
          <a:xfrm>
            <a:off x="1793668" y="3840296"/>
            <a:ext cx="1558625" cy="695359"/>
          </a:xfrm>
          <a:prstGeom prst="rect">
            <a:avLst/>
          </a:prstGeom>
          <a:ln>
            <a:noFill/>
          </a:ln>
          <a:effectLst>
            <a:softEdge rad="112500"/>
          </a:effectLst>
        </p:spPr>
      </p:pic>
      <p:sp>
        <p:nvSpPr>
          <p:cNvPr id="19" name="TextBox 18">
            <a:extLst>
              <a:ext uri="{FF2B5EF4-FFF2-40B4-BE49-F238E27FC236}">
                <a16:creationId xmlns:a16="http://schemas.microsoft.com/office/drawing/2014/main" id="{2667DD2F-066E-E65C-D142-CEA17B5EC6ED}"/>
              </a:ext>
            </a:extLst>
          </p:cNvPr>
          <p:cNvSpPr txBox="1"/>
          <p:nvPr/>
        </p:nvSpPr>
        <p:spPr>
          <a:xfrm>
            <a:off x="205373" y="4058871"/>
            <a:ext cx="1421992"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 Ready to Work</a:t>
            </a:r>
          </a:p>
        </p:txBody>
      </p:sp>
      <p:sp>
        <p:nvSpPr>
          <p:cNvPr id="20" name="TextBox 19">
            <a:extLst>
              <a:ext uri="{FF2B5EF4-FFF2-40B4-BE49-F238E27FC236}">
                <a16:creationId xmlns:a16="http://schemas.microsoft.com/office/drawing/2014/main" id="{933C0D65-CC23-B524-2BBA-64A2B0C4439C}"/>
              </a:ext>
            </a:extLst>
          </p:cNvPr>
          <p:cNvSpPr txBox="1"/>
          <p:nvPr/>
        </p:nvSpPr>
        <p:spPr>
          <a:xfrm>
            <a:off x="321085" y="4800823"/>
            <a:ext cx="1928605"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SA Rock &amp; Roll Marathon</a:t>
            </a:r>
          </a:p>
        </p:txBody>
      </p:sp>
      <p:pic>
        <p:nvPicPr>
          <p:cNvPr id="21" name="Picture 20" descr="A group of people running on a road&#10;&#10;Description automatically generated with medium confidence">
            <a:extLst>
              <a:ext uri="{FF2B5EF4-FFF2-40B4-BE49-F238E27FC236}">
                <a16:creationId xmlns:a16="http://schemas.microsoft.com/office/drawing/2014/main" id="{8AD11D6C-F901-C03E-C14B-3D78BB0A1E5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512393" y="4648283"/>
            <a:ext cx="893057" cy="595371"/>
          </a:xfrm>
          <a:prstGeom prst="rect">
            <a:avLst/>
          </a:prstGeom>
          <a:ln>
            <a:noFill/>
          </a:ln>
          <a:effectLst>
            <a:softEdge rad="112500"/>
          </a:effectLst>
        </p:spPr>
      </p:pic>
      <p:grpSp>
        <p:nvGrpSpPr>
          <p:cNvPr id="22" name="Group 21">
            <a:extLst>
              <a:ext uri="{FF2B5EF4-FFF2-40B4-BE49-F238E27FC236}">
                <a16:creationId xmlns:a16="http://schemas.microsoft.com/office/drawing/2014/main" id="{FA27D64B-343B-83C5-FE21-D9AF298296F9}"/>
              </a:ext>
            </a:extLst>
          </p:cNvPr>
          <p:cNvGrpSpPr/>
          <p:nvPr/>
        </p:nvGrpSpPr>
        <p:grpSpPr>
          <a:xfrm>
            <a:off x="8546554" y="2205913"/>
            <a:ext cx="3384358" cy="708706"/>
            <a:chOff x="167422" y="2507434"/>
            <a:chExt cx="3384358" cy="769527"/>
          </a:xfrm>
        </p:grpSpPr>
        <p:grpSp>
          <p:nvGrpSpPr>
            <p:cNvPr id="23" name="Group 22">
              <a:extLst>
                <a:ext uri="{FF2B5EF4-FFF2-40B4-BE49-F238E27FC236}">
                  <a16:creationId xmlns:a16="http://schemas.microsoft.com/office/drawing/2014/main" id="{720B2503-0374-F561-76F6-D7304580D2CC}"/>
                </a:ext>
              </a:extLst>
            </p:cNvPr>
            <p:cNvGrpSpPr/>
            <p:nvPr/>
          </p:nvGrpSpPr>
          <p:grpSpPr>
            <a:xfrm>
              <a:off x="167422" y="2507434"/>
              <a:ext cx="3384358" cy="767161"/>
              <a:chOff x="8475413" y="3112206"/>
              <a:chExt cx="3347453" cy="652822"/>
            </a:xfrm>
          </p:grpSpPr>
          <p:sp>
            <p:nvSpPr>
              <p:cNvPr id="25" name="Rounded Rectangle 70">
                <a:extLst>
                  <a:ext uri="{FF2B5EF4-FFF2-40B4-BE49-F238E27FC236}">
                    <a16:creationId xmlns:a16="http://schemas.microsoft.com/office/drawing/2014/main" id="{961FE655-9465-6E75-5EB6-2DCC974B5202}"/>
                  </a:ext>
                </a:extLst>
              </p:cNvPr>
              <p:cNvSpPr/>
              <p:nvPr/>
            </p:nvSpPr>
            <p:spPr bwMode="auto">
              <a:xfrm>
                <a:off x="8475413" y="3112206"/>
                <a:ext cx="3347453" cy="652822"/>
              </a:xfrm>
              <a:prstGeom prst="roundRect">
                <a:avLst/>
              </a:prstGeom>
              <a:gradFill>
                <a:gsLst>
                  <a:gs pos="0">
                    <a:srgbClr val="7030A0"/>
                  </a:gs>
                  <a:gs pos="96000">
                    <a:schemeClr val="bg1"/>
                  </a:gs>
                </a:gsLst>
                <a:lin ang="5400000" scaled="1"/>
              </a:gradFill>
              <a:ln w="9525" cap="flat" cmpd="sng" algn="ctr">
                <a:noFill/>
                <a:prstDash val="solid"/>
                <a:round/>
                <a:headEnd type="none" w="med" len="med"/>
                <a:tailEnd type="none" w="med" len="med"/>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6" name="TextBox 25">
                <a:extLst>
                  <a:ext uri="{FF2B5EF4-FFF2-40B4-BE49-F238E27FC236}">
                    <a16:creationId xmlns:a16="http://schemas.microsoft.com/office/drawing/2014/main" id="{8AA2FDDC-D762-915C-27AD-27B47B5314CD}"/>
                  </a:ext>
                </a:extLst>
              </p:cNvPr>
              <p:cNvSpPr txBox="1"/>
              <p:nvPr/>
            </p:nvSpPr>
            <p:spPr>
              <a:xfrm>
                <a:off x="8588568" y="3301652"/>
                <a:ext cx="1535864" cy="2701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MOU w/CPS Energy</a:t>
                </a:r>
              </a:p>
            </p:txBody>
          </p:sp>
          <p:pic>
            <p:nvPicPr>
              <p:cNvPr id="28" name="object 26">
                <a:extLst>
                  <a:ext uri="{FF2B5EF4-FFF2-40B4-BE49-F238E27FC236}">
                    <a16:creationId xmlns:a16="http://schemas.microsoft.com/office/drawing/2014/main" id="{B561E3AC-27D0-F5BE-6CA0-9FE2F5B11B3F}"/>
                  </a:ext>
                </a:extLst>
              </p:cNvPr>
              <p:cNvPicPr/>
              <p:nvPr/>
            </p:nvPicPr>
            <p:blipFill>
              <a:blip r:embed="rId15" cstate="print"/>
              <a:stretch>
                <a:fillRect/>
              </a:stretch>
            </p:blipFill>
            <p:spPr>
              <a:xfrm>
                <a:off x="11292520" y="3291628"/>
                <a:ext cx="453226" cy="461262"/>
              </a:xfrm>
              <a:prstGeom prst="rect">
                <a:avLst/>
              </a:prstGeom>
            </p:spPr>
          </p:pic>
        </p:grpSp>
        <p:pic>
          <p:nvPicPr>
            <p:cNvPr id="24" name="Picture 23">
              <a:extLst>
                <a:ext uri="{FF2B5EF4-FFF2-40B4-BE49-F238E27FC236}">
                  <a16:creationId xmlns:a16="http://schemas.microsoft.com/office/drawing/2014/main" id="{605D350F-F030-E656-DA3C-80EA9B951D3F}"/>
                </a:ext>
              </a:extLst>
            </p:cNvPr>
            <p:cNvPicPr>
              <a:picLocks noChangeAspect="1"/>
            </p:cNvPicPr>
            <p:nvPr/>
          </p:nvPicPr>
          <p:blipFill>
            <a:blip r:embed="rId16" cstate="print">
              <a:extLst>
                <a:ext uri="{BEBA8EAE-BF5A-486C-A8C5-ECC9F3942E4B}">
                  <a14:imgProps xmlns:a14="http://schemas.microsoft.com/office/drawing/2010/main">
                    <a14:imgLayer r:embed="rId17">
                      <a14:imgEffect>
                        <a14:backgroundRemoval t="0" b="100000" l="0" r="99394">
                          <a14:foregroundMark x1="27273" y1="71207" x2="27273" y2="71207"/>
                          <a14:foregroundMark x1="18333" y1="37771" x2="18333" y2="37771"/>
                          <a14:foregroundMark x1="54394" y1="36533" x2="54394" y2="36533"/>
                          <a14:foregroundMark x1="39091" y1="78019" x2="39091" y2="78019"/>
                          <a14:foregroundMark x1="35758" y1="74613" x2="35758" y2="74613"/>
                          <a14:foregroundMark x1="33485" y1="76780" x2="33485" y2="76780"/>
                          <a14:foregroundMark x1="31818" y1="75542" x2="31818" y2="75542"/>
                          <a14:foregroundMark x1="50455" y1="80186" x2="50455" y2="80186"/>
                          <a14:foregroundMark x1="54848" y1="75542" x2="54848" y2="75542"/>
                          <a14:foregroundMark x1="47576" y1="72136" x2="47576" y2="72136"/>
                          <a14:foregroundMark x1="41364" y1="72136" x2="41364" y2="72136"/>
                          <a14:foregroundMark x1="57121" y1="74613" x2="57121" y2="74613"/>
                          <a14:foregroundMark x1="49242" y1="74613" x2="49242" y2="74613"/>
                          <a14:foregroundMark x1="42576" y1="78947" x2="42576" y2="78947"/>
                          <a14:foregroundMark x1="44697" y1="80186" x2="44697" y2="80186"/>
                          <a14:foregroundMark x1="48182" y1="81424" x2="48182" y2="81424"/>
                          <a14:foregroundMark x1="34697" y1="81424" x2="34697" y2="81424"/>
                          <a14:foregroundMark x1="32424" y1="83591" x2="32424" y2="83591"/>
                          <a14:foregroundMark x1="36364" y1="78947" x2="36364" y2="78947"/>
                          <a14:foregroundMark x1="44242" y1="72136" x2="44242" y2="72136"/>
                          <a14:foregroundMark x1="53182" y1="73375" x2="53182" y2="73375"/>
                          <a14:foregroundMark x1="39091" y1="80186" x2="39091" y2="80186"/>
                          <a14:foregroundMark x1="43636" y1="78019" x2="43636" y2="78019"/>
                          <a14:foregroundMark x1="47576" y1="78019" x2="47576" y2="78019"/>
                          <a14:foregroundMark x1="50909" y1="82663" x2="50909" y2="82663"/>
                          <a14:foregroundMark x1="54848" y1="82663" x2="54848" y2="82663"/>
                          <a14:foregroundMark x1="46515" y1="86068" x2="46515" y2="86068"/>
                          <a14:foregroundMark x1="49848" y1="81424" x2="49848" y2="81424"/>
                          <a14:foregroundMark x1="50455" y1="80186" x2="50455" y2="80186"/>
                          <a14:foregroundMark x1="50455" y1="74613" x2="50455" y2="74613"/>
                          <a14:foregroundMark x1="47576" y1="72136" x2="47576" y2="72136"/>
                          <a14:foregroundMark x1="49848" y1="84830" x2="49848" y2="84830"/>
                          <a14:foregroundMark x1="45909" y1="83591" x2="45909" y2="83591"/>
                          <a14:foregroundMark x1="53788" y1="82663" x2="53788" y2="82663"/>
                          <a14:foregroundMark x1="56061" y1="76780" x2="56061" y2="76780"/>
                          <a14:foregroundMark x1="50909" y1="75542" x2="50909" y2="75542"/>
                          <a14:foregroundMark x1="36818" y1="69969" x2="36818" y2="69969"/>
                          <a14:foregroundMark x1="32424" y1="72136" x2="32424" y2="72136"/>
                          <a14:foregroundMark x1="39091" y1="78947" x2="39091" y2="78947"/>
                          <a14:foregroundMark x1="38030" y1="69969" x2="38030" y2="69969"/>
                          <a14:foregroundMark x1="36364" y1="80186" x2="36364" y2="80186"/>
                        </a14:backgroundRemoval>
                      </a14:imgEffect>
                    </a14:imgLayer>
                  </a14:imgProps>
                </a:ext>
                <a:ext uri="{28A0092B-C50C-407E-A947-70E740481C1C}">
                  <a14:useLocalDpi xmlns:a14="http://schemas.microsoft.com/office/drawing/2010/main" val="0"/>
                </a:ext>
              </a:extLst>
            </a:blip>
            <a:stretch>
              <a:fillRect/>
            </a:stretch>
          </p:blipFill>
          <p:spPr>
            <a:xfrm>
              <a:off x="2395456" y="3032473"/>
              <a:ext cx="506207" cy="244488"/>
            </a:xfrm>
            <a:prstGeom prst="rect">
              <a:avLst/>
            </a:prstGeom>
          </p:spPr>
        </p:pic>
      </p:grpSp>
      <p:pic>
        <p:nvPicPr>
          <p:cNvPr id="30" name="Picture 29">
            <a:extLst>
              <a:ext uri="{FF2B5EF4-FFF2-40B4-BE49-F238E27FC236}">
                <a16:creationId xmlns:a16="http://schemas.microsoft.com/office/drawing/2014/main" id="{CB9D0BEE-CED0-B773-6CCF-CEBC1D5BFFE6}"/>
              </a:ext>
            </a:extLst>
          </p:cNvPr>
          <p:cNvPicPr>
            <a:picLocks noChangeAspect="1"/>
          </p:cNvPicPr>
          <p:nvPr/>
        </p:nvPicPr>
        <p:blipFill>
          <a:blip r:embed="rId18"/>
          <a:stretch>
            <a:fillRect/>
          </a:stretch>
        </p:blipFill>
        <p:spPr>
          <a:xfrm>
            <a:off x="6961363" y="2700075"/>
            <a:ext cx="800164" cy="510990"/>
          </a:xfrm>
          <a:prstGeom prst="rect">
            <a:avLst/>
          </a:prstGeom>
          <a:effectLst>
            <a:outerShdw blurRad="50800" dist="88900" dir="2700000" algn="tl" rotWithShape="0">
              <a:prstClr val="black">
                <a:alpha val="40000"/>
              </a:prstClr>
            </a:outerShdw>
            <a:softEdge rad="63500"/>
          </a:effectLst>
        </p:spPr>
      </p:pic>
      <p:grpSp>
        <p:nvGrpSpPr>
          <p:cNvPr id="31" name="Group 30">
            <a:extLst>
              <a:ext uri="{FF2B5EF4-FFF2-40B4-BE49-F238E27FC236}">
                <a16:creationId xmlns:a16="http://schemas.microsoft.com/office/drawing/2014/main" id="{7B94492A-0C0A-C93C-CC94-2CAE219334C9}"/>
              </a:ext>
            </a:extLst>
          </p:cNvPr>
          <p:cNvGrpSpPr/>
          <p:nvPr/>
        </p:nvGrpSpPr>
        <p:grpSpPr>
          <a:xfrm>
            <a:off x="8556108" y="3861564"/>
            <a:ext cx="3347453" cy="652822"/>
            <a:chOff x="8492148" y="2258199"/>
            <a:chExt cx="3347453" cy="652822"/>
          </a:xfrm>
        </p:grpSpPr>
        <p:sp>
          <p:nvSpPr>
            <p:cNvPr id="32" name="Rounded Rectangle 72">
              <a:extLst>
                <a:ext uri="{FF2B5EF4-FFF2-40B4-BE49-F238E27FC236}">
                  <a16:creationId xmlns:a16="http://schemas.microsoft.com/office/drawing/2014/main" id="{DE1DF9C1-7562-4BE4-51C7-9A95728E002E}"/>
                </a:ext>
              </a:extLst>
            </p:cNvPr>
            <p:cNvSpPr/>
            <p:nvPr/>
          </p:nvSpPr>
          <p:spPr bwMode="auto">
            <a:xfrm>
              <a:off x="8492148" y="2258199"/>
              <a:ext cx="3347453" cy="652822"/>
            </a:xfrm>
            <a:prstGeom prst="roundRect">
              <a:avLst/>
            </a:prstGeom>
            <a:gradFill>
              <a:gsLst>
                <a:gs pos="0">
                  <a:srgbClr val="7030A0"/>
                </a:gs>
                <a:gs pos="96000">
                  <a:schemeClr val="bg1"/>
                </a:gs>
              </a:gsLst>
              <a:lin ang="5400000" scaled="1"/>
            </a:gradFill>
            <a:ln w="9525" cap="flat" cmpd="sng" algn="ctr">
              <a:noFill/>
              <a:prstDash val="solid"/>
              <a:round/>
              <a:headEnd type="none" w="med" len="med"/>
              <a:tailEnd type="none" w="med" len="med"/>
            </a:ln>
            <a:effectLst>
              <a:outerShdw blurRad="44450" dist="27940" dir="5400000" algn="ctr">
                <a:srgbClr val="000000">
                  <a:alpha val="32000"/>
                </a:srgbClr>
              </a:outerShdw>
              <a:softEdge rad="0"/>
            </a:effectLst>
            <a:scene3d>
              <a:camera prst="orthographicFront">
                <a:rot lat="0" lon="0" rev="0"/>
              </a:camera>
              <a:lightRig rig="balanced" dir="t">
                <a:rot lat="0" lon="0" rev="8700000"/>
              </a:lightRig>
            </a:scene3d>
            <a:sp3d>
              <a:bevelT w="190500" h="38100"/>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34" name="TextBox 33">
              <a:extLst>
                <a:ext uri="{FF2B5EF4-FFF2-40B4-BE49-F238E27FC236}">
                  <a16:creationId xmlns:a16="http://schemas.microsoft.com/office/drawing/2014/main" id="{FFA45A36-D62D-0B51-4241-55DA75B8E3B2}"/>
                </a:ext>
              </a:extLst>
            </p:cNvPr>
            <p:cNvSpPr txBox="1"/>
            <p:nvPr/>
          </p:nvSpPr>
          <p:spPr>
            <a:xfrm>
              <a:off x="8585862" y="2448226"/>
              <a:ext cx="2083776"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1" i="1"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First Net / AT&amp;T 5G Cellular</a:t>
              </a:r>
            </a:p>
          </p:txBody>
        </p:sp>
        <p:grpSp>
          <p:nvGrpSpPr>
            <p:cNvPr id="36" name="object 33">
              <a:extLst>
                <a:ext uri="{FF2B5EF4-FFF2-40B4-BE49-F238E27FC236}">
                  <a16:creationId xmlns:a16="http://schemas.microsoft.com/office/drawing/2014/main" id="{E2351208-0A6C-5A5B-8BB7-BBB675F555A7}"/>
                </a:ext>
              </a:extLst>
            </p:cNvPr>
            <p:cNvGrpSpPr/>
            <p:nvPr/>
          </p:nvGrpSpPr>
          <p:grpSpPr>
            <a:xfrm>
              <a:off x="10731381" y="2268969"/>
              <a:ext cx="898050" cy="620414"/>
              <a:chOff x="4331208" y="1970532"/>
              <a:chExt cx="3124200" cy="2383790"/>
            </a:xfrm>
          </p:grpSpPr>
          <p:pic>
            <p:nvPicPr>
              <p:cNvPr id="37" name="object 34">
                <a:extLst>
                  <a:ext uri="{FF2B5EF4-FFF2-40B4-BE49-F238E27FC236}">
                    <a16:creationId xmlns:a16="http://schemas.microsoft.com/office/drawing/2014/main" id="{FB129448-28FD-1C04-50E6-F0586CF90D5F}"/>
                  </a:ext>
                </a:extLst>
              </p:cNvPr>
              <p:cNvPicPr/>
              <p:nvPr/>
            </p:nvPicPr>
            <p:blipFill>
              <a:blip r:embed="rId19" cstate="print"/>
              <a:stretch>
                <a:fillRect/>
              </a:stretch>
            </p:blipFill>
            <p:spPr>
              <a:xfrm>
                <a:off x="4331208" y="3834383"/>
                <a:ext cx="3124199" cy="519671"/>
              </a:xfrm>
              <a:prstGeom prst="rect">
                <a:avLst/>
              </a:prstGeom>
            </p:spPr>
          </p:pic>
          <p:pic>
            <p:nvPicPr>
              <p:cNvPr id="38" name="object 35">
                <a:extLst>
                  <a:ext uri="{FF2B5EF4-FFF2-40B4-BE49-F238E27FC236}">
                    <a16:creationId xmlns:a16="http://schemas.microsoft.com/office/drawing/2014/main" id="{2E67E049-FDC8-83C0-22FB-1B9096D68174}"/>
                  </a:ext>
                </a:extLst>
              </p:cNvPr>
              <p:cNvPicPr/>
              <p:nvPr/>
            </p:nvPicPr>
            <p:blipFill>
              <a:blip r:embed="rId20" cstate="print"/>
              <a:stretch>
                <a:fillRect/>
              </a:stretch>
            </p:blipFill>
            <p:spPr>
              <a:xfrm>
                <a:off x="4486656" y="1990344"/>
                <a:ext cx="2939795" cy="1895855"/>
              </a:xfrm>
              <a:prstGeom prst="rect">
                <a:avLst/>
              </a:prstGeom>
            </p:spPr>
          </p:pic>
          <p:pic>
            <p:nvPicPr>
              <p:cNvPr id="39" name="object 36">
                <a:extLst>
                  <a:ext uri="{FF2B5EF4-FFF2-40B4-BE49-F238E27FC236}">
                    <a16:creationId xmlns:a16="http://schemas.microsoft.com/office/drawing/2014/main" id="{439E8BAF-476D-D1AB-5D14-C6011FDAA50E}"/>
                  </a:ext>
                </a:extLst>
              </p:cNvPr>
              <p:cNvPicPr/>
              <p:nvPr/>
            </p:nvPicPr>
            <p:blipFill>
              <a:blip r:embed="rId21" cstate="print"/>
              <a:stretch>
                <a:fillRect/>
              </a:stretch>
            </p:blipFill>
            <p:spPr>
              <a:xfrm>
                <a:off x="4475988" y="1979676"/>
                <a:ext cx="2836163" cy="1792223"/>
              </a:xfrm>
              <a:prstGeom prst="rect">
                <a:avLst/>
              </a:prstGeom>
            </p:spPr>
          </p:pic>
          <p:pic>
            <p:nvPicPr>
              <p:cNvPr id="40" name="object 37">
                <a:extLst>
                  <a:ext uri="{FF2B5EF4-FFF2-40B4-BE49-F238E27FC236}">
                    <a16:creationId xmlns:a16="http://schemas.microsoft.com/office/drawing/2014/main" id="{46ADAE61-5167-7BEC-BC54-32095D743045}"/>
                  </a:ext>
                </a:extLst>
              </p:cNvPr>
              <p:cNvPicPr/>
              <p:nvPr/>
            </p:nvPicPr>
            <p:blipFill>
              <a:blip r:embed="rId22" cstate="print"/>
              <a:stretch>
                <a:fillRect/>
              </a:stretch>
            </p:blipFill>
            <p:spPr>
              <a:xfrm>
                <a:off x="4564380" y="2132076"/>
                <a:ext cx="1635251" cy="568451"/>
              </a:xfrm>
              <a:prstGeom prst="rect">
                <a:avLst/>
              </a:prstGeom>
            </p:spPr>
          </p:pic>
          <p:pic>
            <p:nvPicPr>
              <p:cNvPr id="41" name="object 38">
                <a:extLst>
                  <a:ext uri="{FF2B5EF4-FFF2-40B4-BE49-F238E27FC236}">
                    <a16:creationId xmlns:a16="http://schemas.microsoft.com/office/drawing/2014/main" id="{86BD430C-060A-27BF-57FF-91F471DBC22F}"/>
                  </a:ext>
                </a:extLst>
              </p:cNvPr>
              <p:cNvPicPr/>
              <p:nvPr/>
            </p:nvPicPr>
            <p:blipFill>
              <a:blip r:embed="rId23" cstate="print"/>
              <a:stretch>
                <a:fillRect/>
              </a:stretch>
            </p:blipFill>
            <p:spPr>
              <a:xfrm>
                <a:off x="4553712" y="2121408"/>
                <a:ext cx="1531619" cy="464819"/>
              </a:xfrm>
              <a:prstGeom prst="rect">
                <a:avLst/>
              </a:prstGeom>
            </p:spPr>
          </p:pic>
          <p:pic>
            <p:nvPicPr>
              <p:cNvPr id="45" name="object 39">
                <a:extLst>
                  <a:ext uri="{FF2B5EF4-FFF2-40B4-BE49-F238E27FC236}">
                    <a16:creationId xmlns:a16="http://schemas.microsoft.com/office/drawing/2014/main" id="{05408435-73DF-6EC4-ADEA-B73A7913FD90}"/>
                  </a:ext>
                </a:extLst>
              </p:cNvPr>
              <p:cNvPicPr/>
              <p:nvPr/>
            </p:nvPicPr>
            <p:blipFill>
              <a:blip r:embed="rId24" cstate="print"/>
              <a:stretch>
                <a:fillRect/>
              </a:stretch>
            </p:blipFill>
            <p:spPr>
              <a:xfrm>
                <a:off x="6147816" y="1981200"/>
                <a:ext cx="1205483" cy="821435"/>
              </a:xfrm>
              <a:prstGeom prst="rect">
                <a:avLst/>
              </a:prstGeom>
            </p:spPr>
          </p:pic>
          <p:pic>
            <p:nvPicPr>
              <p:cNvPr id="46" name="object 40">
                <a:extLst>
                  <a:ext uri="{FF2B5EF4-FFF2-40B4-BE49-F238E27FC236}">
                    <a16:creationId xmlns:a16="http://schemas.microsoft.com/office/drawing/2014/main" id="{7905E889-7CDA-391B-ACC6-D8ADD16D6EC5}"/>
                  </a:ext>
                </a:extLst>
              </p:cNvPr>
              <p:cNvPicPr/>
              <p:nvPr/>
            </p:nvPicPr>
            <p:blipFill>
              <a:blip r:embed="rId25" cstate="print"/>
              <a:stretch>
                <a:fillRect/>
              </a:stretch>
            </p:blipFill>
            <p:spPr>
              <a:xfrm>
                <a:off x="6135624" y="1970532"/>
                <a:ext cx="1103375" cy="717803"/>
              </a:xfrm>
              <a:prstGeom prst="rect">
                <a:avLst/>
              </a:prstGeom>
            </p:spPr>
          </p:pic>
        </p:grpSp>
      </p:grpSp>
    </p:spTree>
    <p:extLst>
      <p:ext uri="{BB962C8B-B14F-4D97-AF65-F5344CB8AC3E}">
        <p14:creationId xmlns:p14="http://schemas.microsoft.com/office/powerpoint/2010/main" val="3431292660"/>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p:cNvPicPr/>
          <p:nvPr/>
        </p:nvPicPr>
        <p:blipFill>
          <a:blip r:embed="rId2" cstate="print"/>
          <a:stretch>
            <a:fillRect/>
          </a:stretch>
        </p:blipFill>
        <p:spPr>
          <a:xfrm>
            <a:off x="4401936" y="2009116"/>
            <a:ext cx="1170259" cy="1166953"/>
          </a:xfrm>
          <a:prstGeom prst="rect">
            <a:avLst/>
          </a:prstGeom>
        </p:spPr>
      </p:pic>
      <p:pic>
        <p:nvPicPr>
          <p:cNvPr id="4" name="object 4"/>
          <p:cNvPicPr/>
          <p:nvPr/>
        </p:nvPicPr>
        <p:blipFill>
          <a:blip r:embed="rId3" cstate="print"/>
          <a:stretch>
            <a:fillRect/>
          </a:stretch>
        </p:blipFill>
        <p:spPr>
          <a:xfrm>
            <a:off x="6447641" y="2027689"/>
            <a:ext cx="1148379" cy="1148379"/>
          </a:xfrm>
          <a:prstGeom prst="rect">
            <a:avLst/>
          </a:prstGeom>
        </p:spPr>
      </p:pic>
      <p:sp>
        <p:nvSpPr>
          <p:cNvPr id="5" name="object 5"/>
          <p:cNvSpPr txBox="1"/>
          <p:nvPr/>
        </p:nvSpPr>
        <p:spPr>
          <a:xfrm>
            <a:off x="2336061" y="3183830"/>
            <a:ext cx="1623079" cy="1273147"/>
          </a:xfrm>
          <a:prstGeom prst="rect">
            <a:avLst/>
          </a:prstGeom>
        </p:spPr>
        <p:txBody>
          <a:bodyPr vert="horz" wrap="square" lIns="0" tIns="10646" rIns="0" bIns="0" rtlCol="0">
            <a:spAutoFit/>
          </a:bodyPr>
          <a:lstStyle/>
          <a:p>
            <a:pPr marL="11206" marR="4483" defTabSz="806867">
              <a:lnSpc>
                <a:spcPct val="100400"/>
              </a:lnSpc>
              <a:spcBef>
                <a:spcPts val="84"/>
              </a:spcBef>
            </a:pPr>
            <a:r>
              <a:rPr sz="2030" kern="0" dirty="0">
                <a:solidFill>
                  <a:sysClr val="windowText" lastClr="000000"/>
                </a:solidFill>
                <a:latin typeface="Calibri"/>
                <a:cs typeface="Calibri"/>
              </a:rPr>
              <a:t>COL</a:t>
            </a:r>
            <a:r>
              <a:rPr sz="2030" kern="0" spc="-26" dirty="0">
                <a:solidFill>
                  <a:sysClr val="windowText" lastClr="000000"/>
                </a:solidFill>
                <a:latin typeface="Calibri"/>
                <a:cs typeface="Calibri"/>
              </a:rPr>
              <a:t> </a:t>
            </a:r>
            <a:r>
              <a:rPr lang="en-US" sz="2030" kern="0" spc="-9" dirty="0">
                <a:solidFill>
                  <a:sysClr val="windowText" lastClr="000000"/>
                </a:solidFill>
                <a:latin typeface="Calibri"/>
                <a:cs typeface="Calibri"/>
              </a:rPr>
              <a:t>Stokes</a:t>
            </a:r>
            <a:r>
              <a:rPr sz="2030" kern="0" spc="-9" dirty="0">
                <a:solidFill>
                  <a:sysClr val="windowText" lastClr="000000"/>
                </a:solidFill>
                <a:latin typeface="Calibri"/>
                <a:cs typeface="Calibri"/>
              </a:rPr>
              <a:t> </a:t>
            </a:r>
            <a:r>
              <a:rPr sz="2030" kern="0" dirty="0">
                <a:solidFill>
                  <a:sysClr val="windowText" lastClr="000000"/>
                </a:solidFill>
                <a:latin typeface="Calibri"/>
                <a:cs typeface="Calibri"/>
              </a:rPr>
              <a:t>COL</a:t>
            </a:r>
            <a:r>
              <a:rPr sz="2030" kern="0" spc="-22" dirty="0">
                <a:solidFill>
                  <a:sysClr val="windowText" lastClr="000000"/>
                </a:solidFill>
                <a:latin typeface="Calibri"/>
                <a:cs typeface="Calibri"/>
              </a:rPr>
              <a:t> </a:t>
            </a:r>
            <a:r>
              <a:rPr lang="en-US" sz="2030" kern="0" spc="-18" dirty="0">
                <a:solidFill>
                  <a:sysClr val="windowText" lastClr="000000"/>
                </a:solidFill>
                <a:latin typeface="Calibri"/>
                <a:cs typeface="Calibri"/>
              </a:rPr>
              <a:t>Gallagher</a:t>
            </a:r>
            <a:r>
              <a:rPr sz="2030" kern="0" spc="-18" dirty="0">
                <a:solidFill>
                  <a:sysClr val="windowText" lastClr="000000"/>
                </a:solidFill>
                <a:latin typeface="Calibri"/>
                <a:cs typeface="Calibri"/>
              </a:rPr>
              <a:t> </a:t>
            </a:r>
            <a:r>
              <a:rPr lang="en-US" sz="2030" kern="0" dirty="0">
                <a:solidFill>
                  <a:sysClr val="windowText" lastClr="000000"/>
                </a:solidFill>
                <a:latin typeface="Calibri"/>
                <a:cs typeface="Calibri"/>
              </a:rPr>
              <a:t>COL Fajardo</a:t>
            </a:r>
          </a:p>
          <a:p>
            <a:pPr marL="11206" marR="4483" defTabSz="806867">
              <a:lnSpc>
                <a:spcPct val="100400"/>
              </a:lnSpc>
              <a:spcBef>
                <a:spcPts val="84"/>
              </a:spcBef>
            </a:pPr>
            <a:r>
              <a:rPr lang="en-US" sz="2030" kern="0" dirty="0">
                <a:solidFill>
                  <a:sysClr val="windowText" lastClr="000000"/>
                </a:solidFill>
                <a:latin typeface="Calibri"/>
                <a:cs typeface="Calibri"/>
              </a:rPr>
              <a:t>COL</a:t>
            </a:r>
            <a:r>
              <a:rPr lang="en-US" sz="2030" kern="0" spc="-31" dirty="0">
                <a:solidFill>
                  <a:sysClr val="windowText" lastClr="000000"/>
                </a:solidFill>
                <a:latin typeface="Calibri"/>
                <a:cs typeface="Calibri"/>
              </a:rPr>
              <a:t> </a:t>
            </a:r>
            <a:r>
              <a:rPr lang="en-US" sz="2030" kern="0" spc="-18" dirty="0">
                <a:solidFill>
                  <a:sysClr val="windowText" lastClr="000000"/>
                </a:solidFill>
                <a:latin typeface="Calibri"/>
                <a:cs typeface="Calibri"/>
              </a:rPr>
              <a:t>Consedine</a:t>
            </a:r>
            <a:endParaRPr lang="en-US" sz="2030" kern="0" dirty="0">
              <a:solidFill>
                <a:sysClr val="windowText" lastClr="000000"/>
              </a:solidFill>
              <a:latin typeface="Calibri"/>
              <a:cs typeface="Calibri"/>
            </a:endParaRPr>
          </a:p>
        </p:txBody>
      </p:sp>
      <p:sp>
        <p:nvSpPr>
          <p:cNvPr id="6" name="object 6"/>
          <p:cNvSpPr txBox="1"/>
          <p:nvPr/>
        </p:nvSpPr>
        <p:spPr>
          <a:xfrm>
            <a:off x="4222808" y="3183830"/>
            <a:ext cx="2504956" cy="1611188"/>
          </a:xfrm>
          <a:prstGeom prst="rect">
            <a:avLst/>
          </a:prstGeom>
        </p:spPr>
        <p:txBody>
          <a:bodyPr vert="horz" wrap="square" lIns="0" tIns="10646" rIns="0" bIns="0" rtlCol="0">
            <a:spAutoFit/>
          </a:bodyPr>
          <a:lstStyle/>
          <a:p>
            <a:pPr marL="11206" marR="166977" algn="just" defTabSz="806867">
              <a:lnSpc>
                <a:spcPct val="100400"/>
              </a:lnSpc>
              <a:spcBef>
                <a:spcPts val="84"/>
              </a:spcBef>
            </a:pPr>
            <a:r>
              <a:rPr lang="en-US" sz="2030" kern="0" dirty="0">
                <a:solidFill>
                  <a:sysClr val="windowText" lastClr="000000"/>
                </a:solidFill>
                <a:latin typeface="Calibri"/>
                <a:cs typeface="Calibri"/>
              </a:rPr>
              <a:t>Brig Gen Oakland</a:t>
            </a:r>
          </a:p>
          <a:p>
            <a:pPr marL="11206" marR="166977" algn="just" defTabSz="806867">
              <a:lnSpc>
                <a:spcPct val="100400"/>
              </a:lnSpc>
              <a:spcBef>
                <a:spcPts val="84"/>
              </a:spcBef>
            </a:pPr>
            <a:r>
              <a:rPr lang="en-US" sz="2030" kern="0" dirty="0">
                <a:solidFill>
                  <a:sysClr val="windowText" lastClr="000000"/>
                </a:solidFill>
                <a:latin typeface="Calibri"/>
                <a:cs typeface="Calibri"/>
              </a:rPr>
              <a:t>Brig Gen </a:t>
            </a:r>
            <a:r>
              <a:rPr lang="en-US" sz="2030" kern="0" dirty="0" err="1">
                <a:solidFill>
                  <a:sysClr val="windowText" lastClr="000000"/>
                </a:solidFill>
                <a:latin typeface="Calibri"/>
                <a:cs typeface="Calibri"/>
              </a:rPr>
              <a:t>Filcek</a:t>
            </a:r>
            <a:endParaRPr lang="en-US" sz="2030" kern="0" dirty="0">
              <a:solidFill>
                <a:sysClr val="windowText" lastClr="000000"/>
              </a:solidFill>
              <a:latin typeface="Calibri"/>
              <a:cs typeface="Calibri"/>
            </a:endParaRPr>
          </a:p>
          <a:p>
            <a:pPr marL="11206" marR="166977" algn="just" defTabSz="806867">
              <a:lnSpc>
                <a:spcPct val="100400"/>
              </a:lnSpc>
              <a:spcBef>
                <a:spcPts val="84"/>
              </a:spcBef>
            </a:pPr>
            <a:r>
              <a:rPr lang="en-US" sz="2030" kern="0" dirty="0">
                <a:solidFill>
                  <a:sysClr val="windowText" lastClr="000000"/>
                </a:solidFill>
                <a:latin typeface="Calibri"/>
                <a:cs typeface="Calibri"/>
              </a:rPr>
              <a:t>Col</a:t>
            </a:r>
            <a:r>
              <a:rPr sz="2030" kern="0" spc="-26" dirty="0">
                <a:solidFill>
                  <a:sysClr val="windowText" lastClr="000000"/>
                </a:solidFill>
                <a:latin typeface="Calibri"/>
                <a:cs typeface="Calibri"/>
              </a:rPr>
              <a:t> </a:t>
            </a:r>
            <a:r>
              <a:rPr lang="en-US" sz="2030" kern="0" spc="-9" dirty="0">
                <a:solidFill>
                  <a:sysClr val="windowText" lastClr="000000"/>
                </a:solidFill>
                <a:latin typeface="Calibri"/>
                <a:cs typeface="Calibri"/>
              </a:rPr>
              <a:t>Ellison</a:t>
            </a:r>
          </a:p>
          <a:p>
            <a:pPr marL="11206" marR="166977" algn="just" defTabSz="806867">
              <a:lnSpc>
                <a:spcPct val="100400"/>
              </a:lnSpc>
              <a:spcBef>
                <a:spcPts val="84"/>
              </a:spcBef>
            </a:pPr>
            <a:r>
              <a:rPr sz="2030" kern="0" dirty="0">
                <a:solidFill>
                  <a:sysClr val="windowText" lastClr="000000"/>
                </a:solidFill>
                <a:latin typeface="Calibri"/>
                <a:cs typeface="Calibri"/>
              </a:rPr>
              <a:t>C</a:t>
            </a:r>
            <a:r>
              <a:rPr lang="en-US" sz="2030" kern="0" dirty="0">
                <a:solidFill>
                  <a:sysClr val="windowText" lastClr="000000"/>
                </a:solidFill>
                <a:latin typeface="Calibri"/>
                <a:cs typeface="Calibri"/>
              </a:rPr>
              <a:t>ol </a:t>
            </a:r>
            <a:r>
              <a:rPr lang="en-US" sz="2030" kern="0" dirty="0" err="1">
                <a:solidFill>
                  <a:sysClr val="windowText" lastClr="000000"/>
                </a:solidFill>
                <a:latin typeface="Calibri"/>
                <a:cs typeface="Calibri"/>
              </a:rPr>
              <a:t>Maguinness</a:t>
            </a:r>
            <a:endParaRPr sz="2030" kern="0" dirty="0">
              <a:solidFill>
                <a:sysClr val="windowText" lastClr="000000"/>
              </a:solidFill>
              <a:latin typeface="Calibri"/>
              <a:cs typeface="Calibri"/>
            </a:endParaRPr>
          </a:p>
          <a:p>
            <a:pPr marL="11206" algn="just" defTabSz="806867">
              <a:spcBef>
                <a:spcPts val="13"/>
              </a:spcBef>
            </a:pPr>
            <a:r>
              <a:rPr sz="2030" kern="0" dirty="0">
                <a:solidFill>
                  <a:sysClr val="windowText" lastClr="000000"/>
                </a:solidFill>
                <a:latin typeface="Calibri"/>
                <a:cs typeface="Calibri"/>
              </a:rPr>
              <a:t>C</a:t>
            </a:r>
            <a:r>
              <a:rPr lang="en-US" sz="2030" kern="0" dirty="0">
                <a:solidFill>
                  <a:sysClr val="windowText" lastClr="000000"/>
                </a:solidFill>
                <a:latin typeface="Calibri"/>
                <a:cs typeface="Calibri"/>
              </a:rPr>
              <a:t>ol Spanier</a:t>
            </a:r>
            <a:endParaRPr sz="2030" kern="0" dirty="0">
              <a:solidFill>
                <a:sysClr val="windowText" lastClr="000000"/>
              </a:solidFill>
              <a:latin typeface="Calibri"/>
              <a:cs typeface="Calibri"/>
            </a:endParaRPr>
          </a:p>
        </p:txBody>
      </p:sp>
      <p:sp>
        <p:nvSpPr>
          <p:cNvPr id="7" name="object 7"/>
          <p:cNvSpPr txBox="1"/>
          <p:nvPr/>
        </p:nvSpPr>
        <p:spPr>
          <a:xfrm>
            <a:off x="3947622" y="3150629"/>
            <a:ext cx="3249146" cy="324840"/>
          </a:xfrm>
          <a:prstGeom prst="rect">
            <a:avLst/>
          </a:prstGeom>
        </p:spPr>
        <p:txBody>
          <a:bodyPr vert="horz" wrap="square" lIns="0" tIns="12326" rIns="0" bIns="0" rtlCol="0">
            <a:spAutoFit/>
          </a:bodyPr>
          <a:lstStyle/>
          <a:p>
            <a:pPr marL="33619" defTabSz="806867">
              <a:spcBef>
                <a:spcPts val="97"/>
              </a:spcBef>
              <a:tabLst>
                <a:tab pos="2029494" algn="l"/>
              </a:tabLst>
            </a:pPr>
            <a:r>
              <a:rPr sz="2030" kern="0" dirty="0">
                <a:solidFill>
                  <a:sysClr val="windowText" lastClr="000000"/>
                </a:solidFill>
                <a:latin typeface="Calibri"/>
                <a:cs typeface="Calibri"/>
              </a:rPr>
              <a:t>	</a:t>
            </a:r>
            <a:endParaRPr sz="3044" kern="0" baseline="-8454" dirty="0">
              <a:solidFill>
                <a:sysClr val="windowText" lastClr="000000"/>
              </a:solidFill>
              <a:latin typeface="Calibri"/>
              <a:cs typeface="Calibri"/>
            </a:endParaRPr>
          </a:p>
        </p:txBody>
      </p:sp>
      <p:sp>
        <p:nvSpPr>
          <p:cNvPr id="8" name="object 8"/>
          <p:cNvSpPr txBox="1"/>
          <p:nvPr/>
        </p:nvSpPr>
        <p:spPr>
          <a:xfrm>
            <a:off x="6370077" y="3189487"/>
            <a:ext cx="2122384" cy="1196360"/>
          </a:xfrm>
          <a:prstGeom prst="rect">
            <a:avLst/>
          </a:prstGeom>
        </p:spPr>
        <p:txBody>
          <a:bodyPr vert="horz" wrap="square" lIns="0" tIns="12326" rIns="0" bIns="0" rtlCol="0">
            <a:spAutoFit/>
          </a:bodyPr>
          <a:lstStyle/>
          <a:p>
            <a:pPr marL="11206" algn="just" defTabSz="806867">
              <a:spcBef>
                <a:spcPts val="97"/>
              </a:spcBef>
            </a:pPr>
            <a:r>
              <a:rPr lang="en-US" sz="2030" kern="0" dirty="0">
                <a:solidFill>
                  <a:sysClr val="windowText" lastClr="000000"/>
                </a:solidFill>
                <a:latin typeface="Calibri"/>
                <a:cs typeface="Calibri"/>
              </a:rPr>
              <a:t>CAPT </a:t>
            </a:r>
            <a:r>
              <a:rPr lang="en-US" sz="2030" kern="0" dirty="0" err="1">
                <a:solidFill>
                  <a:sysClr val="windowText" lastClr="000000"/>
                </a:solidFill>
                <a:latin typeface="Calibri"/>
                <a:cs typeface="Calibri"/>
              </a:rPr>
              <a:t>Jurica</a:t>
            </a:r>
            <a:endParaRPr lang="en-US" sz="2030" kern="0" dirty="0">
              <a:solidFill>
                <a:sysClr val="windowText" lastClr="000000"/>
              </a:solidFill>
              <a:latin typeface="Calibri"/>
              <a:cs typeface="Calibri"/>
            </a:endParaRPr>
          </a:p>
          <a:p>
            <a:pPr marL="11206" marR="166977" algn="just" defTabSz="806867">
              <a:lnSpc>
                <a:spcPct val="100400"/>
              </a:lnSpc>
              <a:spcBef>
                <a:spcPts val="84"/>
              </a:spcBef>
            </a:pPr>
            <a:r>
              <a:rPr lang="en-US" sz="2030" kern="0" dirty="0">
                <a:solidFill>
                  <a:sysClr val="windowText" lastClr="000000"/>
                </a:solidFill>
                <a:latin typeface="Calibri"/>
                <a:cs typeface="Calibri"/>
              </a:rPr>
              <a:t>CAPT </a:t>
            </a:r>
            <a:r>
              <a:rPr lang="en-US" sz="2030" kern="0" dirty="0" err="1">
                <a:solidFill>
                  <a:sysClr val="windowText" lastClr="000000"/>
                </a:solidFill>
                <a:latin typeface="Calibri"/>
                <a:cs typeface="Calibri"/>
              </a:rPr>
              <a:t>Hufstetler</a:t>
            </a:r>
            <a:endParaRPr lang="en-US" sz="2030" kern="0" dirty="0">
              <a:solidFill>
                <a:sysClr val="windowText" lastClr="000000"/>
              </a:solidFill>
              <a:latin typeface="Calibri"/>
              <a:cs typeface="Calibri"/>
            </a:endParaRPr>
          </a:p>
          <a:p>
            <a:pPr marL="33619" defTabSz="806867">
              <a:spcBef>
                <a:spcPts val="97"/>
              </a:spcBef>
              <a:tabLst>
                <a:tab pos="2029494" algn="l"/>
              </a:tabLst>
            </a:pPr>
            <a:r>
              <a:rPr lang="en-US" sz="2030" kern="0" dirty="0">
                <a:solidFill>
                  <a:sysClr val="windowText" lastClr="000000"/>
                </a:solidFill>
                <a:latin typeface="Calibri"/>
                <a:cs typeface="Calibri"/>
              </a:rPr>
              <a:t>CAPT Bishop</a:t>
            </a:r>
          </a:p>
          <a:p>
            <a:pPr marL="11206" defTabSz="806867">
              <a:spcBef>
                <a:spcPts val="97"/>
              </a:spcBef>
            </a:pPr>
            <a:endParaRPr lang="en-US" sz="2030" kern="0" spc="-13" baseline="-8454" dirty="0">
              <a:solidFill>
                <a:sysClr val="windowText" lastClr="000000"/>
              </a:solidFill>
              <a:latin typeface="Calibri"/>
              <a:cs typeface="Calibri"/>
            </a:endParaRPr>
          </a:p>
        </p:txBody>
      </p:sp>
      <p:sp>
        <p:nvSpPr>
          <p:cNvPr id="9" name="object 9"/>
          <p:cNvSpPr txBox="1"/>
          <p:nvPr/>
        </p:nvSpPr>
        <p:spPr>
          <a:xfrm>
            <a:off x="6595793" y="4738047"/>
            <a:ext cx="1689847" cy="324840"/>
          </a:xfrm>
          <a:prstGeom prst="rect">
            <a:avLst/>
          </a:prstGeom>
        </p:spPr>
        <p:txBody>
          <a:bodyPr vert="horz" wrap="square" lIns="0" tIns="12326" rIns="0" bIns="0" rtlCol="0">
            <a:spAutoFit/>
          </a:bodyPr>
          <a:lstStyle/>
          <a:p>
            <a:pPr marL="11206" defTabSz="806867">
              <a:spcBef>
                <a:spcPts val="97"/>
              </a:spcBef>
            </a:pPr>
            <a:endParaRPr sz="2030" kern="0" dirty="0">
              <a:solidFill>
                <a:sysClr val="windowText" lastClr="000000"/>
              </a:solidFill>
              <a:latin typeface="Calibri"/>
              <a:cs typeface="Calibri"/>
            </a:endParaRPr>
          </a:p>
        </p:txBody>
      </p:sp>
      <p:sp>
        <p:nvSpPr>
          <p:cNvPr id="10" name="object 10"/>
          <p:cNvSpPr txBox="1"/>
          <p:nvPr/>
        </p:nvSpPr>
        <p:spPr>
          <a:xfrm>
            <a:off x="8492461" y="3256190"/>
            <a:ext cx="1542827" cy="324840"/>
          </a:xfrm>
          <a:prstGeom prst="rect">
            <a:avLst/>
          </a:prstGeom>
        </p:spPr>
        <p:txBody>
          <a:bodyPr vert="horz" wrap="square" lIns="0" tIns="12326" rIns="0" bIns="0" rtlCol="0">
            <a:spAutoFit/>
          </a:bodyPr>
          <a:lstStyle/>
          <a:p>
            <a:pPr marL="11206" defTabSz="806867">
              <a:spcBef>
                <a:spcPts val="97"/>
              </a:spcBef>
            </a:pPr>
            <a:r>
              <a:rPr sz="2030" kern="0" dirty="0">
                <a:solidFill>
                  <a:sysClr val="windowText" lastClr="000000"/>
                </a:solidFill>
                <a:latin typeface="Calibri"/>
                <a:cs typeface="Calibri"/>
              </a:rPr>
              <a:t>C</a:t>
            </a:r>
            <a:r>
              <a:rPr lang="en-US" sz="2030" kern="0" dirty="0">
                <a:solidFill>
                  <a:sysClr val="windowText" lastClr="000000"/>
                </a:solidFill>
                <a:latin typeface="Calibri"/>
                <a:cs typeface="Calibri"/>
              </a:rPr>
              <a:t>ol</a:t>
            </a:r>
            <a:r>
              <a:rPr sz="2030" kern="0" spc="-26" dirty="0">
                <a:solidFill>
                  <a:sysClr val="windowText" lastClr="000000"/>
                </a:solidFill>
                <a:latin typeface="Calibri"/>
                <a:cs typeface="Calibri"/>
              </a:rPr>
              <a:t> </a:t>
            </a:r>
            <a:r>
              <a:rPr lang="en-US" sz="2030" kern="0" spc="-9" dirty="0">
                <a:solidFill>
                  <a:sysClr val="windowText" lastClr="000000"/>
                </a:solidFill>
                <a:latin typeface="Calibri"/>
                <a:cs typeface="Calibri"/>
              </a:rPr>
              <a:t>French</a:t>
            </a:r>
            <a:endParaRPr sz="2030" kern="0" dirty="0">
              <a:solidFill>
                <a:sysClr val="windowText" lastClr="000000"/>
              </a:solidFill>
              <a:latin typeface="Calibri"/>
              <a:cs typeface="Calibri"/>
            </a:endParaRPr>
          </a:p>
        </p:txBody>
      </p:sp>
      <p:pic>
        <p:nvPicPr>
          <p:cNvPr id="11" name="object 11"/>
          <p:cNvPicPr/>
          <p:nvPr/>
        </p:nvPicPr>
        <p:blipFill>
          <a:blip r:embed="rId4" cstate="print"/>
          <a:stretch>
            <a:fillRect/>
          </a:stretch>
        </p:blipFill>
        <p:spPr>
          <a:xfrm>
            <a:off x="8471466" y="2083636"/>
            <a:ext cx="1194670" cy="1193426"/>
          </a:xfrm>
          <a:prstGeom prst="rect">
            <a:avLst/>
          </a:prstGeom>
        </p:spPr>
      </p:pic>
      <p:pic>
        <p:nvPicPr>
          <p:cNvPr id="12" name="object 12"/>
          <p:cNvPicPr/>
          <p:nvPr/>
        </p:nvPicPr>
        <p:blipFill>
          <a:blip r:embed="rId5" cstate="print"/>
          <a:stretch>
            <a:fillRect/>
          </a:stretch>
        </p:blipFill>
        <p:spPr>
          <a:xfrm>
            <a:off x="2343150" y="1970891"/>
            <a:ext cx="1183340" cy="1183340"/>
          </a:xfrm>
          <a:prstGeom prst="rect">
            <a:avLst/>
          </a:prstGeom>
        </p:spPr>
      </p:pic>
      <p:sp>
        <p:nvSpPr>
          <p:cNvPr id="13" name="object 13"/>
          <p:cNvSpPr txBox="1">
            <a:spLocks noGrp="1"/>
          </p:cNvSpPr>
          <p:nvPr>
            <p:ph type="sldNum" sz="quarter" idx="7"/>
          </p:nvPr>
        </p:nvSpPr>
        <p:spPr>
          <a:prstGeom prst="rect">
            <a:avLst/>
          </a:prstGeom>
        </p:spPr>
        <p:txBody>
          <a:bodyPr vert="horz" wrap="square" lIns="0" tIns="0" rIns="0" bIns="0" rtlCol="0">
            <a:spAutoFit/>
          </a:bodyPr>
          <a:lstStyle/>
          <a:p>
            <a:pPr marL="11206" defTabSz="806867">
              <a:lnSpc>
                <a:spcPts val="909"/>
              </a:lnSpc>
            </a:pPr>
            <a:fld id="{81D60167-4931-47E6-BA6A-407CBD079E47}" type="slidenum">
              <a:rPr kern="0" spc="-22" dirty="0">
                <a:solidFill>
                  <a:prstClr val="white"/>
                </a:solidFill>
              </a:rPr>
              <a:pPr marL="11206" defTabSz="806867">
                <a:lnSpc>
                  <a:spcPts val="909"/>
                </a:lnSpc>
              </a:pPr>
              <a:t>6</a:t>
            </a:fld>
            <a:endParaRPr kern="0" spc="-22" dirty="0">
              <a:solidFill>
                <a:prstClr val="white"/>
              </a:solidFill>
            </a:endParaRPr>
          </a:p>
        </p:txBody>
      </p:sp>
      <p:sp>
        <p:nvSpPr>
          <p:cNvPr id="17" name="object 2">
            <a:extLst>
              <a:ext uri="{FF2B5EF4-FFF2-40B4-BE49-F238E27FC236}">
                <a16:creationId xmlns:a16="http://schemas.microsoft.com/office/drawing/2014/main" id="{6BB7717A-7821-BACE-912C-B899C772D5C1}"/>
              </a:ext>
            </a:extLst>
          </p:cNvPr>
          <p:cNvSpPr txBox="1">
            <a:spLocks/>
          </p:cNvSpPr>
          <p:nvPr/>
        </p:nvSpPr>
        <p:spPr>
          <a:xfrm>
            <a:off x="1657750" y="1372265"/>
            <a:ext cx="5838825" cy="414137"/>
          </a:xfrm>
          <a:prstGeom prst="rect">
            <a:avLst/>
          </a:prstGeom>
        </p:spPr>
        <p:txBody>
          <a:bodyPr vert="horz" wrap="square" lIns="0" tIns="13447" rIns="0" bIns="0" rtlCol="0">
            <a:spAutoFit/>
          </a:bodyPr>
          <a:lstStyle>
            <a:lvl1pPr>
              <a:defRPr sz="2300" b="1" i="0">
                <a:solidFill>
                  <a:schemeClr val="tx1"/>
                </a:solidFill>
                <a:latin typeface="Arial"/>
                <a:ea typeface="+mj-ea"/>
                <a:cs typeface="Arial"/>
              </a:defRPr>
            </a:lvl1pPr>
          </a:lstStyle>
          <a:p>
            <a:pPr marL="1009144" defTabSz="806867">
              <a:spcBef>
                <a:spcPts val="106"/>
              </a:spcBef>
            </a:pPr>
            <a:r>
              <a:rPr lang="en-US" sz="2603" kern="0" cap="small" dirty="0">
                <a:solidFill>
                  <a:prstClr val="black"/>
                </a:solidFill>
              </a:rPr>
              <a:t>who we are</a:t>
            </a:r>
            <a:endParaRPr lang="en-US" sz="2603" kern="0" dirty="0">
              <a:solidFill>
                <a:prstClr val="black"/>
              </a:solidFil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08B6EE-675A-7907-0E66-89109C66F955}"/>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Alliance - The Why?</a:t>
            </a:r>
          </a:p>
        </p:txBody>
      </p:sp>
      <p:sp>
        <p:nvSpPr>
          <p:cNvPr id="3" name="Content Placeholder 2">
            <a:extLst>
              <a:ext uri="{FF2B5EF4-FFF2-40B4-BE49-F238E27FC236}">
                <a16:creationId xmlns:a16="http://schemas.microsoft.com/office/drawing/2014/main" id="{05BF81E4-F32E-58B2-C1E0-BF1C495C238C}"/>
              </a:ext>
            </a:extLst>
          </p:cNvPr>
          <p:cNvSpPr>
            <a:spLocks noGrp="1"/>
          </p:cNvSpPr>
          <p:nvPr>
            <p:ph idx="1"/>
          </p:nvPr>
        </p:nvSpPr>
        <p:spPr>
          <a:xfrm>
            <a:off x="609600" y="1315998"/>
            <a:ext cx="10972800" cy="5267364"/>
          </a:xfrm>
        </p:spPr>
        <p:txBody>
          <a:bodyPr/>
          <a:lstStyle/>
          <a:p>
            <a:r>
              <a:rPr lang="en-US" sz="1800" b="1" u="sng" dirty="0">
                <a:effectLst/>
                <a:latin typeface="Arial" panose="020B0604020202020204" pitchFamily="34" charset="0"/>
                <a:ea typeface="Calibri" panose="020F0502020204030204" pitchFamily="34" charset="0"/>
                <a:cs typeface="Arial" panose="020B0604020202020204" pitchFamily="34" charset="0"/>
              </a:rPr>
              <a:t>The Challenge?  </a:t>
            </a:r>
          </a:p>
          <a:p>
            <a:pPr lvl="1"/>
            <a:r>
              <a:rPr lang="en-US" sz="1600" dirty="0">
                <a:latin typeface="Arial" panose="020B0604020202020204" pitchFamily="34" charset="0"/>
                <a:ea typeface="Calibri" panose="020F0502020204030204" pitchFamily="34" charset="0"/>
                <a:cs typeface="Arial" panose="020B0604020202020204" pitchFamily="34" charset="0"/>
              </a:rPr>
              <a:t>T</a:t>
            </a:r>
            <a:r>
              <a:rPr lang="en-US" sz="1600" dirty="0">
                <a:effectLst/>
                <a:latin typeface="Arial" panose="020B0604020202020204" pitchFamily="34" charset="0"/>
                <a:ea typeface="Calibri" panose="020F0502020204030204" pitchFamily="34" charset="0"/>
                <a:cs typeface="Arial" panose="020B0604020202020204" pitchFamily="34" charset="0"/>
              </a:rPr>
              <a:t>remendous sea of good will in Military City, USA was inundating our JBSA staff members, service members and their families with great resources, albeit with no mechanism to manage the influx of information. </a:t>
            </a:r>
          </a:p>
          <a:p>
            <a:r>
              <a:rPr lang="en-US" sz="1800" b="1" u="sng" dirty="0">
                <a:effectLst/>
                <a:latin typeface="Arial" panose="020B0604020202020204" pitchFamily="34" charset="0"/>
                <a:ea typeface="Calibri" panose="020F0502020204030204" pitchFamily="34" charset="0"/>
                <a:cs typeface="Arial" panose="020B0604020202020204" pitchFamily="34" charset="0"/>
              </a:rPr>
              <a:t>Now?</a:t>
            </a:r>
            <a:r>
              <a:rPr lang="en-US" sz="1800" dirty="0">
                <a:effectLst/>
                <a:latin typeface="Arial" panose="020B0604020202020204" pitchFamily="34" charset="0"/>
                <a:ea typeface="Calibri" panose="020F0502020204030204" pitchFamily="34" charset="0"/>
                <a:cs typeface="Arial" panose="020B0604020202020204" pitchFamily="34" charset="0"/>
              </a:rPr>
              <a:t> </a:t>
            </a:r>
            <a:r>
              <a:rPr lang="en-US" sz="1600" dirty="0">
                <a:effectLst/>
                <a:latin typeface="Arial" panose="020B0604020202020204" pitchFamily="34" charset="0"/>
                <a:ea typeface="Calibri" panose="020F0502020204030204" pitchFamily="34" charset="0"/>
                <a:cs typeface="Arial" panose="020B0604020202020204" pitchFamily="34" charset="0"/>
              </a:rPr>
              <a:t>The Alliance provides a link to resources that are vetted and are known to provide help and support.  It is not just for transition or employment.  </a:t>
            </a:r>
            <a:endParaRPr lang="en-US" sz="1800" dirty="0">
              <a:effectLst/>
              <a:latin typeface="Arial" panose="020B0604020202020204" pitchFamily="34" charset="0"/>
              <a:ea typeface="Calibri" panose="020F0502020204030204" pitchFamily="34" charset="0"/>
              <a:cs typeface="Arial" panose="020B0604020202020204" pitchFamily="34" charset="0"/>
            </a:endParaRPr>
          </a:p>
          <a:p>
            <a:r>
              <a:rPr lang="en-US" sz="1800" b="1" u="sng" dirty="0">
                <a:effectLst/>
                <a:latin typeface="Arial" panose="020B0604020202020204" pitchFamily="34" charset="0"/>
                <a:ea typeface="Calibri" panose="020F0502020204030204" pitchFamily="34" charset="0"/>
                <a:cs typeface="Arial" panose="020B0604020202020204" pitchFamily="34" charset="0"/>
              </a:rPr>
              <a:t>Why is the Alliance important to JBSA, it’s service members and their families?</a:t>
            </a:r>
          </a:p>
          <a:p>
            <a:pPr lvl="1"/>
            <a:r>
              <a:rPr lang="en-US" sz="1600" dirty="0">
                <a:effectLst/>
                <a:latin typeface="Arial" panose="020B0604020202020204" pitchFamily="34" charset="0"/>
                <a:ea typeface="Calibri" panose="020F0502020204030204" pitchFamily="34" charset="0"/>
                <a:cs typeface="Arial" panose="020B0604020202020204" pitchFamily="34" charset="0"/>
              </a:rPr>
              <a:t>When help is needed to support service members and families the Alliance response is always instantaneous. </a:t>
            </a:r>
          </a:p>
          <a:p>
            <a:pPr lvl="1"/>
            <a:r>
              <a:rPr lang="en-US" sz="1600" dirty="0">
                <a:effectLst/>
                <a:latin typeface="Arial" panose="020B0604020202020204" pitchFamily="34" charset="0"/>
                <a:ea typeface="Calibri" panose="020F0502020204030204" pitchFamily="34" charset="0"/>
                <a:cs typeface="Arial" panose="020B0604020202020204" pitchFamily="34" charset="0"/>
              </a:rPr>
              <a:t>During Thanksgiving Alliance members learned of the need for families to have a good Thanksgiving we received over 200 turkey’s for JBSA families.  </a:t>
            </a:r>
            <a:endParaRPr lang="en-US" sz="1600" dirty="0">
              <a:effectLst/>
              <a:latin typeface="Arial" panose="020B0604020202020204" pitchFamily="34" charset="0"/>
              <a:ea typeface="Calibri" panose="020F0502020204030204" pitchFamily="34" charset="0"/>
              <a:cs typeface="Times New Roman" panose="02020603050405020304" pitchFamily="18" charset="0"/>
            </a:endParaRPr>
          </a:p>
          <a:p>
            <a:pPr lvl="1"/>
            <a:r>
              <a:rPr lang="en-US" sz="1600" dirty="0">
                <a:effectLst/>
                <a:latin typeface="Arial" panose="020B0604020202020204" pitchFamily="34" charset="0"/>
                <a:ea typeface="Calibri" panose="020F0502020204030204" pitchFamily="34" charset="0"/>
                <a:cs typeface="Arial" panose="020B0604020202020204" pitchFamily="34" charset="0"/>
              </a:rPr>
              <a:t>Our partnership with Pre-k for SA serves as a force multiplier to our JBSA Childcare programs in ages 3-4.  This is free to all active-duty service members assigned to JBSA. </a:t>
            </a:r>
          </a:p>
          <a:p>
            <a:r>
              <a:rPr lang="en-US" sz="1800" b="1" u="sng" dirty="0">
                <a:effectLst/>
                <a:latin typeface="Arial" panose="020B0604020202020204" pitchFamily="34" charset="0"/>
                <a:ea typeface="Calibri" panose="020F0502020204030204" pitchFamily="34" charset="0"/>
                <a:cs typeface="Arial" panose="020B0604020202020204" pitchFamily="34" charset="0"/>
              </a:rPr>
              <a:t>Why is the Alliance beneficial to Community Partners</a:t>
            </a:r>
          </a:p>
          <a:p>
            <a:pPr lvl="1"/>
            <a:r>
              <a:rPr lang="en-US" sz="1600" dirty="0">
                <a:effectLst/>
                <a:latin typeface="Arial" panose="020B0604020202020204" pitchFamily="34" charset="0"/>
                <a:ea typeface="Calibri" panose="020F0502020204030204" pitchFamily="34" charset="0"/>
                <a:cs typeface="Arial" panose="020B0604020202020204" pitchFamily="34" charset="0"/>
              </a:rPr>
              <a:t>The alliance provides a gateway to JBSA.  We educate the community on our requirements.  We help them understand our Demographic.</a:t>
            </a:r>
          </a:p>
          <a:p>
            <a:pPr lvl="1"/>
            <a:r>
              <a:rPr lang="en-US" sz="1600" dirty="0">
                <a:effectLst/>
                <a:latin typeface="Arial" panose="020B0604020202020204" pitchFamily="34" charset="0"/>
                <a:ea typeface="Calibri" panose="020F0502020204030204" pitchFamily="34" charset="0"/>
                <a:cs typeface="Arial" panose="020B0604020202020204" pitchFamily="34" charset="0"/>
              </a:rPr>
              <a:t>It allows our M&amp;FRCs to have confidence in Community resources.  </a:t>
            </a:r>
          </a:p>
          <a:p>
            <a:pPr lvl="1"/>
            <a:r>
              <a:rPr lang="en-US" sz="1600" dirty="0">
                <a:effectLst/>
                <a:latin typeface="Arial" panose="020B0604020202020204" pitchFamily="34" charset="0"/>
                <a:ea typeface="Calibri" panose="020F0502020204030204" pitchFamily="34" charset="0"/>
                <a:cs typeface="Arial" panose="020B0604020202020204" pitchFamily="34" charset="0"/>
              </a:rPr>
              <a:t>It helps build trust with our transitioning service members, military spouses and family members.</a:t>
            </a:r>
          </a:p>
          <a:p>
            <a:pPr lvl="1"/>
            <a:r>
              <a:rPr lang="en-US" sz="1600" dirty="0">
                <a:effectLst/>
                <a:latin typeface="Arial" panose="020B0604020202020204" pitchFamily="34" charset="0"/>
                <a:ea typeface="Calibri" panose="020F0502020204030204" pitchFamily="34" charset="0"/>
                <a:cs typeface="Arial" panose="020B0604020202020204" pitchFamily="34" charset="0"/>
              </a:rPr>
              <a:t>It helps the Community by providing them an opportunity to have collective impact.</a:t>
            </a:r>
          </a:p>
          <a:p>
            <a:pPr lvl="1"/>
            <a:r>
              <a:rPr lang="en-US" sz="1600" dirty="0">
                <a:effectLst/>
                <a:latin typeface="Arial" panose="020B0604020202020204" pitchFamily="34" charset="0"/>
                <a:ea typeface="Calibri" panose="020F0502020204030204" pitchFamily="34" charset="0"/>
                <a:cs typeface="Arial" panose="020B0604020202020204" pitchFamily="34" charset="0"/>
              </a:rPr>
              <a:t>We help the economy by matching our service members with employers. </a:t>
            </a:r>
          </a:p>
          <a:p>
            <a:pPr lvl="3"/>
            <a:endParaRPr lang="en-US" sz="1400" dirty="0">
              <a:effectLst/>
              <a:latin typeface="Arial" panose="020B0604020202020204" pitchFamily="34" charset="0"/>
              <a:ea typeface="Calibri" panose="020F0502020204030204" pitchFamily="34" charset="0"/>
              <a:cs typeface="Arial" panose="020B0604020202020204" pitchFamily="34" charset="0"/>
            </a:endParaRPr>
          </a:p>
          <a:p>
            <a:pPr lvl="1"/>
            <a:endParaRPr lang="en-US" sz="1400" dirty="0">
              <a:effectLst/>
              <a:latin typeface="Arial" panose="020B060402020202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02956123"/>
      </p:ext>
    </p:extLst>
  </p:cSld>
  <p:clrMapOvr>
    <a:masterClrMapping/>
  </p:clrMapOvr>
  <p:transition spd="slow">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1884176" y="252681"/>
            <a:ext cx="8423648" cy="929502"/>
          </a:xfrm>
          <a:prstGeom prst="rect">
            <a:avLst/>
          </a:prstGeom>
          <a:noFill/>
          <a:ln w="9525">
            <a:noFill/>
            <a:miter lim="800000"/>
            <a:headEnd/>
            <a:tailEnd/>
          </a:ln>
        </p:spPr>
        <p:txBody>
          <a:bodyPr lIns="90427" tIns="45211" rIns="90427" bIns="45211"/>
          <a:lstStyle/>
          <a:p>
            <a:pPr marL="0" marR="0" lvl="3"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JBSA Workforce &amp; Transition Alliance</a:t>
            </a:r>
          </a:p>
          <a:p>
            <a:pPr marL="0" marR="0" lvl="3" indent="0" algn="ctr"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endParaRPr>
          </a:p>
        </p:txBody>
      </p:sp>
      <p:cxnSp>
        <p:nvCxnSpPr>
          <p:cNvPr id="3" name="Straight Connector 2">
            <a:extLst>
              <a:ext uri="{FF2B5EF4-FFF2-40B4-BE49-F238E27FC236}">
                <a16:creationId xmlns:a16="http://schemas.microsoft.com/office/drawing/2014/main" id="{19CF9E89-24FE-BED0-4582-E193F5F36C90}"/>
              </a:ext>
            </a:extLst>
          </p:cNvPr>
          <p:cNvCxnSpPr/>
          <p:nvPr/>
        </p:nvCxnSpPr>
        <p:spPr>
          <a:xfrm>
            <a:off x="911429" y="1659482"/>
            <a:ext cx="4427875" cy="1044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graphicFrame>
        <p:nvGraphicFramePr>
          <p:cNvPr id="4" name="Diagram 3">
            <a:extLst>
              <a:ext uri="{FF2B5EF4-FFF2-40B4-BE49-F238E27FC236}">
                <a16:creationId xmlns:a16="http://schemas.microsoft.com/office/drawing/2014/main" id="{13E7F31E-5A01-42FA-8300-EF253D85E3FA}"/>
              </a:ext>
            </a:extLst>
          </p:cNvPr>
          <p:cNvGraphicFramePr/>
          <p:nvPr/>
        </p:nvGraphicFramePr>
        <p:xfrm>
          <a:off x="6034563" y="1556610"/>
          <a:ext cx="6947494" cy="41192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a:extLst>
              <a:ext uri="{FF2B5EF4-FFF2-40B4-BE49-F238E27FC236}">
                <a16:creationId xmlns:a16="http://schemas.microsoft.com/office/drawing/2014/main" id="{AB57D30B-52C6-AA49-2B21-3484FF0A297D}"/>
              </a:ext>
            </a:extLst>
          </p:cNvPr>
          <p:cNvSpPr/>
          <p:nvPr/>
        </p:nvSpPr>
        <p:spPr>
          <a:xfrm>
            <a:off x="476281" y="1686173"/>
            <a:ext cx="4539536" cy="167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Mission</a:t>
            </a:r>
            <a:r>
              <a:rPr kumimoji="0" lang="en-US" sz="1472"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br>
              <a:rPr kumimoji="0" lang="en-US" sz="1472"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Build relationships among government, non-government agencies, veteran non-profit organizations and employer partners. Coalesce opportunities for transitioning service members, military spouses, dependents, and Veterans.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5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A3DD3D64-A37B-ECAF-C182-B19F84D9D185}"/>
              </a:ext>
            </a:extLst>
          </p:cNvPr>
          <p:cNvSpPr/>
          <p:nvPr/>
        </p:nvSpPr>
        <p:spPr>
          <a:xfrm>
            <a:off x="-107318" y="3118943"/>
            <a:ext cx="5706733" cy="2218556"/>
          </a:xfrm>
          <a:prstGeom prst="rect">
            <a:avLst/>
          </a:prstGeom>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5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Vision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JBSA stakeholders to learn about programs outside the       </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installation and for community partners to learn about JBSA and its requirements.  </a:t>
            </a:r>
            <a:endParaRPr kumimoji="0" lang="en-US" sz="16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Goal</a:t>
            </a:r>
            <a:r>
              <a:rPr kumimoji="0" lang="en-US" sz="1472"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Share and sync employment, education, entrepreneurship,     </a:t>
            </a:r>
            <a:b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b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credentialing, and holistic wellness information</a:t>
            </a:r>
            <a:endPar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65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5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54"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8DDB3C52-61C3-359F-73C6-C826B673602F}"/>
              </a:ext>
            </a:extLst>
          </p:cNvPr>
          <p:cNvSpPr txBox="1"/>
          <p:nvPr/>
        </p:nvSpPr>
        <p:spPr>
          <a:xfrm>
            <a:off x="138699" y="5122342"/>
            <a:ext cx="7238145" cy="954107"/>
          </a:xfrm>
          <a:prstGeom prst="rect">
            <a:avLst/>
          </a:prstGeom>
          <a:solidFill>
            <a:srgbClr val="BF9FFF"/>
          </a:solidFill>
          <a:ln>
            <a:solidFill>
              <a:srgbClr val="00000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Aptos" panose="020B0004020202020204" pitchFamily="34" charset="0"/>
                <a:cs typeface="Arial" panose="020B0604020202020204" pitchFamily="34" charset="0"/>
              </a:rPr>
              <a:t>While the Alliance was originally designed to assist transitioning service members, its impact has rippled beyond its intended audience. Its implementation has proven instrumental in fortifying support structures for JBSA showcasing a spectrum of secondary QOL benefits.</a:t>
            </a:r>
            <a:endParaRPr kumimoji="0" lang="en-US" sz="14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5B5EC495-BD53-A5BA-2B0F-5EFAFC137A7D}"/>
              </a:ext>
            </a:extLst>
          </p:cNvPr>
          <p:cNvSpPr txBox="1"/>
          <p:nvPr/>
        </p:nvSpPr>
        <p:spPr>
          <a:xfrm>
            <a:off x="138699" y="1282333"/>
            <a:ext cx="1740024"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Started in 2015</a:t>
            </a:r>
          </a:p>
        </p:txBody>
      </p:sp>
      <p:sp>
        <p:nvSpPr>
          <p:cNvPr id="9" name="TextBox 8">
            <a:extLst>
              <a:ext uri="{FF2B5EF4-FFF2-40B4-BE49-F238E27FC236}">
                <a16:creationId xmlns:a16="http://schemas.microsoft.com/office/drawing/2014/main" id="{3EA852E1-4A74-1989-9BCB-0F2AB6591A5A}"/>
              </a:ext>
            </a:extLst>
          </p:cNvPr>
          <p:cNvSpPr txBox="1"/>
          <p:nvPr/>
        </p:nvSpPr>
        <p:spPr>
          <a:xfrm>
            <a:off x="7824354" y="5757856"/>
            <a:ext cx="4093865" cy="738664"/>
          </a:xfrm>
          <a:prstGeom prst="rect">
            <a:avLst/>
          </a:prstGeom>
          <a:solidFill>
            <a:srgbClr val="FFFF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Meeting frequency: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Weekly on Tuesdays, 0830, via Zoom</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In-person for special events &amp; invites orgs </a:t>
            </a:r>
          </a:p>
        </p:txBody>
      </p:sp>
    </p:spTree>
    <p:extLst>
      <p:ext uri="{BB962C8B-B14F-4D97-AF65-F5344CB8AC3E}">
        <p14:creationId xmlns:p14="http://schemas.microsoft.com/office/powerpoint/2010/main" val="26878470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6D99A47-A448-2560-4B70-7705D2D720C2}"/>
              </a:ext>
            </a:extLst>
          </p:cNvPr>
          <p:cNvSpPr txBox="1"/>
          <p:nvPr/>
        </p:nvSpPr>
        <p:spPr>
          <a:xfrm>
            <a:off x="2058154" y="2507810"/>
            <a:ext cx="807569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Transition Program and Partnerships</a:t>
            </a:r>
          </a:p>
        </p:txBody>
      </p:sp>
    </p:spTree>
    <p:extLst>
      <p:ext uri="{BB962C8B-B14F-4D97-AF65-F5344CB8AC3E}">
        <p14:creationId xmlns:p14="http://schemas.microsoft.com/office/powerpoint/2010/main" val="33670980"/>
      </p:ext>
    </p:extLst>
  </p:cSld>
  <p:clrMapOvr>
    <a:masterClrMapping/>
  </p:clrMapOvr>
  <p:transition spd="slow">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4847B65F-86F6-81C9-D87B-F2E29DA50B66}"/>
              </a:ext>
            </a:extLst>
          </p:cNvPr>
          <p:cNvSpPr/>
          <p:nvPr/>
        </p:nvSpPr>
        <p:spPr bwMode="auto">
          <a:xfrm>
            <a:off x="673678" y="4588224"/>
            <a:ext cx="3291401" cy="1989438"/>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charset="0"/>
              <a:ea typeface="+mn-ea"/>
              <a:cs typeface="+mn-cs"/>
            </a:endParaRPr>
          </a:p>
        </p:txBody>
      </p:sp>
      <p:sp>
        <p:nvSpPr>
          <p:cNvPr id="2" name="Title 1">
            <a:extLst>
              <a:ext uri="{FF2B5EF4-FFF2-40B4-BE49-F238E27FC236}">
                <a16:creationId xmlns:a16="http://schemas.microsoft.com/office/drawing/2014/main" id="{5DB6E9E6-F483-6A5F-B84A-6B398FE1FD1B}"/>
              </a:ext>
            </a:extLst>
          </p:cNvPr>
          <p:cNvSpPr>
            <a:spLocks noGrp="1"/>
          </p:cNvSpPr>
          <p:nvPr>
            <p:ph type="title"/>
          </p:nvPr>
        </p:nvSpPr>
        <p:spPr/>
        <p:txBody>
          <a:bodyPr/>
          <a:lstStyle/>
          <a:p>
            <a:r>
              <a:rPr lang="en-US" dirty="0"/>
              <a:t>Transition Program thru Partnerships</a:t>
            </a:r>
          </a:p>
        </p:txBody>
      </p:sp>
      <p:sp>
        <p:nvSpPr>
          <p:cNvPr id="3" name="Content Placeholder 2">
            <a:extLst>
              <a:ext uri="{FF2B5EF4-FFF2-40B4-BE49-F238E27FC236}">
                <a16:creationId xmlns:a16="http://schemas.microsoft.com/office/drawing/2014/main" id="{DF7ABA49-D6A2-3A9D-3456-E72A8E1EEF54}"/>
              </a:ext>
            </a:extLst>
          </p:cNvPr>
          <p:cNvSpPr>
            <a:spLocks noGrp="1"/>
          </p:cNvSpPr>
          <p:nvPr>
            <p:ph idx="1"/>
          </p:nvPr>
        </p:nvSpPr>
        <p:spPr>
          <a:xfrm>
            <a:off x="609600" y="1398625"/>
            <a:ext cx="11420476" cy="3094609"/>
          </a:xfrm>
        </p:spPr>
        <p:txBody>
          <a:bodyPr/>
          <a:lstStyle/>
          <a:p>
            <a:r>
              <a:rPr lang="en-US" sz="2000" b="1" dirty="0">
                <a:latin typeface="Arial" panose="020B0604020202020204" pitchFamily="34" charset="0"/>
                <a:cs typeface="Arial" panose="020B0604020202020204" pitchFamily="34" charset="0"/>
              </a:rPr>
              <a:t>Who are we trying to target?</a:t>
            </a:r>
          </a:p>
          <a:p>
            <a:pPr lvl="1"/>
            <a:r>
              <a:rPr lang="en-US" sz="1800" dirty="0">
                <a:latin typeface="Arial" panose="020B0604020202020204" pitchFamily="34" charset="0"/>
                <a:cs typeface="Arial" panose="020B0604020202020204" pitchFamily="34" charset="0"/>
              </a:rPr>
              <a:t>Army, Navy, Air Force, Coast Guard, Marines, Space Force, transitioning service members</a:t>
            </a:r>
          </a:p>
          <a:p>
            <a:r>
              <a:rPr lang="en-US" sz="2000" b="1" dirty="0">
                <a:latin typeface="Arial" panose="020B0604020202020204" pitchFamily="34" charset="0"/>
                <a:ea typeface="Calibri"/>
                <a:cs typeface="Arial" panose="020B0604020202020204" pitchFamily="34" charset="0"/>
              </a:rPr>
              <a:t>JBSA transitions approximately 4,000 service members per year</a:t>
            </a:r>
          </a:p>
          <a:p>
            <a:pPr lvl="1"/>
            <a:r>
              <a:rPr lang="en-US" sz="1800" dirty="0">
                <a:latin typeface="Arial" panose="020B0604020202020204" pitchFamily="34" charset="0"/>
                <a:ea typeface="Calibri"/>
                <a:cs typeface="Arial" panose="020B0604020202020204" pitchFamily="34" charset="0"/>
              </a:rPr>
              <a:t>Primary skill sets white collar, Administrative, Project Managers, Medical, IT…</a:t>
            </a:r>
            <a:endParaRPr lang="en-US" sz="1800" dirty="0">
              <a:latin typeface="Arial" panose="020B0604020202020204" pitchFamily="34" charset="0"/>
              <a:cs typeface="Arial" panose="020B0604020202020204" pitchFamily="34" charset="0"/>
            </a:endParaRPr>
          </a:p>
          <a:p>
            <a:pPr>
              <a:lnSpc>
                <a:spcPct val="115000"/>
              </a:lnSpc>
              <a:buFont typeface="Arial" pitchFamily="34" charset="0"/>
              <a:buChar char="•"/>
            </a:pPr>
            <a:r>
              <a:rPr lang="en-US" sz="2000" b="1" dirty="0">
                <a:latin typeface="Arial" panose="020B0604020202020204" pitchFamily="34" charset="0"/>
                <a:ea typeface="Calibri"/>
                <a:cs typeface="Arial" panose="020B0604020202020204" pitchFamily="34" charset="0"/>
              </a:rPr>
              <a:t>JBSA Objective – Foster a Warm-hand-off </a:t>
            </a:r>
          </a:p>
          <a:p>
            <a:pPr lvl="1">
              <a:lnSpc>
                <a:spcPct val="115000"/>
              </a:lnSpc>
              <a:buFont typeface="Arial" pitchFamily="34" charset="0"/>
              <a:buChar char="•"/>
            </a:pPr>
            <a:r>
              <a:rPr lang="en-US" sz="1800" dirty="0">
                <a:latin typeface="Arial" panose="020B0604020202020204" pitchFamily="34" charset="0"/>
                <a:ea typeface="Calibri"/>
                <a:cs typeface="Arial" panose="020B0604020202020204" pitchFamily="34" charset="0"/>
              </a:rPr>
              <a:t>Work with Government or non-governmental agencies outside our Gates to streamline and channel information to our exiting personnel</a:t>
            </a:r>
          </a:p>
          <a:p>
            <a:pPr lvl="1">
              <a:lnSpc>
                <a:spcPct val="115000"/>
              </a:lnSpc>
              <a:buFont typeface="Arial" pitchFamily="34" charset="0"/>
              <a:buChar char="•"/>
            </a:pPr>
            <a:r>
              <a:rPr lang="en-US" sz="1800" dirty="0">
                <a:latin typeface="Arial" panose="020B0604020202020204" pitchFamily="34" charset="0"/>
                <a:ea typeface="Calibri"/>
                <a:cs typeface="Arial" panose="020B0604020202020204" pitchFamily="34" charset="0"/>
              </a:rPr>
              <a:t>Enhance the Transition Assistance Program (TAP)</a:t>
            </a:r>
          </a:p>
        </p:txBody>
      </p:sp>
      <p:sp>
        <p:nvSpPr>
          <p:cNvPr id="5" name="TextBox 4">
            <a:extLst>
              <a:ext uri="{FF2B5EF4-FFF2-40B4-BE49-F238E27FC236}">
                <a16:creationId xmlns:a16="http://schemas.microsoft.com/office/drawing/2014/main" id="{A5E10DFF-7BF6-1CB2-949F-E1D1755BB05B}"/>
              </a:ext>
            </a:extLst>
          </p:cNvPr>
          <p:cNvSpPr txBox="1"/>
          <p:nvPr/>
        </p:nvSpPr>
        <p:spPr>
          <a:xfrm>
            <a:off x="1230479" y="4906255"/>
            <a:ext cx="197739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lumMod val="95000"/>
                  </a:prstClr>
                </a:solidFill>
                <a:effectLst/>
                <a:uLnTx/>
                <a:uFillTx/>
                <a:latin typeface="Arial" panose="020B0604020202020204" pitchFamily="34" charset="0"/>
                <a:ea typeface="+mn-ea"/>
                <a:cs typeface="Arial" panose="020B0604020202020204" pitchFamily="34" charset="0"/>
              </a:rPr>
              <a:t>Not properly supporting the transitioning service member</a:t>
            </a:r>
          </a:p>
        </p:txBody>
      </p:sp>
      <p:sp>
        <p:nvSpPr>
          <p:cNvPr id="6" name="Right Arrow 5">
            <a:extLst>
              <a:ext uri="{FF2B5EF4-FFF2-40B4-BE49-F238E27FC236}">
                <a16:creationId xmlns:a16="http://schemas.microsoft.com/office/drawing/2014/main" id="{BEE6872A-8813-D639-6DE8-9727E3EFF9AB}"/>
              </a:ext>
            </a:extLst>
          </p:cNvPr>
          <p:cNvSpPr/>
          <p:nvPr/>
        </p:nvSpPr>
        <p:spPr bwMode="auto">
          <a:xfrm>
            <a:off x="4045076" y="5083284"/>
            <a:ext cx="3457471" cy="937260"/>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w="9525" cap="flat" cmpd="sng" algn="ctr">
            <a:solidFill>
              <a:schemeClr val="tx1"/>
            </a:solidFill>
            <a:prstDash val="solid"/>
            <a:round/>
            <a:headEnd type="none" w="med" len="med"/>
            <a:tailEnd type="none" w="med" len="med"/>
          </a:ln>
          <a:effectLst/>
          <a:scene3d>
            <a:camera prst="orthographicFront"/>
            <a:lightRig rig="threePt" dir="t"/>
          </a:scene3d>
          <a:sp3d>
            <a:bevelT prst="angle"/>
          </a:sp3d>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charset="0"/>
              <a:ea typeface="+mn-ea"/>
              <a:cs typeface="+mn-cs"/>
            </a:endParaRPr>
          </a:p>
        </p:txBody>
      </p:sp>
      <p:sp>
        <p:nvSpPr>
          <p:cNvPr id="7" name="Oval 6">
            <a:extLst>
              <a:ext uri="{FF2B5EF4-FFF2-40B4-BE49-F238E27FC236}">
                <a16:creationId xmlns:a16="http://schemas.microsoft.com/office/drawing/2014/main" id="{10FB979D-EF89-4C9A-8F4F-C02DC5AB3154}"/>
              </a:ext>
            </a:extLst>
          </p:cNvPr>
          <p:cNvSpPr/>
          <p:nvPr/>
        </p:nvSpPr>
        <p:spPr bwMode="auto">
          <a:xfrm>
            <a:off x="7520760" y="4588224"/>
            <a:ext cx="3291401" cy="1989438"/>
          </a:xfrm>
          <a:prstGeom prst="ellipse">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Arial" charset="0"/>
              <a:ea typeface="+mn-ea"/>
              <a:cs typeface="+mn-cs"/>
            </a:endParaRPr>
          </a:p>
        </p:txBody>
      </p:sp>
      <p:sp>
        <p:nvSpPr>
          <p:cNvPr id="8" name="TextBox 7">
            <a:extLst>
              <a:ext uri="{FF2B5EF4-FFF2-40B4-BE49-F238E27FC236}">
                <a16:creationId xmlns:a16="http://schemas.microsoft.com/office/drawing/2014/main" id="{C8DB11CE-28A5-53A1-3308-1E3BEB38C497}"/>
              </a:ext>
            </a:extLst>
          </p:cNvPr>
          <p:cNvSpPr txBox="1"/>
          <p:nvPr/>
        </p:nvSpPr>
        <p:spPr>
          <a:xfrm>
            <a:off x="4600139" y="5367248"/>
            <a:ext cx="212598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CAN LEAD TO</a:t>
            </a:r>
          </a:p>
        </p:txBody>
      </p:sp>
      <p:sp>
        <p:nvSpPr>
          <p:cNvPr id="9" name="TextBox 8">
            <a:extLst>
              <a:ext uri="{FF2B5EF4-FFF2-40B4-BE49-F238E27FC236}">
                <a16:creationId xmlns:a16="http://schemas.microsoft.com/office/drawing/2014/main" id="{56C03B14-BAA8-52B5-BEA4-095323DC02F1}"/>
              </a:ext>
            </a:extLst>
          </p:cNvPr>
          <p:cNvSpPr txBox="1"/>
          <p:nvPr/>
        </p:nvSpPr>
        <p:spPr>
          <a:xfrm>
            <a:off x="7887314" y="4859439"/>
            <a:ext cx="268186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Financial crisis, substance abuse,  disenfranchisement, increased need for services</a:t>
            </a:r>
          </a:p>
        </p:txBody>
      </p:sp>
    </p:spTree>
    <p:extLst>
      <p:ext uri="{BB962C8B-B14F-4D97-AF65-F5344CB8AC3E}">
        <p14:creationId xmlns:p14="http://schemas.microsoft.com/office/powerpoint/2010/main" val="1141094585"/>
      </p:ext>
    </p:extLst>
  </p:cSld>
  <p:clrMapOvr>
    <a:masterClrMapping/>
  </p:clrMapOvr>
  <p:transition spd="slow">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CFD9D-9532-66A7-3D6B-25C3EA03E950}"/>
              </a:ext>
            </a:extLst>
          </p:cNvPr>
          <p:cNvSpPr>
            <a:spLocks noGrp="1"/>
          </p:cNvSpPr>
          <p:nvPr>
            <p:ph type="title"/>
          </p:nvPr>
        </p:nvSpPr>
        <p:spPr>
          <a:xfrm>
            <a:off x="609600" y="69527"/>
            <a:ext cx="10972800" cy="1143000"/>
          </a:xfrm>
        </p:spPr>
        <p:txBody>
          <a:bodyPr/>
          <a:lstStyle/>
          <a:p>
            <a:r>
              <a:rPr lang="en-US" sz="3600" dirty="0">
                <a:latin typeface="Arial" panose="020B0604020202020204" pitchFamily="34" charset="0"/>
                <a:cs typeface="Arial" panose="020B0604020202020204" pitchFamily="34" charset="0"/>
              </a:rPr>
              <a:t>Transitioning from the Military</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Which path can they take?</a:t>
            </a:r>
          </a:p>
        </p:txBody>
      </p:sp>
      <p:sp>
        <p:nvSpPr>
          <p:cNvPr id="4" name="TextBox 3">
            <a:extLst>
              <a:ext uri="{FF2B5EF4-FFF2-40B4-BE49-F238E27FC236}">
                <a16:creationId xmlns:a16="http://schemas.microsoft.com/office/drawing/2014/main" id="{9EAF42C1-02E3-E380-C619-E48CFEB49C46}"/>
              </a:ext>
            </a:extLst>
          </p:cNvPr>
          <p:cNvSpPr txBox="1"/>
          <p:nvPr/>
        </p:nvSpPr>
        <p:spPr>
          <a:xfrm>
            <a:off x="1348907" y="2506283"/>
            <a:ext cx="2711243" cy="25545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Goes straight into another career</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Gets help with resume writing, interview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Gets help with networking</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Involves classroom instruction</a:t>
            </a:r>
            <a:b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b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9D3527A0-2ADB-35D1-2E58-43046EC7E9C1}"/>
              </a:ext>
            </a:extLst>
          </p:cNvPr>
          <p:cNvSpPr txBox="1"/>
          <p:nvPr/>
        </p:nvSpPr>
        <p:spPr>
          <a:xfrm>
            <a:off x="8993110" y="2530343"/>
            <a:ext cx="2115613" cy="255454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Start a business or purchase a franchise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 include on-site or online courses, mentorship and off-site visits to incubator programs </a:t>
            </a:r>
          </a:p>
        </p:txBody>
      </p:sp>
      <p:sp>
        <p:nvSpPr>
          <p:cNvPr id="6" name="TextBox 5">
            <a:extLst>
              <a:ext uri="{FF2B5EF4-FFF2-40B4-BE49-F238E27FC236}">
                <a16:creationId xmlns:a16="http://schemas.microsoft.com/office/drawing/2014/main" id="{D1E97606-0A91-7D91-7EB7-6F044C5F774E}"/>
              </a:ext>
            </a:extLst>
          </p:cNvPr>
          <p:cNvSpPr txBox="1"/>
          <p:nvPr/>
        </p:nvSpPr>
        <p:spPr>
          <a:xfrm>
            <a:off x="4099478" y="2500638"/>
            <a:ext cx="2412408" cy="35394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Full time student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Seeks baccalaureate or advanced degree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Gets help in accessing higher education options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Gets help with application process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Involves classes, events, off-site campus tours, university presentations</a:t>
            </a:r>
          </a:p>
        </p:txBody>
      </p:sp>
      <p:sp>
        <p:nvSpPr>
          <p:cNvPr id="7" name="Rectangle 6">
            <a:extLst>
              <a:ext uri="{FF2B5EF4-FFF2-40B4-BE49-F238E27FC236}">
                <a16:creationId xmlns:a16="http://schemas.microsoft.com/office/drawing/2014/main" id="{14564F65-C8BD-5A9D-4AC3-3540F43B032B}"/>
              </a:ext>
            </a:extLst>
          </p:cNvPr>
          <p:cNvSpPr/>
          <p:nvPr/>
        </p:nvSpPr>
        <p:spPr>
          <a:xfrm>
            <a:off x="6952765" y="2506282"/>
            <a:ext cx="1684607" cy="206210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Skillbridge</a:t>
            </a:r>
            <a:endPar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 result in a license or other    credential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Internships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Job shadowing</a:t>
            </a:r>
          </a:p>
        </p:txBody>
      </p:sp>
      <p:sp>
        <p:nvSpPr>
          <p:cNvPr id="8" name="Rectangle 7">
            <a:extLst>
              <a:ext uri="{FF2B5EF4-FFF2-40B4-BE49-F238E27FC236}">
                <a16:creationId xmlns:a16="http://schemas.microsoft.com/office/drawing/2014/main" id="{75587476-73D8-7008-E272-E97325E6EE61}"/>
              </a:ext>
            </a:extLst>
          </p:cNvPr>
          <p:cNvSpPr/>
          <p:nvPr/>
        </p:nvSpPr>
        <p:spPr>
          <a:xfrm>
            <a:off x="1720446" y="1601331"/>
            <a:ext cx="1494949" cy="697643"/>
          </a:xfrm>
          <a:prstGeom prst="rect">
            <a:avLst/>
          </a:prstGeom>
          <a:solidFill>
            <a:srgbClr val="92D050"/>
          </a:solidFill>
          <a:ln>
            <a:solidFill>
              <a:schemeClr val="bg1">
                <a:lumMod val="50000"/>
              </a:schemeClr>
            </a:solid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Standard Track</a:t>
            </a:r>
          </a:p>
        </p:txBody>
      </p:sp>
      <p:sp>
        <p:nvSpPr>
          <p:cNvPr id="9" name="Rectangle 8">
            <a:extLst>
              <a:ext uri="{FF2B5EF4-FFF2-40B4-BE49-F238E27FC236}">
                <a16:creationId xmlns:a16="http://schemas.microsoft.com/office/drawing/2014/main" id="{DF4A637D-FC41-1625-6899-07FA5A635A23}"/>
              </a:ext>
            </a:extLst>
          </p:cNvPr>
          <p:cNvSpPr/>
          <p:nvPr/>
        </p:nvSpPr>
        <p:spPr>
          <a:xfrm>
            <a:off x="4378132" y="1601331"/>
            <a:ext cx="1494949" cy="697643"/>
          </a:xfrm>
          <a:prstGeom prst="rect">
            <a:avLst/>
          </a:prstGeom>
          <a:solidFill>
            <a:srgbClr val="FF0000"/>
          </a:solidFill>
          <a:ln>
            <a:solidFill>
              <a:schemeClr val="bg1">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Higher Education Track</a:t>
            </a:r>
          </a:p>
        </p:txBody>
      </p:sp>
      <p:sp>
        <p:nvSpPr>
          <p:cNvPr id="10" name="Rectangle 9">
            <a:extLst>
              <a:ext uri="{FF2B5EF4-FFF2-40B4-BE49-F238E27FC236}">
                <a16:creationId xmlns:a16="http://schemas.microsoft.com/office/drawing/2014/main" id="{0694781D-906D-51E9-9120-6C03328C89C0}"/>
              </a:ext>
            </a:extLst>
          </p:cNvPr>
          <p:cNvSpPr/>
          <p:nvPr/>
        </p:nvSpPr>
        <p:spPr>
          <a:xfrm>
            <a:off x="6952766" y="1601331"/>
            <a:ext cx="1494949" cy="697643"/>
          </a:xfrm>
          <a:prstGeom prst="rect">
            <a:avLst/>
          </a:prstGeom>
          <a:solidFill>
            <a:srgbClr val="0070C0"/>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Career Technical Training Track</a:t>
            </a:r>
          </a:p>
        </p:txBody>
      </p:sp>
      <p:sp>
        <p:nvSpPr>
          <p:cNvPr id="11" name="Rectangle 10">
            <a:extLst>
              <a:ext uri="{FF2B5EF4-FFF2-40B4-BE49-F238E27FC236}">
                <a16:creationId xmlns:a16="http://schemas.microsoft.com/office/drawing/2014/main" id="{AE48EF53-D506-C542-8AE8-78D94786DB0A}"/>
              </a:ext>
            </a:extLst>
          </p:cNvPr>
          <p:cNvSpPr/>
          <p:nvPr/>
        </p:nvSpPr>
        <p:spPr>
          <a:xfrm>
            <a:off x="9195189" y="1601331"/>
            <a:ext cx="1494949" cy="697643"/>
          </a:xfrm>
          <a:prstGeom prst="rect">
            <a:avLst/>
          </a:prstGeom>
          <a:solidFill>
            <a:schemeClr val="accent4">
              <a:lumMod val="60000"/>
              <a:lumOff val="40000"/>
            </a:schemeClr>
          </a:solidFill>
          <a:ln>
            <a:solidFill>
              <a:schemeClr val="bg1">
                <a:lumMod val="5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Small Business Track</a:t>
            </a:r>
          </a:p>
        </p:txBody>
      </p:sp>
    </p:spTree>
    <p:extLst>
      <p:ext uri="{BB962C8B-B14F-4D97-AF65-F5344CB8AC3E}">
        <p14:creationId xmlns:p14="http://schemas.microsoft.com/office/powerpoint/2010/main" val="487990965"/>
      </p:ext>
    </p:extLst>
  </p:cSld>
  <p:clrMapOvr>
    <a:masterClrMapping/>
  </p:clrMapOvr>
  <p:transition spd="slow">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6765F-AD49-9F6B-3579-E03AEE9E6A8E}"/>
              </a:ext>
            </a:extLst>
          </p:cNvPr>
          <p:cNvSpPr>
            <a:spLocks noGrp="1"/>
          </p:cNvSpPr>
          <p:nvPr>
            <p:ph type="title"/>
          </p:nvPr>
        </p:nvSpPr>
        <p:spPr>
          <a:xfrm>
            <a:off x="504825" y="2932113"/>
            <a:ext cx="10972800" cy="2022946"/>
          </a:xfrm>
        </p:spPr>
        <p:txBody>
          <a:bodyPr/>
          <a:lstStyle/>
          <a:p>
            <a:r>
              <a:rPr lang="en-US" dirty="0"/>
              <a:t>Military Spouses </a:t>
            </a:r>
            <a:br>
              <a:rPr lang="en-US" dirty="0"/>
            </a:br>
            <a:r>
              <a:rPr lang="en-US" dirty="0"/>
              <a:t>and </a:t>
            </a:r>
            <a:br>
              <a:rPr lang="en-US" dirty="0"/>
            </a:br>
            <a:r>
              <a:rPr lang="en-US" dirty="0"/>
              <a:t>Five and Thrive </a:t>
            </a:r>
          </a:p>
        </p:txBody>
      </p:sp>
    </p:spTree>
    <p:extLst>
      <p:ext uri="{BB962C8B-B14F-4D97-AF65-F5344CB8AC3E}">
        <p14:creationId xmlns:p14="http://schemas.microsoft.com/office/powerpoint/2010/main" val="3373828864"/>
      </p:ext>
    </p:extLst>
  </p:cSld>
  <p:clrMapOvr>
    <a:masterClrMapping/>
  </p:clrMapOvr>
  <p:transition spd="slow">
    <p:fade/>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64C97-F20F-E2CA-46D7-7725AF1543D1}"/>
              </a:ext>
            </a:extLst>
          </p:cNvPr>
          <p:cNvSpPr>
            <a:spLocks noGrp="1"/>
          </p:cNvSpPr>
          <p:nvPr>
            <p:ph type="title"/>
          </p:nvPr>
        </p:nvSpPr>
        <p:spPr/>
        <p:txBody>
          <a:bodyPr/>
          <a:lstStyle/>
          <a:p>
            <a:r>
              <a:rPr lang="en-US" dirty="0">
                <a:latin typeface="Arial" panose="020B0604020202020204" pitchFamily="34" charset="0"/>
                <a:cs typeface="Arial" panose="020B0604020202020204" pitchFamily="34" charset="0"/>
              </a:rPr>
              <a:t>Five and Thrive</a:t>
            </a:r>
          </a:p>
        </p:txBody>
      </p:sp>
      <p:sp>
        <p:nvSpPr>
          <p:cNvPr id="3" name="Content Placeholder 2">
            <a:extLst>
              <a:ext uri="{FF2B5EF4-FFF2-40B4-BE49-F238E27FC236}">
                <a16:creationId xmlns:a16="http://schemas.microsoft.com/office/drawing/2014/main" id="{0C01F193-4C6C-D6B6-E832-259E751DC4BE}"/>
              </a:ext>
            </a:extLst>
          </p:cNvPr>
          <p:cNvSpPr>
            <a:spLocks noGrp="1"/>
          </p:cNvSpPr>
          <p:nvPr>
            <p:ph idx="1"/>
          </p:nvPr>
        </p:nvSpPr>
        <p:spPr>
          <a:xfrm>
            <a:off x="318499" y="1500027"/>
            <a:ext cx="11794731" cy="4695290"/>
          </a:xfrm>
        </p:spPr>
        <p:txBody>
          <a:bodyPr/>
          <a:lstStyle/>
          <a:p>
            <a:pPr marL="0" marR="0" algn="l" rtl="0" fontAlgn="base">
              <a:spcBef>
                <a:spcPts val="600"/>
              </a:spcBef>
            </a:pPr>
            <a:r>
              <a:rPr lang="en-US" sz="2800" b="0" i="0" u="none" strike="noStrike" dirty="0">
                <a:solidFill>
                  <a:srgbClr val="1C1C1C"/>
                </a:solidFill>
                <a:effectLst/>
                <a:latin typeface="Arial" panose="020B0604020202020204" pitchFamily="34" charset="0"/>
                <a:cs typeface="Arial" panose="020B0604020202020204" pitchFamily="34" charset="0"/>
              </a:rPr>
              <a:t>The Five</a:t>
            </a:r>
          </a:p>
          <a:p>
            <a:pPr marL="800100" lvl="2" fontAlgn="base">
              <a:spcBef>
                <a:spcPts val="600"/>
              </a:spcBef>
            </a:pPr>
            <a:r>
              <a:rPr lang="en-US" b="0" i="0" u="none" strike="noStrike" dirty="0">
                <a:solidFill>
                  <a:srgbClr val="1C1C1C"/>
                </a:solidFill>
                <a:effectLst/>
                <a:latin typeface="Arial" panose="020B0604020202020204" pitchFamily="34" charset="0"/>
                <a:cs typeface="Arial" panose="020B0604020202020204" pitchFamily="34" charset="0"/>
              </a:rPr>
              <a:t>Childcare</a:t>
            </a:r>
          </a:p>
          <a:p>
            <a:pPr marL="800100" lvl="2" fontAlgn="base">
              <a:spcBef>
                <a:spcPts val="600"/>
              </a:spcBef>
            </a:pPr>
            <a:r>
              <a:rPr lang="en-US" b="0" i="0" u="none" strike="noStrike" dirty="0">
                <a:solidFill>
                  <a:srgbClr val="1C1C1C"/>
                </a:solidFill>
                <a:effectLst/>
                <a:latin typeface="Arial" panose="020B0604020202020204" pitchFamily="34" charset="0"/>
                <a:cs typeface="Arial" panose="020B0604020202020204" pitchFamily="34" charset="0"/>
              </a:rPr>
              <a:t>Education</a:t>
            </a:r>
          </a:p>
          <a:p>
            <a:pPr marL="800100" lvl="2" fontAlgn="base">
              <a:spcBef>
                <a:spcPts val="600"/>
              </a:spcBef>
            </a:pPr>
            <a:r>
              <a:rPr lang="en-US" b="0" i="0" u="none" strike="noStrike" dirty="0">
                <a:solidFill>
                  <a:srgbClr val="1C1C1C"/>
                </a:solidFill>
                <a:effectLst/>
                <a:latin typeface="Arial" panose="020B0604020202020204" pitchFamily="34" charset="0"/>
                <a:cs typeface="Arial" panose="020B0604020202020204" pitchFamily="34" charset="0"/>
              </a:rPr>
              <a:t>Healthcare</a:t>
            </a:r>
          </a:p>
          <a:p>
            <a:pPr marL="800100" lvl="2" fontAlgn="base">
              <a:spcBef>
                <a:spcPts val="600"/>
              </a:spcBef>
            </a:pPr>
            <a:r>
              <a:rPr lang="en-US" b="0" i="0" u="none" strike="noStrike" dirty="0">
                <a:solidFill>
                  <a:srgbClr val="1C1C1C"/>
                </a:solidFill>
                <a:effectLst/>
                <a:latin typeface="Arial" panose="020B0604020202020204" pitchFamily="34" charset="0"/>
                <a:cs typeface="Arial" panose="020B0604020202020204" pitchFamily="34" charset="0"/>
              </a:rPr>
              <a:t>Housing</a:t>
            </a:r>
          </a:p>
          <a:p>
            <a:pPr marL="800100" lvl="2" fontAlgn="base">
              <a:spcBef>
                <a:spcPts val="600"/>
              </a:spcBef>
            </a:pPr>
            <a:r>
              <a:rPr lang="en-US" b="0" i="0" u="none" strike="noStrike" dirty="0">
                <a:solidFill>
                  <a:srgbClr val="1C1C1C"/>
                </a:solidFill>
                <a:effectLst/>
                <a:latin typeface="Arial" panose="020B0604020202020204" pitchFamily="34" charset="0"/>
                <a:cs typeface="Arial" panose="020B0604020202020204" pitchFamily="34" charset="0"/>
              </a:rPr>
              <a:t>Spouse Employment</a:t>
            </a:r>
          </a:p>
          <a:p>
            <a:pPr marL="800100" lvl="2" fontAlgn="base">
              <a:spcBef>
                <a:spcPts val="600"/>
              </a:spcBef>
            </a:pPr>
            <a:endParaRPr lang="en-US" sz="2800" dirty="0">
              <a:solidFill>
                <a:srgbClr val="434343"/>
              </a:solidFill>
              <a:latin typeface="Arial" panose="020B0604020202020204" pitchFamily="34" charset="0"/>
              <a:cs typeface="Arial" panose="020B0604020202020204" pitchFamily="34" charset="0"/>
            </a:endParaRPr>
          </a:p>
          <a:p>
            <a:pPr marL="571500" lvl="2" indent="0" fontAlgn="base">
              <a:spcBef>
                <a:spcPts val="600"/>
              </a:spcBef>
              <a:buNone/>
            </a:pPr>
            <a:r>
              <a:rPr lang="en-US" sz="2800" dirty="0">
                <a:solidFill>
                  <a:srgbClr val="434343"/>
                </a:solidFill>
                <a:latin typeface="Arial" panose="020B0604020202020204" pitchFamily="34" charset="0"/>
                <a:cs typeface="Arial" panose="020B0604020202020204" pitchFamily="34" charset="0"/>
              </a:rPr>
              <a:t>B</a:t>
            </a:r>
            <a:r>
              <a:rPr lang="en-US" sz="2800" b="0" i="0" dirty="0">
                <a:solidFill>
                  <a:srgbClr val="434343"/>
                </a:solidFill>
                <a:effectLst/>
                <a:latin typeface="Arial" panose="020B0604020202020204" pitchFamily="34" charset="0"/>
                <a:cs typeface="Arial" panose="020B0604020202020204" pitchFamily="34" charset="0"/>
              </a:rPr>
              <a:t>rings military leaders, community partners, and military families together to tackle the top five quality of life issues</a:t>
            </a:r>
            <a:endParaRPr lang="en-US" sz="3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09239344"/>
      </p:ext>
    </p:extLst>
  </p:cSld>
  <p:clrMapOvr>
    <a:masterClrMapping/>
  </p:clrMapOvr>
  <p:transition spd="slow">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C93DE-D6EE-1BF3-1586-988C3EE9AD6C}"/>
              </a:ext>
            </a:extLst>
          </p:cNvPr>
          <p:cNvSpPr>
            <a:spLocks noGrp="1"/>
          </p:cNvSpPr>
          <p:nvPr>
            <p:ph type="title"/>
          </p:nvPr>
        </p:nvSpPr>
        <p:spPr/>
        <p:txBody>
          <a:bodyPr/>
          <a:lstStyle/>
          <a:p>
            <a:r>
              <a:rPr lang="en-US" dirty="0"/>
              <a:t>Military Spouses</a:t>
            </a:r>
          </a:p>
        </p:txBody>
      </p:sp>
      <p:sp>
        <p:nvSpPr>
          <p:cNvPr id="3" name="Content Placeholder 2">
            <a:extLst>
              <a:ext uri="{FF2B5EF4-FFF2-40B4-BE49-F238E27FC236}">
                <a16:creationId xmlns:a16="http://schemas.microsoft.com/office/drawing/2014/main" id="{786D5E91-A1D8-4A54-568D-FFA83BD95754}"/>
              </a:ext>
            </a:extLst>
          </p:cNvPr>
          <p:cNvSpPr>
            <a:spLocks noGrp="1"/>
          </p:cNvSpPr>
          <p:nvPr>
            <p:ph idx="1"/>
          </p:nvPr>
        </p:nvSpPr>
        <p:spPr>
          <a:xfrm>
            <a:off x="609600" y="1417638"/>
            <a:ext cx="10972800" cy="4894385"/>
          </a:xfrm>
        </p:spPr>
        <p:txBody>
          <a:bodyPr/>
          <a:lstStyle/>
          <a:p>
            <a:r>
              <a:rPr lang="en-US" sz="2000" dirty="0">
                <a:latin typeface="Arial" panose="020B0604020202020204" pitchFamily="34" charset="0"/>
                <a:cs typeface="Arial" panose="020B0604020202020204" pitchFamily="34" charset="0"/>
              </a:rPr>
              <a:t>Department of Labor Facts</a:t>
            </a:r>
          </a:p>
          <a:p>
            <a:pPr lvl="1"/>
            <a:r>
              <a:rPr lang="en-US" sz="1800" dirty="0">
                <a:latin typeface="Arial" panose="020B0604020202020204" pitchFamily="34" charset="0"/>
                <a:cs typeface="Arial" panose="020B0604020202020204" pitchFamily="34" charset="0"/>
              </a:rPr>
              <a:t>92% of military spouses are women </a:t>
            </a:r>
          </a:p>
          <a:p>
            <a:pPr lvl="1"/>
            <a:r>
              <a:rPr lang="en-US" sz="1800" dirty="0">
                <a:latin typeface="Arial" panose="020B0604020202020204" pitchFamily="34" charset="0"/>
                <a:cs typeface="Arial" panose="020B0604020202020204" pitchFamily="34" charset="0"/>
              </a:rPr>
              <a:t>53% participated in the labor market</a:t>
            </a:r>
          </a:p>
          <a:p>
            <a:pPr lvl="1"/>
            <a:r>
              <a:rPr lang="en-US" sz="1800" dirty="0">
                <a:latin typeface="Arial" panose="020B0604020202020204" pitchFamily="34" charset="0"/>
                <a:cs typeface="Arial" panose="020B0604020202020204" pitchFamily="34" charset="0"/>
              </a:rPr>
              <a:t>13% unemployed—about three times the national rate </a:t>
            </a:r>
          </a:p>
          <a:p>
            <a:pPr lvl="1"/>
            <a:r>
              <a:rPr lang="en-US" sz="1800" dirty="0">
                <a:latin typeface="Arial" panose="020B0604020202020204" pitchFamily="34" charset="0"/>
                <a:cs typeface="Arial" panose="020B0604020202020204" pitchFamily="34" charset="0"/>
              </a:rPr>
              <a:t>89% have some college education </a:t>
            </a:r>
          </a:p>
          <a:p>
            <a:pPr lvl="1"/>
            <a:r>
              <a:rPr lang="en-US" sz="1800" dirty="0">
                <a:latin typeface="Arial" panose="020B0604020202020204" pitchFamily="34" charset="0"/>
                <a:cs typeface="Arial" panose="020B0604020202020204" pitchFamily="34" charset="0"/>
              </a:rPr>
              <a:t>30% have a four-year degree, while 15% have an advanced degree</a:t>
            </a:r>
          </a:p>
          <a:p>
            <a:pPr lvl="1"/>
            <a:r>
              <a:rPr lang="en-US" sz="1800" dirty="0">
                <a:latin typeface="Arial" panose="020B0604020202020204" pitchFamily="34" charset="0"/>
                <a:cs typeface="Arial" panose="020B0604020202020204" pitchFamily="34" charset="0"/>
              </a:rPr>
              <a:t>Underemployment: 31.6% of military spouses are employed part-time but may prefer full-time work</a:t>
            </a:r>
          </a:p>
          <a:p>
            <a:pPr lvl="1"/>
            <a:r>
              <a:rPr lang="en-US" sz="1800" dirty="0">
                <a:latin typeface="Arial" panose="020B0604020202020204" pitchFamily="34" charset="0"/>
                <a:cs typeface="Arial" panose="020B0604020202020204" pitchFamily="34" charset="0"/>
              </a:rPr>
              <a:t>Occupational licenses: 34% of employed spouses work in occupations that require licenses. </a:t>
            </a:r>
          </a:p>
          <a:p>
            <a:pPr lvl="1"/>
            <a:r>
              <a:rPr lang="en-US" sz="1800" b="1" dirty="0">
                <a:latin typeface="Arial" panose="020B0604020202020204" pitchFamily="34" charset="0"/>
                <a:cs typeface="Arial" panose="020B0604020202020204" pitchFamily="34" charset="0"/>
              </a:rPr>
              <a:t>Artificial barriers to employment:</a:t>
            </a:r>
          </a:p>
          <a:p>
            <a:pPr lvl="2"/>
            <a:r>
              <a:rPr lang="en-US" sz="1800" b="1" dirty="0">
                <a:latin typeface="Arial" panose="020B0604020202020204" pitchFamily="34" charset="0"/>
                <a:cs typeface="Arial" panose="020B0604020202020204" pitchFamily="34" charset="0"/>
              </a:rPr>
              <a:t>Military families move frequently</a:t>
            </a:r>
          </a:p>
          <a:p>
            <a:pPr lvl="2"/>
            <a:r>
              <a:rPr lang="en-US" sz="1800" b="1" dirty="0">
                <a:latin typeface="Arial" panose="020B0604020202020204" pitchFamily="34" charset="0"/>
                <a:cs typeface="Arial" panose="020B0604020202020204" pitchFamily="34" charset="0"/>
              </a:rPr>
              <a:t>Military spouses find it difficult to transfer licenses from state to state, delaying their return to the workforce. </a:t>
            </a:r>
          </a:p>
          <a:p>
            <a:pPr lvl="2"/>
            <a:r>
              <a:rPr lang="en-US" sz="1800" b="1" dirty="0">
                <a:latin typeface="Arial" panose="020B0604020202020204" pitchFamily="34" charset="0"/>
                <a:cs typeface="Arial" panose="020B0604020202020204" pitchFamily="34" charset="0"/>
              </a:rPr>
              <a:t>Concern about limited time they can commit to any job</a:t>
            </a:r>
          </a:p>
        </p:txBody>
      </p:sp>
    </p:spTree>
    <p:extLst>
      <p:ext uri="{BB962C8B-B14F-4D97-AF65-F5344CB8AC3E}">
        <p14:creationId xmlns:p14="http://schemas.microsoft.com/office/powerpoint/2010/main" val="1510767837"/>
      </p:ext>
    </p:extLst>
  </p:cSld>
  <p:clrMapOvr>
    <a:masterClrMapping/>
  </p:clrMapOvr>
  <p:transition spd="slow">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93CACE-E799-6DD7-C7FF-DF1BA16C7690}"/>
              </a:ext>
            </a:extLst>
          </p:cNvPr>
          <p:cNvSpPr>
            <a:spLocks noGrp="1"/>
          </p:cNvSpPr>
          <p:nvPr>
            <p:ph type="title"/>
          </p:nvPr>
        </p:nvSpPr>
        <p:spPr>
          <a:xfrm>
            <a:off x="897277" y="160337"/>
            <a:ext cx="10972800" cy="1143000"/>
          </a:xfrm>
        </p:spPr>
        <p:txBody>
          <a:bodyPr/>
          <a:lstStyle/>
          <a:p>
            <a:r>
              <a:rPr lang="en-US" dirty="0"/>
              <a:t>Where do our Partners Fit In?</a:t>
            </a:r>
          </a:p>
        </p:txBody>
      </p:sp>
      <p:graphicFrame>
        <p:nvGraphicFramePr>
          <p:cNvPr id="9" name="Content Placeholder 8">
            <a:extLst>
              <a:ext uri="{FF2B5EF4-FFF2-40B4-BE49-F238E27FC236}">
                <a16:creationId xmlns:a16="http://schemas.microsoft.com/office/drawing/2014/main" id="{E4C9AF6D-1D65-4CE5-FE28-684AC39DE582}"/>
              </a:ext>
            </a:extLst>
          </p:cNvPr>
          <p:cNvGraphicFramePr>
            <a:graphicFrameLocks noGrp="1"/>
          </p:cNvGraphicFramePr>
          <p:nvPr>
            <p:ph idx="1"/>
          </p:nvPr>
        </p:nvGraphicFramePr>
        <p:xfrm>
          <a:off x="609600" y="1375256"/>
          <a:ext cx="10972800" cy="469577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Oval 2">
            <a:extLst>
              <a:ext uri="{FF2B5EF4-FFF2-40B4-BE49-F238E27FC236}">
                <a16:creationId xmlns:a16="http://schemas.microsoft.com/office/drawing/2014/main" id="{9A8AF32B-AF2D-F385-F704-DC265E55A6FB}"/>
              </a:ext>
            </a:extLst>
          </p:cNvPr>
          <p:cNvSpPr/>
          <p:nvPr/>
        </p:nvSpPr>
        <p:spPr bwMode="auto">
          <a:xfrm>
            <a:off x="4650095" y="5831901"/>
            <a:ext cx="2891807" cy="710950"/>
          </a:xfrm>
          <a:prstGeom prst="ellipse">
            <a:avLst/>
          </a:prstGeom>
          <a:solidFill>
            <a:srgbClr val="92D050"/>
          </a:solidFill>
          <a:ln w="9525" cap="flat" cmpd="sng" algn="ctr">
            <a:solidFill>
              <a:schemeClr val="tx1"/>
            </a:solidFill>
            <a:prstDash val="solid"/>
            <a:round/>
            <a:headEnd type="none" w="med" len="med"/>
            <a:tailEnd type="none" w="med" len="med"/>
          </a:ln>
          <a:effectLst/>
        </p:spPr>
        <p:txBody>
          <a:bodyPr vert="horz" wrap="square" lIns="82623" tIns="41312" rIns="82623" bIns="41312" numCol="1" rtlCol="0" anchor="t" anchorCtr="0" compatLnSpc="1">
            <a:prstTxWarp prst="textNoShape">
              <a:avLst/>
            </a:prstTxWarp>
          </a:bodyPr>
          <a:lstStyle/>
          <a:p>
            <a:pPr marL="0" marR="0" lvl="0" indent="0" algn="l" defTabSz="826252" rtl="0" eaLnBrk="0" fontAlgn="base" latinLnBrk="0" hangingPunct="0">
              <a:lnSpc>
                <a:spcPct val="100000"/>
              </a:lnSpc>
              <a:spcBef>
                <a:spcPct val="0"/>
              </a:spcBef>
              <a:spcAft>
                <a:spcPct val="0"/>
              </a:spcAft>
              <a:buClrTx/>
              <a:buSzTx/>
              <a:buFontTx/>
              <a:buNone/>
              <a:tabLst/>
              <a:defRPr/>
            </a:pPr>
            <a:endParaRPr kumimoji="0" lang="en-US" sz="1988" b="0" i="0" u="none" strike="noStrike" kern="1200" cap="none" spc="0" normalizeH="0" baseline="0" noProof="0">
              <a:ln>
                <a:noFill/>
              </a:ln>
              <a:solidFill>
                <a:prstClr val="black"/>
              </a:solidFill>
              <a:effectLst/>
              <a:uLnTx/>
              <a:uFillTx/>
              <a:latin typeface="Arial" charset="0"/>
              <a:ea typeface="+mn-ea"/>
              <a:cs typeface="+mn-cs"/>
            </a:endParaRPr>
          </a:p>
        </p:txBody>
      </p:sp>
      <p:sp>
        <p:nvSpPr>
          <p:cNvPr id="4" name="TextBox 3">
            <a:extLst>
              <a:ext uri="{FF2B5EF4-FFF2-40B4-BE49-F238E27FC236}">
                <a16:creationId xmlns:a16="http://schemas.microsoft.com/office/drawing/2014/main" id="{67EF7579-6136-E16E-A1D1-065AE800C042}"/>
              </a:ext>
            </a:extLst>
          </p:cNvPr>
          <p:cNvSpPr txBox="1"/>
          <p:nvPr/>
        </p:nvSpPr>
        <p:spPr>
          <a:xfrm>
            <a:off x="4809805" y="5961186"/>
            <a:ext cx="2572388" cy="3425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26"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Not all inclusive</a:t>
            </a:r>
          </a:p>
        </p:txBody>
      </p:sp>
    </p:spTree>
    <p:extLst>
      <p:ext uri="{BB962C8B-B14F-4D97-AF65-F5344CB8AC3E}">
        <p14:creationId xmlns:p14="http://schemas.microsoft.com/office/powerpoint/2010/main" val="1779203349"/>
      </p:ext>
    </p:extLst>
  </p:cSld>
  <p:clrMapOvr>
    <a:masterClrMapping/>
  </p:clrMapOvr>
  <p:transition spd="slow">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209466"/>
            <a:ext cx="9143999" cy="954107"/>
          </a:xfrm>
          <a:prstGeom prst="rect">
            <a:avLst/>
          </a:prstGeom>
          <a:noFill/>
        </p:spPr>
        <p:txBody>
          <a:bodyPr wrap="square" rtlCol="0">
            <a:spAutoFit/>
          </a:bodyPr>
          <a:lstStyle/>
          <a:p>
            <a:pPr marL="0" marR="0" lvl="3"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Arial"/>
                <a:ea typeface="+mn-ea"/>
                <a:cs typeface="Arial" panose="020B0604020202020204" pitchFamily="34" charset="0"/>
              </a:rPr>
              <a:t>JBSA Workforce &amp; Transition Alliance</a:t>
            </a:r>
          </a:p>
          <a:p>
            <a:pPr marL="0" marR="0" lvl="3"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000066"/>
                </a:solidFill>
                <a:effectLst/>
                <a:uLnTx/>
                <a:uFillTx/>
                <a:latin typeface="Arial"/>
                <a:ea typeface="+mn-ea"/>
                <a:cs typeface="Arial" panose="020B0604020202020204" pitchFamily="34" charset="0"/>
              </a:rPr>
              <a:t>2024 </a:t>
            </a:r>
            <a:r>
              <a:rPr kumimoji="0" lang="en-US" sz="2800" b="1" i="0" u="none" strike="noStrike" kern="1200" cap="none" spc="0" normalizeH="0" baseline="0" noProof="0" dirty="0">
                <a:ln>
                  <a:noFill/>
                </a:ln>
                <a:solidFill>
                  <a:srgbClr val="000066"/>
                </a:solidFill>
                <a:effectLst/>
                <a:uLnTx/>
                <a:uFillTx/>
                <a:latin typeface="Arial"/>
                <a:ea typeface="+mn-ea"/>
                <a:cs typeface="Arial" panose="020B0604020202020204" pitchFamily="34" charset="0"/>
              </a:rPr>
              <a:t>Year in review</a:t>
            </a:r>
          </a:p>
        </p:txBody>
      </p:sp>
      <p:sp>
        <p:nvSpPr>
          <p:cNvPr id="3" name="TextBox 2">
            <a:extLst>
              <a:ext uri="{FF2B5EF4-FFF2-40B4-BE49-F238E27FC236}">
                <a16:creationId xmlns:a16="http://schemas.microsoft.com/office/drawing/2014/main" id="{57EE430F-8576-58FB-E5F8-0CFD4D7B28D4}"/>
              </a:ext>
            </a:extLst>
          </p:cNvPr>
          <p:cNvSpPr txBox="1"/>
          <p:nvPr/>
        </p:nvSpPr>
        <p:spPr>
          <a:xfrm>
            <a:off x="167751" y="1265790"/>
            <a:ext cx="7776926" cy="535531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540+ Members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425+ Organizations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49 Alliance Meetings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3.4K participants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260+ Events shared via </a:t>
            </a:r>
            <a:r>
              <a:rPr kumimoji="0" lang="en-US" sz="1800" b="1" i="0" u="sng" strike="noStrike" kern="1200" cap="none" spc="0" normalizeH="0" baseline="0" noProof="0" dirty="0">
                <a:ln>
                  <a:noFill/>
                </a:ln>
                <a:solidFill>
                  <a:srgbClr val="000000"/>
                </a:solidFill>
                <a:effectLst/>
                <a:uLnTx/>
                <a:uFillTx/>
                <a:latin typeface="Arial"/>
                <a:ea typeface="+mn-ea"/>
                <a:cs typeface="+mn-cs"/>
              </a:rPr>
              <a:t>Alliance Calendar &amp; Meeting Minutes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1" i="0" u="sng"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Alliance LinkedIn – Shared Calendar, Events, and Job Postings</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4.7K Members </a:t>
            </a:r>
            <a:r>
              <a:rPr kumimoji="0" lang="en-US" sz="1400" b="1" i="0" u="none" strike="noStrike" kern="1200" cap="none" spc="0" normalizeH="0" baseline="0" noProof="0" dirty="0">
                <a:ln>
                  <a:noFill/>
                </a:ln>
                <a:solidFill>
                  <a:srgbClr val="00B050"/>
                </a:solidFill>
                <a:effectLst/>
                <a:uLnTx/>
                <a:uFillTx/>
                <a:latin typeface="Arial"/>
                <a:ea typeface="+mn-ea"/>
                <a:cs typeface="+mn-cs"/>
              </a:rPr>
              <a:t>(+942)</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32K Impressions (posts viewed/clicked on)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SkillBridge LinkedIn – Shared Skillbridge / CSP Opportunities </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5.5K Members </a:t>
            </a:r>
            <a:r>
              <a:rPr kumimoji="0" lang="en-US" sz="1400" b="1" i="0" u="none" strike="noStrike" kern="1200" cap="none" spc="0" normalizeH="0" baseline="0" noProof="0" dirty="0">
                <a:ln>
                  <a:noFill/>
                </a:ln>
                <a:solidFill>
                  <a:srgbClr val="00B050"/>
                </a:solidFill>
                <a:effectLst/>
                <a:uLnTx/>
                <a:uFillTx/>
                <a:latin typeface="Arial"/>
                <a:ea typeface="+mn-ea"/>
                <a:cs typeface="+mn-cs"/>
              </a:rPr>
              <a:t>(+487)</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20.3K Impressions (posts viewed/clicked 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355028927"/>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58806" y="1931670"/>
            <a:ext cx="8875059" cy="3993776"/>
            <a:chOff x="380" y="2189226"/>
            <a:chExt cx="10058400" cy="4526280"/>
          </a:xfrm>
        </p:grpSpPr>
        <p:pic>
          <p:nvPicPr>
            <p:cNvPr id="3" name="object 3"/>
            <p:cNvPicPr/>
            <p:nvPr/>
          </p:nvPicPr>
          <p:blipFill>
            <a:blip r:embed="rId3" cstate="print"/>
            <a:stretch>
              <a:fillRect/>
            </a:stretch>
          </p:blipFill>
          <p:spPr>
            <a:xfrm>
              <a:off x="2895600" y="2189226"/>
              <a:ext cx="4360926" cy="4088129"/>
            </a:xfrm>
            <a:prstGeom prst="rect">
              <a:avLst/>
            </a:prstGeom>
          </p:spPr>
        </p:pic>
        <p:pic>
          <p:nvPicPr>
            <p:cNvPr id="4" name="object 4"/>
            <p:cNvPicPr/>
            <p:nvPr/>
          </p:nvPicPr>
          <p:blipFill>
            <a:blip r:embed="rId4" cstate="print"/>
            <a:stretch>
              <a:fillRect/>
            </a:stretch>
          </p:blipFill>
          <p:spPr>
            <a:xfrm>
              <a:off x="6426708" y="4583429"/>
              <a:ext cx="226313" cy="226314"/>
            </a:xfrm>
            <a:prstGeom prst="rect">
              <a:avLst/>
            </a:prstGeom>
          </p:spPr>
        </p:pic>
        <p:sp>
          <p:nvSpPr>
            <p:cNvPr id="5" name="object 5"/>
            <p:cNvSpPr/>
            <p:nvPr/>
          </p:nvSpPr>
          <p:spPr>
            <a:xfrm>
              <a:off x="5475732" y="4505705"/>
              <a:ext cx="320040" cy="354965"/>
            </a:xfrm>
            <a:custGeom>
              <a:avLst/>
              <a:gdLst/>
              <a:ahLst/>
              <a:cxnLst/>
              <a:rect l="l" t="t" r="r" b="b"/>
              <a:pathLst>
                <a:path w="320039" h="354964">
                  <a:moveTo>
                    <a:pt x="182880" y="354342"/>
                  </a:moveTo>
                  <a:lnTo>
                    <a:pt x="166116" y="301002"/>
                  </a:lnTo>
                  <a:lnTo>
                    <a:pt x="112776" y="301002"/>
                  </a:lnTo>
                  <a:lnTo>
                    <a:pt x="182880" y="354342"/>
                  </a:lnTo>
                  <a:close/>
                </a:path>
                <a:path w="320039" h="354964">
                  <a:moveTo>
                    <a:pt x="320040" y="86868"/>
                  </a:moveTo>
                  <a:lnTo>
                    <a:pt x="233172" y="86868"/>
                  </a:lnTo>
                  <a:lnTo>
                    <a:pt x="206502" y="0"/>
                  </a:lnTo>
                  <a:lnTo>
                    <a:pt x="179832" y="86868"/>
                  </a:lnTo>
                  <a:lnTo>
                    <a:pt x="93726" y="86868"/>
                  </a:lnTo>
                  <a:lnTo>
                    <a:pt x="163068" y="140208"/>
                  </a:lnTo>
                  <a:lnTo>
                    <a:pt x="139928" y="214884"/>
                  </a:lnTo>
                  <a:lnTo>
                    <a:pt x="139446" y="214884"/>
                  </a:lnTo>
                  <a:lnTo>
                    <a:pt x="112776" y="128016"/>
                  </a:lnTo>
                  <a:lnTo>
                    <a:pt x="86106" y="214884"/>
                  </a:lnTo>
                  <a:lnTo>
                    <a:pt x="0" y="214884"/>
                  </a:lnTo>
                  <a:lnTo>
                    <a:pt x="69342" y="268224"/>
                  </a:lnTo>
                  <a:lnTo>
                    <a:pt x="42672" y="354330"/>
                  </a:lnTo>
                  <a:lnTo>
                    <a:pt x="112776" y="300990"/>
                  </a:lnTo>
                  <a:lnTo>
                    <a:pt x="166116" y="300990"/>
                  </a:lnTo>
                  <a:lnTo>
                    <a:pt x="156210" y="268224"/>
                  </a:lnTo>
                  <a:lnTo>
                    <a:pt x="226314" y="214884"/>
                  </a:lnTo>
                  <a:lnTo>
                    <a:pt x="151409" y="214884"/>
                  </a:lnTo>
                  <a:lnTo>
                    <a:pt x="206502" y="172974"/>
                  </a:lnTo>
                  <a:lnTo>
                    <a:pt x="276606" y="226314"/>
                  </a:lnTo>
                  <a:lnTo>
                    <a:pt x="259842" y="172974"/>
                  </a:lnTo>
                  <a:lnTo>
                    <a:pt x="249936" y="140208"/>
                  </a:lnTo>
                  <a:lnTo>
                    <a:pt x="320040" y="86868"/>
                  </a:lnTo>
                  <a:close/>
                </a:path>
              </a:pathLst>
            </a:custGeom>
            <a:solidFill>
              <a:srgbClr val="604A7B"/>
            </a:solidFill>
          </p:spPr>
          <p:txBody>
            <a:bodyPr wrap="square" lIns="0" tIns="0" rIns="0" bIns="0" rtlCol="0"/>
            <a:lstStyle/>
            <a:p>
              <a:pPr defTabSz="806867"/>
              <a:endParaRPr sz="1588" kern="0">
                <a:solidFill>
                  <a:sysClr val="windowText" lastClr="000000"/>
                </a:solidFill>
              </a:endParaRPr>
            </a:p>
          </p:txBody>
        </p:sp>
        <p:pic>
          <p:nvPicPr>
            <p:cNvPr id="6" name="object 6"/>
            <p:cNvPicPr/>
            <p:nvPr/>
          </p:nvPicPr>
          <p:blipFill>
            <a:blip r:embed="rId5" cstate="print"/>
            <a:stretch>
              <a:fillRect/>
            </a:stretch>
          </p:blipFill>
          <p:spPr>
            <a:xfrm>
              <a:off x="4754117" y="4027170"/>
              <a:ext cx="226313" cy="226313"/>
            </a:xfrm>
            <a:prstGeom prst="rect">
              <a:avLst/>
            </a:prstGeom>
          </p:spPr>
        </p:pic>
        <p:pic>
          <p:nvPicPr>
            <p:cNvPr id="7" name="object 7"/>
            <p:cNvPicPr/>
            <p:nvPr/>
          </p:nvPicPr>
          <p:blipFill>
            <a:blip r:embed="rId6" cstate="print"/>
            <a:stretch>
              <a:fillRect/>
            </a:stretch>
          </p:blipFill>
          <p:spPr>
            <a:xfrm>
              <a:off x="5142738" y="3707891"/>
              <a:ext cx="226313" cy="226314"/>
            </a:xfrm>
            <a:prstGeom prst="rect">
              <a:avLst/>
            </a:prstGeom>
          </p:spPr>
        </p:pic>
        <p:pic>
          <p:nvPicPr>
            <p:cNvPr id="8" name="object 8"/>
            <p:cNvPicPr/>
            <p:nvPr/>
          </p:nvPicPr>
          <p:blipFill>
            <a:blip r:embed="rId7" cstate="print"/>
            <a:stretch>
              <a:fillRect/>
            </a:stretch>
          </p:blipFill>
          <p:spPr>
            <a:xfrm>
              <a:off x="5383529" y="3118103"/>
              <a:ext cx="226313" cy="226313"/>
            </a:xfrm>
            <a:prstGeom prst="rect">
              <a:avLst/>
            </a:prstGeom>
          </p:spPr>
        </p:pic>
        <p:sp>
          <p:nvSpPr>
            <p:cNvPr id="9" name="object 9"/>
            <p:cNvSpPr/>
            <p:nvPr/>
          </p:nvSpPr>
          <p:spPr>
            <a:xfrm>
              <a:off x="5371338" y="4772405"/>
              <a:ext cx="226695" cy="226695"/>
            </a:xfrm>
            <a:custGeom>
              <a:avLst/>
              <a:gdLst/>
              <a:ahLst/>
              <a:cxnLst/>
              <a:rect l="l" t="t" r="r" b="b"/>
              <a:pathLst>
                <a:path w="226695" h="226695">
                  <a:moveTo>
                    <a:pt x="226314" y="86106"/>
                  </a:moveTo>
                  <a:lnTo>
                    <a:pt x="140208" y="86106"/>
                  </a:lnTo>
                  <a:lnTo>
                    <a:pt x="113538" y="0"/>
                  </a:lnTo>
                  <a:lnTo>
                    <a:pt x="86868" y="86106"/>
                  </a:lnTo>
                  <a:lnTo>
                    <a:pt x="0" y="86106"/>
                  </a:lnTo>
                  <a:lnTo>
                    <a:pt x="70104" y="139446"/>
                  </a:lnTo>
                  <a:lnTo>
                    <a:pt x="43434" y="226314"/>
                  </a:lnTo>
                  <a:lnTo>
                    <a:pt x="113538" y="172974"/>
                  </a:lnTo>
                  <a:lnTo>
                    <a:pt x="183642" y="226314"/>
                  </a:lnTo>
                  <a:lnTo>
                    <a:pt x="166878" y="172974"/>
                  </a:lnTo>
                  <a:lnTo>
                    <a:pt x="156210" y="139446"/>
                  </a:lnTo>
                  <a:lnTo>
                    <a:pt x="226314" y="86106"/>
                  </a:lnTo>
                  <a:close/>
                </a:path>
              </a:pathLst>
            </a:custGeom>
            <a:solidFill>
              <a:srgbClr val="604A7B"/>
            </a:solidFill>
          </p:spPr>
          <p:txBody>
            <a:bodyPr wrap="square" lIns="0" tIns="0" rIns="0" bIns="0" rtlCol="0"/>
            <a:lstStyle/>
            <a:p>
              <a:pPr defTabSz="806867"/>
              <a:endParaRPr sz="1588" kern="0">
                <a:solidFill>
                  <a:sysClr val="windowText" lastClr="000000"/>
                </a:solidFill>
              </a:endParaRPr>
            </a:p>
          </p:txBody>
        </p:sp>
        <p:pic>
          <p:nvPicPr>
            <p:cNvPr id="10" name="object 10"/>
            <p:cNvPicPr/>
            <p:nvPr/>
          </p:nvPicPr>
          <p:blipFill>
            <a:blip r:embed="rId8" cstate="print"/>
            <a:stretch>
              <a:fillRect/>
            </a:stretch>
          </p:blipFill>
          <p:spPr>
            <a:xfrm>
              <a:off x="4747259" y="4773929"/>
              <a:ext cx="226313" cy="226314"/>
            </a:xfrm>
            <a:prstGeom prst="rect">
              <a:avLst/>
            </a:prstGeom>
          </p:spPr>
        </p:pic>
      </p:grpSp>
      <p:sp>
        <p:nvSpPr>
          <p:cNvPr id="12" name="object 12"/>
          <p:cNvSpPr txBox="1"/>
          <p:nvPr/>
        </p:nvSpPr>
        <p:spPr>
          <a:xfrm>
            <a:off x="5452110" y="2740735"/>
            <a:ext cx="913279" cy="632915"/>
          </a:xfrm>
          <a:prstGeom prst="rect">
            <a:avLst/>
          </a:prstGeom>
        </p:spPr>
        <p:txBody>
          <a:bodyPr vert="horz" wrap="square" lIns="0" tIns="13447" rIns="0" bIns="0" rtlCol="0">
            <a:spAutoFit/>
          </a:bodyPr>
          <a:lstStyle/>
          <a:p>
            <a:pPr marL="11206" defTabSz="806867">
              <a:spcBef>
                <a:spcPts val="106"/>
              </a:spcBef>
            </a:pPr>
            <a:r>
              <a:rPr sz="1147" b="1" kern="0" dirty="0">
                <a:solidFill>
                  <a:sysClr val="windowText" lastClr="000000"/>
                </a:solidFill>
                <a:latin typeface="Baskerville Old Face"/>
                <a:cs typeface="Baskerville Old Face"/>
              </a:rPr>
              <a:t>Sheppard</a:t>
            </a:r>
            <a:r>
              <a:rPr sz="1147" b="1" kern="0" spc="26" dirty="0">
                <a:solidFill>
                  <a:sysClr val="windowText" lastClr="000000"/>
                </a:solidFill>
                <a:latin typeface="Baskerville Old Face"/>
                <a:cs typeface="Baskerville Old Face"/>
              </a:rPr>
              <a:t> </a:t>
            </a:r>
            <a:r>
              <a:rPr sz="1147" b="1" kern="0" spc="-22" dirty="0">
                <a:solidFill>
                  <a:sysClr val="windowText" lastClr="000000"/>
                </a:solidFill>
                <a:latin typeface="Baskerville Old Face"/>
                <a:cs typeface="Baskerville Old Face"/>
              </a:rPr>
              <a:t>AFB</a:t>
            </a:r>
            <a:endParaRPr sz="1147" kern="0">
              <a:solidFill>
                <a:sysClr val="windowText" lastClr="000000"/>
              </a:solidFill>
              <a:latin typeface="Baskerville Old Face"/>
              <a:cs typeface="Baskerville Old Face"/>
            </a:endParaRPr>
          </a:p>
          <a:p>
            <a:pPr defTabSz="806867">
              <a:spcBef>
                <a:spcPts val="693"/>
              </a:spcBef>
            </a:pPr>
            <a:endParaRPr sz="1147" kern="0">
              <a:solidFill>
                <a:sysClr val="windowText" lastClr="000000"/>
              </a:solidFill>
              <a:latin typeface="Baskerville Old Face"/>
              <a:cs typeface="Baskerville Old Face"/>
            </a:endParaRPr>
          </a:p>
          <a:p>
            <a:pPr marL="39223" defTabSz="806867"/>
            <a:r>
              <a:rPr sz="1147" b="1" kern="0" dirty="0">
                <a:solidFill>
                  <a:sysClr val="windowText" lastClr="000000"/>
                </a:solidFill>
                <a:latin typeface="Baskerville Old Face"/>
                <a:cs typeface="Baskerville Old Face"/>
              </a:rPr>
              <a:t>Dyess</a:t>
            </a:r>
            <a:r>
              <a:rPr sz="1147" b="1" kern="0" spc="4" dirty="0">
                <a:solidFill>
                  <a:sysClr val="windowText" lastClr="000000"/>
                </a:solidFill>
                <a:latin typeface="Baskerville Old Face"/>
                <a:cs typeface="Baskerville Old Face"/>
              </a:rPr>
              <a:t> </a:t>
            </a:r>
            <a:r>
              <a:rPr sz="1147" b="1" kern="0" spc="-22" dirty="0">
                <a:solidFill>
                  <a:sysClr val="windowText" lastClr="000000"/>
                </a:solidFill>
                <a:latin typeface="Baskerville Old Face"/>
                <a:cs typeface="Baskerville Old Face"/>
              </a:rPr>
              <a:t>AFB</a:t>
            </a:r>
            <a:endParaRPr sz="1147" kern="0">
              <a:solidFill>
                <a:sysClr val="windowText" lastClr="000000"/>
              </a:solidFill>
              <a:latin typeface="Baskerville Old Face"/>
              <a:cs typeface="Baskerville Old Face"/>
            </a:endParaRPr>
          </a:p>
        </p:txBody>
      </p:sp>
      <p:sp>
        <p:nvSpPr>
          <p:cNvPr id="13" name="object 13"/>
          <p:cNvSpPr txBox="1"/>
          <p:nvPr/>
        </p:nvSpPr>
        <p:spPr>
          <a:xfrm>
            <a:off x="5082981" y="4357075"/>
            <a:ext cx="862293" cy="190102"/>
          </a:xfrm>
          <a:prstGeom prst="rect">
            <a:avLst/>
          </a:prstGeom>
        </p:spPr>
        <p:txBody>
          <a:bodyPr vert="horz" wrap="square" lIns="0" tIns="13447" rIns="0" bIns="0" rtlCol="0">
            <a:spAutoFit/>
          </a:bodyPr>
          <a:lstStyle/>
          <a:p>
            <a:pPr marL="11206" defTabSz="806867">
              <a:spcBef>
                <a:spcPts val="106"/>
              </a:spcBef>
            </a:pPr>
            <a:r>
              <a:rPr sz="1147" b="1" kern="0" dirty="0">
                <a:solidFill>
                  <a:sysClr val="windowText" lastClr="000000"/>
                </a:solidFill>
                <a:latin typeface="Baskerville Old Face"/>
                <a:cs typeface="Baskerville Old Face"/>
              </a:rPr>
              <a:t>Laughlin</a:t>
            </a:r>
            <a:r>
              <a:rPr sz="1147" b="1" kern="0" spc="53" dirty="0">
                <a:solidFill>
                  <a:sysClr val="windowText" lastClr="000000"/>
                </a:solidFill>
                <a:latin typeface="Baskerville Old Face"/>
                <a:cs typeface="Baskerville Old Face"/>
              </a:rPr>
              <a:t> </a:t>
            </a:r>
            <a:r>
              <a:rPr sz="1147" b="1" kern="0" spc="-22" dirty="0">
                <a:solidFill>
                  <a:sysClr val="windowText" lastClr="000000"/>
                </a:solidFill>
                <a:latin typeface="Baskerville Old Face"/>
                <a:cs typeface="Baskerville Old Face"/>
              </a:rPr>
              <a:t>AFB</a:t>
            </a:r>
            <a:endParaRPr sz="1147" kern="0">
              <a:solidFill>
                <a:sysClr val="windowText" lastClr="000000"/>
              </a:solidFill>
              <a:latin typeface="Baskerville Old Face"/>
              <a:cs typeface="Baskerville Old Face"/>
            </a:endParaRPr>
          </a:p>
        </p:txBody>
      </p:sp>
      <p:sp>
        <p:nvSpPr>
          <p:cNvPr id="14" name="object 14"/>
          <p:cNvSpPr txBox="1"/>
          <p:nvPr/>
        </p:nvSpPr>
        <p:spPr>
          <a:xfrm>
            <a:off x="7727350" y="4254199"/>
            <a:ext cx="1172135" cy="362962"/>
          </a:xfrm>
          <a:prstGeom prst="rect">
            <a:avLst/>
          </a:prstGeom>
        </p:spPr>
        <p:txBody>
          <a:bodyPr vert="horz" wrap="square" lIns="0" tIns="10646" rIns="0" bIns="0" rtlCol="0">
            <a:spAutoFit/>
          </a:bodyPr>
          <a:lstStyle/>
          <a:p>
            <a:pPr marL="11206" marR="4483" defTabSz="806867">
              <a:lnSpc>
                <a:spcPct val="101499"/>
              </a:lnSpc>
              <a:spcBef>
                <a:spcPts val="84"/>
              </a:spcBef>
            </a:pPr>
            <a:r>
              <a:rPr sz="1147" b="1" kern="0" dirty="0">
                <a:solidFill>
                  <a:sysClr val="windowText" lastClr="000000"/>
                </a:solidFill>
                <a:latin typeface="Baskerville Old Face"/>
                <a:cs typeface="Baskerville Old Face"/>
              </a:rPr>
              <a:t>Ellington</a:t>
            </a:r>
            <a:r>
              <a:rPr sz="1147" b="1" kern="0" spc="22" dirty="0">
                <a:solidFill>
                  <a:sysClr val="windowText" lastClr="000000"/>
                </a:solidFill>
                <a:latin typeface="Baskerville Old Face"/>
                <a:cs typeface="Baskerville Old Face"/>
              </a:rPr>
              <a:t> </a:t>
            </a:r>
            <a:r>
              <a:rPr sz="1147" b="1" kern="0" dirty="0">
                <a:solidFill>
                  <a:sysClr val="windowText" lastClr="000000"/>
                </a:solidFill>
                <a:latin typeface="Baskerville Old Face"/>
                <a:cs typeface="Baskerville Old Face"/>
              </a:rPr>
              <a:t>Field</a:t>
            </a:r>
            <a:r>
              <a:rPr sz="1147" b="1" kern="0" spc="22" dirty="0">
                <a:solidFill>
                  <a:sysClr val="windowText" lastClr="000000"/>
                </a:solidFill>
                <a:latin typeface="Baskerville Old Face"/>
                <a:cs typeface="Baskerville Old Face"/>
              </a:rPr>
              <a:t> </a:t>
            </a:r>
            <a:r>
              <a:rPr sz="1147" b="1" kern="0" spc="-22" dirty="0">
                <a:solidFill>
                  <a:sysClr val="windowText" lastClr="000000"/>
                </a:solidFill>
                <a:latin typeface="Baskerville Old Face"/>
                <a:cs typeface="Baskerville Old Face"/>
              </a:rPr>
              <a:t>JRB </a:t>
            </a:r>
            <a:r>
              <a:rPr sz="1147" b="1" kern="0" dirty="0">
                <a:solidFill>
                  <a:sysClr val="windowText" lastClr="000000"/>
                </a:solidFill>
                <a:latin typeface="Baskerville Old Face"/>
                <a:cs typeface="Baskerville Old Face"/>
              </a:rPr>
              <a:t>(Texas</a:t>
            </a:r>
            <a:r>
              <a:rPr sz="1147" b="1" kern="0" spc="31" dirty="0">
                <a:solidFill>
                  <a:sysClr val="windowText" lastClr="000000"/>
                </a:solidFill>
                <a:latin typeface="Baskerville Old Face"/>
                <a:cs typeface="Baskerville Old Face"/>
              </a:rPr>
              <a:t> </a:t>
            </a:r>
            <a:r>
              <a:rPr sz="1147" b="1" kern="0" spc="-18" dirty="0">
                <a:solidFill>
                  <a:sysClr val="windowText" lastClr="000000"/>
                </a:solidFill>
                <a:latin typeface="Baskerville Old Face"/>
                <a:cs typeface="Baskerville Old Face"/>
              </a:rPr>
              <a:t>ANG)</a:t>
            </a:r>
            <a:endParaRPr sz="1147" kern="0">
              <a:solidFill>
                <a:sysClr val="windowText" lastClr="000000"/>
              </a:solidFill>
              <a:latin typeface="Baskerville Old Face"/>
              <a:cs typeface="Baskerville Old Face"/>
            </a:endParaRPr>
          </a:p>
        </p:txBody>
      </p:sp>
      <p:sp>
        <p:nvSpPr>
          <p:cNvPr id="15" name="object 15"/>
          <p:cNvSpPr txBox="1"/>
          <p:nvPr/>
        </p:nvSpPr>
        <p:spPr>
          <a:xfrm>
            <a:off x="4820768" y="3415111"/>
            <a:ext cx="2618815" cy="553315"/>
          </a:xfrm>
          <a:prstGeom prst="rect">
            <a:avLst/>
          </a:prstGeom>
        </p:spPr>
        <p:txBody>
          <a:bodyPr vert="horz" wrap="square" lIns="0" tIns="75079" rIns="0" bIns="0" rtlCol="0">
            <a:spAutoFit/>
          </a:bodyPr>
          <a:lstStyle/>
          <a:p>
            <a:pPr marL="11206" defTabSz="806867">
              <a:spcBef>
                <a:spcPts val="591"/>
              </a:spcBef>
            </a:pPr>
            <a:r>
              <a:rPr sz="1147" b="1" kern="0" dirty="0">
                <a:solidFill>
                  <a:sysClr val="windowText" lastClr="000000"/>
                </a:solidFill>
                <a:latin typeface="Baskerville Old Face"/>
                <a:cs typeface="Baskerville Old Face"/>
              </a:rPr>
              <a:t>Goodfellow</a:t>
            </a:r>
            <a:r>
              <a:rPr sz="1147" b="1" kern="0" spc="49" dirty="0">
                <a:solidFill>
                  <a:sysClr val="windowText" lastClr="000000"/>
                </a:solidFill>
                <a:latin typeface="Baskerville Old Face"/>
                <a:cs typeface="Baskerville Old Face"/>
              </a:rPr>
              <a:t> </a:t>
            </a:r>
            <a:r>
              <a:rPr sz="1147" b="1" kern="0" spc="-22" dirty="0">
                <a:solidFill>
                  <a:sysClr val="windowText" lastClr="000000"/>
                </a:solidFill>
                <a:latin typeface="Baskerville Old Face"/>
                <a:cs typeface="Baskerville Old Face"/>
              </a:rPr>
              <a:t>AFB</a:t>
            </a:r>
            <a:endParaRPr sz="1147" kern="0">
              <a:solidFill>
                <a:sysClr val="windowText" lastClr="000000"/>
              </a:solidFill>
              <a:latin typeface="Baskerville Old Face"/>
              <a:cs typeface="Baskerville Old Face"/>
            </a:endParaRPr>
          </a:p>
          <a:p>
            <a:pPr marL="889233" defTabSz="806867">
              <a:spcBef>
                <a:spcPts val="613"/>
              </a:spcBef>
            </a:pPr>
            <a:r>
              <a:rPr sz="1456" b="1" kern="0" dirty="0">
                <a:solidFill>
                  <a:sysClr val="windowText" lastClr="000000"/>
                </a:solidFill>
                <a:latin typeface="Baskerville Old Face"/>
                <a:cs typeface="Baskerville Old Face"/>
              </a:rPr>
              <a:t>Joint</a:t>
            </a:r>
            <a:r>
              <a:rPr sz="1456" b="1" kern="0" spc="-18" dirty="0">
                <a:solidFill>
                  <a:sysClr val="windowText" lastClr="000000"/>
                </a:solidFill>
                <a:latin typeface="Baskerville Old Face"/>
                <a:cs typeface="Baskerville Old Face"/>
              </a:rPr>
              <a:t> </a:t>
            </a:r>
            <a:r>
              <a:rPr sz="1456" b="1" kern="0" dirty="0">
                <a:solidFill>
                  <a:sysClr val="windowText" lastClr="000000"/>
                </a:solidFill>
                <a:latin typeface="Baskerville Old Face"/>
                <a:cs typeface="Baskerville Old Face"/>
              </a:rPr>
              <a:t>Base</a:t>
            </a:r>
            <a:r>
              <a:rPr sz="1456" b="1" kern="0" spc="-13" dirty="0">
                <a:solidFill>
                  <a:sysClr val="windowText" lastClr="000000"/>
                </a:solidFill>
                <a:latin typeface="Baskerville Old Face"/>
                <a:cs typeface="Baskerville Old Face"/>
              </a:rPr>
              <a:t> </a:t>
            </a:r>
            <a:r>
              <a:rPr sz="1456" b="1" kern="0" dirty="0">
                <a:solidFill>
                  <a:sysClr val="windowText" lastClr="000000"/>
                </a:solidFill>
                <a:latin typeface="Baskerville Old Face"/>
                <a:cs typeface="Baskerville Old Face"/>
              </a:rPr>
              <a:t>San</a:t>
            </a:r>
            <a:r>
              <a:rPr sz="1456" b="1" kern="0" spc="-18" dirty="0">
                <a:solidFill>
                  <a:sysClr val="windowText" lastClr="000000"/>
                </a:solidFill>
                <a:latin typeface="Baskerville Old Face"/>
                <a:cs typeface="Baskerville Old Face"/>
              </a:rPr>
              <a:t> </a:t>
            </a:r>
            <a:r>
              <a:rPr sz="1456" b="1" kern="0" spc="-9" dirty="0">
                <a:solidFill>
                  <a:sysClr val="windowText" lastClr="000000"/>
                </a:solidFill>
                <a:latin typeface="Baskerville Old Face"/>
                <a:cs typeface="Baskerville Old Face"/>
              </a:rPr>
              <a:t>Antonio</a:t>
            </a:r>
            <a:endParaRPr sz="1456" kern="0">
              <a:solidFill>
                <a:sysClr val="windowText" lastClr="000000"/>
              </a:solidFill>
              <a:latin typeface="Baskerville Old Face"/>
              <a:cs typeface="Baskerville Old Face"/>
            </a:endParaRPr>
          </a:p>
        </p:txBody>
      </p:sp>
      <p:sp>
        <p:nvSpPr>
          <p:cNvPr id="16" name="object 16"/>
          <p:cNvSpPr txBox="1"/>
          <p:nvPr/>
        </p:nvSpPr>
        <p:spPr>
          <a:xfrm>
            <a:off x="6035712" y="4355053"/>
            <a:ext cx="429184" cy="144787"/>
          </a:xfrm>
          <a:prstGeom prst="rect">
            <a:avLst/>
          </a:prstGeom>
        </p:spPr>
        <p:txBody>
          <a:bodyPr vert="horz" wrap="square" lIns="0" tIns="15688" rIns="0" bIns="0" rtlCol="0">
            <a:spAutoFit/>
          </a:bodyPr>
          <a:lstStyle/>
          <a:p>
            <a:pPr marL="11206" defTabSz="806867">
              <a:spcBef>
                <a:spcPts val="124"/>
              </a:spcBef>
            </a:pPr>
            <a:r>
              <a:rPr sz="838" kern="0" spc="-9" dirty="0">
                <a:solidFill>
                  <a:sysClr val="windowText" lastClr="000000"/>
                </a:solidFill>
                <a:latin typeface="Baskerville Old Face"/>
                <a:cs typeface="Baskerville Old Face"/>
              </a:rPr>
              <a:t>Lackland</a:t>
            </a:r>
            <a:endParaRPr sz="838" kern="0">
              <a:solidFill>
                <a:sysClr val="windowText" lastClr="000000"/>
              </a:solidFill>
              <a:latin typeface="Baskerville Old Face"/>
              <a:cs typeface="Baskerville Old Face"/>
            </a:endParaRPr>
          </a:p>
        </p:txBody>
      </p:sp>
      <p:sp>
        <p:nvSpPr>
          <p:cNvPr id="17" name="object 17"/>
          <p:cNvSpPr txBox="1"/>
          <p:nvPr/>
        </p:nvSpPr>
        <p:spPr>
          <a:xfrm>
            <a:off x="6745041" y="3922051"/>
            <a:ext cx="457199" cy="144787"/>
          </a:xfrm>
          <a:prstGeom prst="rect">
            <a:avLst/>
          </a:prstGeom>
        </p:spPr>
        <p:txBody>
          <a:bodyPr vert="horz" wrap="square" lIns="0" tIns="15688" rIns="0" bIns="0" rtlCol="0">
            <a:spAutoFit/>
          </a:bodyPr>
          <a:lstStyle/>
          <a:p>
            <a:pPr marL="11206" defTabSz="806867">
              <a:spcBef>
                <a:spcPts val="124"/>
              </a:spcBef>
            </a:pPr>
            <a:r>
              <a:rPr sz="838" kern="0" spc="-9" dirty="0">
                <a:solidFill>
                  <a:sysClr val="windowText" lastClr="000000"/>
                </a:solidFill>
                <a:latin typeface="Baskerville Old Face"/>
                <a:cs typeface="Baskerville Old Face"/>
              </a:rPr>
              <a:t>Randolph</a:t>
            </a:r>
            <a:endParaRPr sz="838" kern="0">
              <a:solidFill>
                <a:sysClr val="windowText" lastClr="000000"/>
              </a:solidFill>
              <a:latin typeface="Baskerville Old Face"/>
              <a:cs typeface="Baskerville Old Face"/>
            </a:endParaRPr>
          </a:p>
        </p:txBody>
      </p:sp>
      <p:sp>
        <p:nvSpPr>
          <p:cNvPr id="18" name="object 18"/>
          <p:cNvSpPr/>
          <p:nvPr/>
        </p:nvSpPr>
        <p:spPr>
          <a:xfrm>
            <a:off x="6393852" y="3972272"/>
            <a:ext cx="387724" cy="438710"/>
          </a:xfrm>
          <a:custGeom>
            <a:avLst/>
            <a:gdLst/>
            <a:ahLst/>
            <a:cxnLst/>
            <a:rect l="l" t="t" r="r" b="b"/>
            <a:pathLst>
              <a:path w="439420" h="497204">
                <a:moveTo>
                  <a:pt x="226314" y="86093"/>
                </a:moveTo>
                <a:lnTo>
                  <a:pt x="140195" y="86093"/>
                </a:lnTo>
                <a:lnTo>
                  <a:pt x="113538" y="0"/>
                </a:lnTo>
                <a:lnTo>
                  <a:pt x="86106" y="86093"/>
                </a:lnTo>
                <a:lnTo>
                  <a:pt x="0" y="86093"/>
                </a:lnTo>
                <a:lnTo>
                  <a:pt x="70104" y="140195"/>
                </a:lnTo>
                <a:lnTo>
                  <a:pt x="43434" y="226301"/>
                </a:lnTo>
                <a:lnTo>
                  <a:pt x="113538" y="172961"/>
                </a:lnTo>
                <a:lnTo>
                  <a:pt x="166878" y="172961"/>
                </a:lnTo>
                <a:lnTo>
                  <a:pt x="156210" y="140195"/>
                </a:lnTo>
                <a:lnTo>
                  <a:pt x="226314" y="86093"/>
                </a:lnTo>
                <a:close/>
              </a:path>
              <a:path w="439420" h="497204">
                <a:moveTo>
                  <a:pt x="343662" y="200393"/>
                </a:moveTo>
                <a:lnTo>
                  <a:pt x="275082" y="200393"/>
                </a:lnTo>
                <a:lnTo>
                  <a:pt x="253746" y="126479"/>
                </a:lnTo>
                <a:lnTo>
                  <a:pt x="233172" y="200393"/>
                </a:lnTo>
                <a:lnTo>
                  <a:pt x="175094" y="200393"/>
                </a:lnTo>
                <a:lnTo>
                  <a:pt x="166878" y="172974"/>
                </a:lnTo>
                <a:lnTo>
                  <a:pt x="113538" y="172974"/>
                </a:lnTo>
                <a:lnTo>
                  <a:pt x="182880" y="226314"/>
                </a:lnTo>
                <a:lnTo>
                  <a:pt x="178536" y="211861"/>
                </a:lnTo>
                <a:lnTo>
                  <a:pt x="220218" y="246113"/>
                </a:lnTo>
                <a:lnTo>
                  <a:pt x="198882" y="320789"/>
                </a:lnTo>
                <a:lnTo>
                  <a:pt x="253746" y="275069"/>
                </a:lnTo>
                <a:lnTo>
                  <a:pt x="309372" y="320789"/>
                </a:lnTo>
                <a:lnTo>
                  <a:pt x="296418" y="275069"/>
                </a:lnTo>
                <a:lnTo>
                  <a:pt x="288036" y="246113"/>
                </a:lnTo>
                <a:lnTo>
                  <a:pt x="343662" y="200393"/>
                </a:lnTo>
                <a:close/>
              </a:path>
              <a:path w="439420" h="497204">
                <a:moveTo>
                  <a:pt x="438912" y="356603"/>
                </a:moveTo>
                <a:lnTo>
                  <a:pt x="352806" y="356603"/>
                </a:lnTo>
                <a:lnTo>
                  <a:pt x="326136" y="270497"/>
                </a:lnTo>
                <a:lnTo>
                  <a:pt x="299466" y="356603"/>
                </a:lnTo>
                <a:lnTo>
                  <a:pt x="212598" y="356603"/>
                </a:lnTo>
                <a:lnTo>
                  <a:pt x="282702" y="409943"/>
                </a:lnTo>
                <a:lnTo>
                  <a:pt x="256032" y="496811"/>
                </a:lnTo>
                <a:lnTo>
                  <a:pt x="326136" y="442709"/>
                </a:lnTo>
                <a:lnTo>
                  <a:pt x="395478" y="496811"/>
                </a:lnTo>
                <a:lnTo>
                  <a:pt x="379476" y="442709"/>
                </a:lnTo>
                <a:lnTo>
                  <a:pt x="368808" y="409943"/>
                </a:lnTo>
                <a:lnTo>
                  <a:pt x="438912" y="356603"/>
                </a:lnTo>
                <a:close/>
              </a:path>
            </a:pathLst>
          </a:custGeom>
          <a:solidFill>
            <a:srgbClr val="604A7B"/>
          </a:solidFill>
        </p:spPr>
        <p:txBody>
          <a:bodyPr wrap="square" lIns="0" tIns="0" rIns="0" bIns="0" rtlCol="0"/>
          <a:lstStyle/>
          <a:p>
            <a:pPr defTabSz="806867"/>
            <a:endParaRPr sz="1588" kern="0">
              <a:solidFill>
                <a:sysClr val="windowText" lastClr="000000"/>
              </a:solidFill>
            </a:endParaRPr>
          </a:p>
        </p:txBody>
      </p:sp>
      <p:sp>
        <p:nvSpPr>
          <p:cNvPr id="19" name="object 19"/>
          <p:cNvSpPr txBox="1"/>
          <p:nvPr/>
        </p:nvSpPr>
        <p:spPr>
          <a:xfrm>
            <a:off x="5786268" y="3852137"/>
            <a:ext cx="748553" cy="393863"/>
          </a:xfrm>
          <a:prstGeom prst="rect">
            <a:avLst/>
          </a:prstGeom>
        </p:spPr>
        <p:txBody>
          <a:bodyPr vert="horz" wrap="square" lIns="0" tIns="71157" rIns="0" bIns="0" rtlCol="0">
            <a:spAutoFit/>
          </a:bodyPr>
          <a:lstStyle/>
          <a:p>
            <a:pPr marL="66118" defTabSz="806867">
              <a:spcBef>
                <a:spcPts val="560"/>
              </a:spcBef>
            </a:pPr>
            <a:r>
              <a:rPr sz="838" kern="0" dirty="0">
                <a:solidFill>
                  <a:sysClr val="windowText" lastClr="000000"/>
                </a:solidFill>
                <a:latin typeface="Baskerville Old Face"/>
                <a:cs typeface="Baskerville Old Face"/>
              </a:rPr>
              <a:t>Camp</a:t>
            </a:r>
            <a:r>
              <a:rPr sz="838" kern="0" spc="75" dirty="0">
                <a:solidFill>
                  <a:sysClr val="windowText" lastClr="000000"/>
                </a:solidFill>
                <a:latin typeface="Baskerville Old Face"/>
                <a:cs typeface="Baskerville Old Face"/>
              </a:rPr>
              <a:t> </a:t>
            </a:r>
            <a:r>
              <a:rPr sz="838" kern="0" spc="-9" dirty="0">
                <a:solidFill>
                  <a:sysClr val="windowText" lastClr="000000"/>
                </a:solidFill>
                <a:latin typeface="Baskerville Old Face"/>
                <a:cs typeface="Baskerville Old Face"/>
              </a:rPr>
              <a:t>Bullis</a:t>
            </a:r>
            <a:endParaRPr sz="838" kern="0">
              <a:solidFill>
                <a:sysClr val="windowText" lastClr="000000"/>
              </a:solidFill>
              <a:latin typeface="Baskerville Old Face"/>
              <a:cs typeface="Baskerville Old Face"/>
            </a:endParaRPr>
          </a:p>
          <a:p>
            <a:pPr marL="11206" defTabSz="806867">
              <a:spcBef>
                <a:spcPts val="481"/>
              </a:spcBef>
            </a:pPr>
            <a:r>
              <a:rPr sz="838" kern="0" dirty="0">
                <a:solidFill>
                  <a:sysClr val="windowText" lastClr="000000"/>
                </a:solidFill>
                <a:latin typeface="Baskerville Old Face"/>
                <a:cs typeface="Baskerville Old Face"/>
              </a:rPr>
              <a:t>Ft</a:t>
            </a:r>
            <a:r>
              <a:rPr sz="838" kern="0" spc="35" dirty="0">
                <a:solidFill>
                  <a:sysClr val="windowText" lastClr="000000"/>
                </a:solidFill>
                <a:latin typeface="Baskerville Old Face"/>
                <a:cs typeface="Baskerville Old Face"/>
              </a:rPr>
              <a:t> </a:t>
            </a:r>
            <a:r>
              <a:rPr sz="838" kern="0" dirty="0">
                <a:solidFill>
                  <a:sysClr val="windowText" lastClr="000000"/>
                </a:solidFill>
                <a:latin typeface="Baskerville Old Face"/>
                <a:cs typeface="Baskerville Old Face"/>
              </a:rPr>
              <a:t>Sam</a:t>
            </a:r>
            <a:r>
              <a:rPr sz="838" kern="0" spc="53" dirty="0">
                <a:solidFill>
                  <a:sysClr val="windowText" lastClr="000000"/>
                </a:solidFill>
                <a:latin typeface="Baskerville Old Face"/>
                <a:cs typeface="Baskerville Old Face"/>
              </a:rPr>
              <a:t> </a:t>
            </a:r>
            <a:r>
              <a:rPr sz="838" kern="0" spc="-9" dirty="0">
                <a:solidFill>
                  <a:sysClr val="windowText" lastClr="000000"/>
                </a:solidFill>
                <a:latin typeface="Baskerville Old Face"/>
                <a:cs typeface="Baskerville Old Face"/>
              </a:rPr>
              <a:t>Houston</a:t>
            </a:r>
            <a:endParaRPr sz="838" kern="0">
              <a:solidFill>
                <a:sysClr val="windowText" lastClr="000000"/>
              </a:solidFill>
              <a:latin typeface="Baskerville Old Face"/>
              <a:cs typeface="Baskerville Old Face"/>
            </a:endParaRPr>
          </a:p>
        </p:txBody>
      </p:sp>
      <p:sp>
        <p:nvSpPr>
          <p:cNvPr id="20" name="object 20"/>
          <p:cNvSpPr txBox="1"/>
          <p:nvPr/>
        </p:nvSpPr>
        <p:spPr>
          <a:xfrm>
            <a:off x="6737650" y="4337569"/>
            <a:ext cx="316566" cy="144787"/>
          </a:xfrm>
          <a:prstGeom prst="rect">
            <a:avLst/>
          </a:prstGeom>
        </p:spPr>
        <p:txBody>
          <a:bodyPr vert="horz" wrap="square" lIns="0" tIns="15688" rIns="0" bIns="0" rtlCol="0">
            <a:spAutoFit/>
          </a:bodyPr>
          <a:lstStyle/>
          <a:p>
            <a:pPr marL="11206" defTabSz="806867">
              <a:spcBef>
                <a:spcPts val="124"/>
              </a:spcBef>
            </a:pPr>
            <a:r>
              <a:rPr sz="838" kern="0" spc="-9" dirty="0">
                <a:solidFill>
                  <a:sysClr val="windowText" lastClr="000000"/>
                </a:solidFill>
                <a:latin typeface="Baskerville Old Face"/>
                <a:cs typeface="Baskerville Old Face"/>
              </a:rPr>
              <a:t>Seguin</a:t>
            </a:r>
            <a:endParaRPr sz="838" kern="0">
              <a:solidFill>
                <a:sysClr val="windowText" lastClr="000000"/>
              </a:solidFill>
              <a:latin typeface="Baskerville Old Face"/>
              <a:cs typeface="Baskerville Old Face"/>
            </a:endParaRPr>
          </a:p>
        </p:txBody>
      </p:sp>
      <p:grpSp>
        <p:nvGrpSpPr>
          <p:cNvPr id="21" name="object 21"/>
          <p:cNvGrpSpPr/>
          <p:nvPr/>
        </p:nvGrpSpPr>
        <p:grpSpPr>
          <a:xfrm>
            <a:off x="3040829" y="1912171"/>
            <a:ext cx="5996828" cy="3141009"/>
            <a:chOff x="1566672" y="2167127"/>
            <a:chExt cx="6796405" cy="3559810"/>
          </a:xfrm>
        </p:grpSpPr>
        <p:pic>
          <p:nvPicPr>
            <p:cNvPr id="22" name="object 22"/>
            <p:cNvPicPr/>
            <p:nvPr/>
          </p:nvPicPr>
          <p:blipFill>
            <a:blip r:embed="rId9" cstate="print"/>
            <a:stretch>
              <a:fillRect/>
            </a:stretch>
          </p:blipFill>
          <p:spPr>
            <a:xfrm>
              <a:off x="1566672" y="2167127"/>
              <a:ext cx="1767077" cy="1763267"/>
            </a:xfrm>
            <a:prstGeom prst="rect">
              <a:avLst/>
            </a:prstGeom>
          </p:spPr>
        </p:pic>
        <p:pic>
          <p:nvPicPr>
            <p:cNvPr id="23" name="object 23"/>
            <p:cNvPicPr/>
            <p:nvPr/>
          </p:nvPicPr>
          <p:blipFill>
            <a:blip r:embed="rId10" cstate="print"/>
            <a:stretch>
              <a:fillRect/>
            </a:stretch>
          </p:blipFill>
          <p:spPr>
            <a:xfrm>
              <a:off x="7783830" y="5119116"/>
              <a:ext cx="578713" cy="607313"/>
            </a:xfrm>
            <a:prstGeom prst="rect">
              <a:avLst/>
            </a:prstGeom>
          </p:spPr>
        </p:pic>
      </p:grpSp>
      <p:sp>
        <p:nvSpPr>
          <p:cNvPr id="24" name="object 24"/>
          <p:cNvSpPr txBox="1">
            <a:spLocks noGrp="1"/>
          </p:cNvSpPr>
          <p:nvPr>
            <p:ph type="sldNum" sz="quarter" idx="7"/>
          </p:nvPr>
        </p:nvSpPr>
        <p:spPr>
          <a:prstGeom prst="rect">
            <a:avLst/>
          </a:prstGeom>
        </p:spPr>
        <p:txBody>
          <a:bodyPr vert="horz" wrap="square" lIns="0" tIns="0" rIns="0" bIns="0" rtlCol="0">
            <a:spAutoFit/>
          </a:bodyPr>
          <a:lstStyle/>
          <a:p>
            <a:pPr marL="11206" defTabSz="806867">
              <a:lnSpc>
                <a:spcPts val="909"/>
              </a:lnSpc>
            </a:pPr>
            <a:fld id="{81D60167-4931-47E6-BA6A-407CBD079E47}" type="slidenum">
              <a:rPr kern="0" spc="-22" dirty="0">
                <a:solidFill>
                  <a:prstClr val="white"/>
                </a:solidFill>
              </a:rPr>
              <a:pPr marL="11206" defTabSz="806867">
                <a:lnSpc>
                  <a:spcPts val="909"/>
                </a:lnSpc>
              </a:pPr>
              <a:t>7</a:t>
            </a:fld>
            <a:endParaRPr kern="0" spc="-22" dirty="0">
              <a:solidFill>
                <a:prstClr val="white"/>
              </a:solidFill>
            </a:endParaRPr>
          </a:p>
        </p:txBody>
      </p:sp>
      <p:sp>
        <p:nvSpPr>
          <p:cNvPr id="27" name="object 2">
            <a:extLst>
              <a:ext uri="{FF2B5EF4-FFF2-40B4-BE49-F238E27FC236}">
                <a16:creationId xmlns:a16="http://schemas.microsoft.com/office/drawing/2014/main" id="{972CC57F-90B8-F307-13CA-74D0602568C5}"/>
              </a:ext>
            </a:extLst>
          </p:cNvPr>
          <p:cNvSpPr txBox="1">
            <a:spLocks/>
          </p:cNvSpPr>
          <p:nvPr/>
        </p:nvSpPr>
        <p:spPr>
          <a:xfrm>
            <a:off x="1658471" y="1395374"/>
            <a:ext cx="5838825" cy="414137"/>
          </a:xfrm>
          <a:prstGeom prst="rect">
            <a:avLst/>
          </a:prstGeom>
        </p:spPr>
        <p:txBody>
          <a:bodyPr vert="horz" wrap="square" lIns="0" tIns="13447" rIns="0" bIns="0" rtlCol="0">
            <a:spAutoFit/>
          </a:bodyPr>
          <a:lstStyle>
            <a:lvl1pPr>
              <a:defRPr sz="2300" b="1" i="0">
                <a:solidFill>
                  <a:schemeClr val="tx1"/>
                </a:solidFill>
                <a:latin typeface="Arial"/>
                <a:ea typeface="+mj-ea"/>
                <a:cs typeface="Arial"/>
              </a:defRPr>
            </a:lvl1pPr>
          </a:lstStyle>
          <a:p>
            <a:pPr marL="1009144" defTabSz="806867">
              <a:spcBef>
                <a:spcPts val="106"/>
              </a:spcBef>
            </a:pPr>
            <a:r>
              <a:rPr lang="en-US" sz="2603" kern="0" cap="small" dirty="0" err="1">
                <a:solidFill>
                  <a:prstClr val="black"/>
                </a:solidFill>
              </a:rPr>
              <a:t>tcc</a:t>
            </a:r>
            <a:r>
              <a:rPr lang="en-US" sz="2603" kern="0" cap="small" dirty="0">
                <a:solidFill>
                  <a:prstClr val="black"/>
                </a:solidFill>
              </a:rPr>
              <a:t> installations – air force</a:t>
            </a:r>
            <a:endParaRPr lang="en-US" sz="2603" kern="0" dirty="0">
              <a:solidFill>
                <a:prstClr val="black"/>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B95E6D-F3D1-CC09-0B8D-A07325B21E5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75D4E8DC-4264-FD89-F6DD-011BA3E434CA}"/>
              </a:ext>
            </a:extLst>
          </p:cNvPr>
          <p:cNvSpPr txBox="1"/>
          <p:nvPr/>
        </p:nvSpPr>
        <p:spPr>
          <a:xfrm>
            <a:off x="1524000" y="190719"/>
            <a:ext cx="9143999" cy="954107"/>
          </a:xfrm>
          <a:prstGeom prst="rect">
            <a:avLst/>
          </a:prstGeom>
          <a:noFill/>
        </p:spPr>
        <p:txBody>
          <a:bodyPr wrap="square" rtlCol="0">
            <a:spAutoFit/>
          </a:bodyPr>
          <a:lstStyle/>
          <a:p>
            <a:pPr marL="0" marR="0" lvl="3"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Arial"/>
                <a:ea typeface="+mn-ea"/>
                <a:cs typeface="Arial" panose="020B0604020202020204" pitchFamily="34" charset="0"/>
              </a:rPr>
              <a:t>JBSA </a:t>
            </a:r>
            <a:r>
              <a:rPr kumimoji="0" lang="en-US" sz="2800" b="1" i="0" u="none" strike="noStrike" kern="1200" cap="none" spc="0" normalizeH="0" baseline="0" noProof="0" dirty="0" err="1">
                <a:ln>
                  <a:noFill/>
                </a:ln>
                <a:solidFill>
                  <a:srgbClr val="000066"/>
                </a:solidFill>
                <a:effectLst/>
                <a:uLnTx/>
                <a:uFillTx/>
                <a:latin typeface="Arial"/>
                <a:ea typeface="+mn-ea"/>
                <a:cs typeface="Arial" panose="020B0604020202020204" pitchFamily="34" charset="0"/>
              </a:rPr>
              <a:t>SkillBridge</a:t>
            </a:r>
            <a:r>
              <a:rPr kumimoji="0" lang="en-US" sz="2800" b="1" i="0" u="none" strike="noStrike" kern="1200" cap="none" spc="0" normalizeH="0" baseline="0" noProof="0" dirty="0">
                <a:ln>
                  <a:noFill/>
                </a:ln>
                <a:solidFill>
                  <a:srgbClr val="000066"/>
                </a:solidFill>
                <a:effectLst/>
                <a:uLnTx/>
                <a:uFillTx/>
                <a:latin typeface="Arial"/>
                <a:ea typeface="+mn-ea"/>
                <a:cs typeface="Arial" panose="020B0604020202020204" pitchFamily="34" charset="0"/>
              </a:rPr>
              <a:t> &amp;</a:t>
            </a:r>
          </a:p>
          <a:p>
            <a:pPr marL="0" marR="0" lvl="3"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Arial"/>
                <a:ea typeface="+mn-ea"/>
                <a:cs typeface="Arial" panose="020B0604020202020204" pitchFamily="34" charset="0"/>
              </a:rPr>
              <a:t>Workforce &amp; Transition Alliance Partnerships</a:t>
            </a:r>
          </a:p>
        </p:txBody>
      </p:sp>
      <p:sp>
        <p:nvSpPr>
          <p:cNvPr id="2" name="TextBox 1">
            <a:extLst>
              <a:ext uri="{FF2B5EF4-FFF2-40B4-BE49-F238E27FC236}">
                <a16:creationId xmlns:a16="http://schemas.microsoft.com/office/drawing/2014/main" id="{74BFA410-7729-4D70-40D3-B430E007B63A}"/>
              </a:ext>
            </a:extLst>
          </p:cNvPr>
          <p:cNvSpPr txBox="1"/>
          <p:nvPr/>
        </p:nvSpPr>
        <p:spPr>
          <a:xfrm>
            <a:off x="0" y="1288012"/>
            <a:ext cx="6122772" cy="5693866"/>
          </a:xfrm>
          <a:prstGeom prst="rect">
            <a:avLst/>
          </a:prstGeom>
          <a:noFill/>
        </p:spPr>
        <p:txBody>
          <a:bodyPr wrap="square" rtlCol="0">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MOUs Signed</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Holt Cat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Onward to Opportunity</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Accenture Federal Services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Solar Ready Vets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Microsoft Software &amp; Systems Academy</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United Health Group / Optum /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WellMed</a:t>
            </a:r>
            <a:endPar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CPS Energy</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Hiring Our Heroes</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Southwest Research Institute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Army Air Force Exchange Service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St Michale’s Learning Academy</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Texas Parks &amp; Wildlife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Business Enabled Acquisition and Technology - B.E.A.T.</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International City/County Management Association - ICMA</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502 Civil Engineer Group</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H-E-B</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SA Ready to Work (Workforce &amp; Transition Alliance)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PreK4SA (Workforce &amp; Transition Alliance)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TextBox 3">
            <a:extLst>
              <a:ext uri="{FF2B5EF4-FFF2-40B4-BE49-F238E27FC236}">
                <a16:creationId xmlns:a16="http://schemas.microsoft.com/office/drawing/2014/main" id="{2E14B2B4-3C64-03E0-A2E6-F43959BA8756}"/>
              </a:ext>
            </a:extLst>
          </p:cNvPr>
          <p:cNvSpPr txBox="1"/>
          <p:nvPr/>
        </p:nvSpPr>
        <p:spPr>
          <a:xfrm>
            <a:off x="5656307" y="1288012"/>
            <a:ext cx="6122772" cy="1569660"/>
          </a:xfrm>
          <a:prstGeom prst="rect">
            <a:avLst/>
          </a:prstGeom>
          <a:noFill/>
        </p:spPr>
        <p:txBody>
          <a:bodyPr wrap="square">
            <a:spAutoFit/>
          </a:bodyPr>
          <a:lstStyle/>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MOUs In-Work</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USAA -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Skillbridge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&amp; Alliance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Cavender Auto Group - </a:t>
            </a:r>
            <a:r>
              <a:rPr kumimoji="0" lang="en-US" sz="1600" b="0" i="0" u="none" strike="noStrike" kern="1200" cap="none" spc="0" normalizeH="0" baseline="0" noProof="0" dirty="0" err="1">
                <a:ln>
                  <a:noFill/>
                </a:ln>
                <a:solidFill>
                  <a:prstClr val="black"/>
                </a:solidFill>
                <a:effectLst/>
                <a:uLnTx/>
                <a:uFillTx/>
                <a:latin typeface="Arial" panose="020B0604020202020204" pitchFamily="34" charset="0"/>
                <a:ea typeface="+mn-ea"/>
                <a:cs typeface="Arial" panose="020B0604020202020204" pitchFamily="34" charset="0"/>
              </a:rPr>
              <a:t>Skillbridge</a:t>
            </a: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&amp; Alliance </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Dress For Success - Alliance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United Way of San Antonio - Alliance</a:t>
            </a:r>
          </a:p>
          <a:p>
            <a:pPr marL="1200150" marR="0" lvl="2"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Alamo Colleges - Alliance Workforce Development</a:t>
            </a:r>
          </a:p>
        </p:txBody>
      </p:sp>
      <p:sp>
        <p:nvSpPr>
          <p:cNvPr id="5" name="TextBox 4">
            <a:extLst>
              <a:ext uri="{FF2B5EF4-FFF2-40B4-BE49-F238E27FC236}">
                <a16:creationId xmlns:a16="http://schemas.microsoft.com/office/drawing/2014/main" id="{30F5FB77-B6E4-61FE-B9D8-CA4A7CFA096B}"/>
              </a:ext>
            </a:extLst>
          </p:cNvPr>
          <p:cNvSpPr txBox="1"/>
          <p:nvPr/>
        </p:nvSpPr>
        <p:spPr>
          <a:xfrm rot="20111610">
            <a:off x="6585791" y="3719447"/>
            <a:ext cx="4263799" cy="830997"/>
          </a:xfrm>
          <a:prstGeom prst="rect">
            <a:avLst/>
          </a:prstGeom>
          <a:solidFill>
            <a:schemeClr val="accent3">
              <a:lumMod val="60000"/>
              <a:lumOff val="40000"/>
            </a:schemeClr>
          </a:solidFill>
          <a:effectLst>
            <a:glow rad="1397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 MOUs signed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Five MOUs in progress</a:t>
            </a:r>
          </a:p>
        </p:txBody>
      </p:sp>
    </p:spTree>
    <p:extLst>
      <p:ext uri="{BB962C8B-B14F-4D97-AF65-F5344CB8AC3E}">
        <p14:creationId xmlns:p14="http://schemas.microsoft.com/office/powerpoint/2010/main" val="3974622367"/>
      </p:ext>
    </p:extLst>
  </p:cSld>
  <p:clrMapOvr>
    <a:masterClrMapping/>
  </p:clrMapOvr>
  <p:transition spd="slow">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209466"/>
            <a:ext cx="9143999" cy="954107"/>
          </a:xfrm>
          <a:prstGeom prst="rect">
            <a:avLst/>
          </a:prstGeom>
          <a:noFill/>
        </p:spPr>
        <p:txBody>
          <a:bodyPr wrap="square" rtlCol="0">
            <a:spAutoFit/>
          </a:bodyPr>
          <a:lstStyle/>
          <a:p>
            <a:pPr marL="0" marR="0" lvl="3"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Arial"/>
                <a:ea typeface="+mn-ea"/>
                <a:cs typeface="Arial" panose="020B0604020202020204" pitchFamily="34" charset="0"/>
              </a:rPr>
              <a:t>JBSA Workforce &amp; Transition Alliance</a:t>
            </a:r>
          </a:p>
          <a:p>
            <a:pPr marL="0" marR="0" lvl="3"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Arial"/>
                <a:ea typeface="+mn-ea"/>
                <a:cs typeface="Arial" panose="020B0604020202020204" pitchFamily="34" charset="0"/>
              </a:rPr>
              <a:t>2024 Traveling Roadshow</a:t>
            </a:r>
          </a:p>
        </p:txBody>
      </p:sp>
      <p:sp>
        <p:nvSpPr>
          <p:cNvPr id="3" name="TextBox 2">
            <a:extLst>
              <a:ext uri="{FF2B5EF4-FFF2-40B4-BE49-F238E27FC236}">
                <a16:creationId xmlns:a16="http://schemas.microsoft.com/office/drawing/2014/main" id="{57EE430F-8576-58FB-E5F8-0CFD4D7B28D4}"/>
              </a:ext>
            </a:extLst>
          </p:cNvPr>
          <p:cNvSpPr txBox="1"/>
          <p:nvPr/>
        </p:nvSpPr>
        <p:spPr>
          <a:xfrm>
            <a:off x="126737" y="1400261"/>
            <a:ext cx="11938524" cy="590931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19 Mar: Meeting @ Texas A&amp;M University at San Antonio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 Apr: Meeting @ ESC 20</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22 Apr: National Parks Service Recreational Lands Pass Event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23 Apr: Meeting @ Workforce Solutions Alamo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30 Apr: Meeting @ Bexar County @ TXFAST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21 May: Meeting @ Restore Education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18 Jun: Meeting @ Dress For Success San Antonio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30 Jul: Meeting @ Alamo Colleges Workforce Center of Excellence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Aug: Hiring Our Heroes Career Summit @ University of Incarnate Word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20 Aug: Meeting @ Family Service Good Neighborhood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13 Sep: Employer SkillBridge Panel @ Boeing Center at Tech 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17 Oct: United States Patent &amp; Trademark Office Entrepreneurship Workshop @ The Good Samaritan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22 Oct: Meeting @ Boeing Center at Tech Port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28-30 Oct: Association of Defense Communities Installation Innovation Forum Seminar @ Marriott Riverwalk</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29 Oct: JBSA &amp; HEB Alliance/SkillBridge MOU singing @ HEB’s Arsenal HQ</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6 Nov: Hiring Red, White, &amp; You @ Freeman Coliseum Expo Hall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3 Dec: Meeting @ JBSA-Fort Sam Houston Golf Course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16 Dec: Texas Military Summit @ Texas State Capitol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2" name="TextBox 1">
            <a:extLst>
              <a:ext uri="{FF2B5EF4-FFF2-40B4-BE49-F238E27FC236}">
                <a16:creationId xmlns:a16="http://schemas.microsoft.com/office/drawing/2014/main" id="{E0333D06-0CC0-7735-B3E2-7041D5904310}"/>
              </a:ext>
            </a:extLst>
          </p:cNvPr>
          <p:cNvSpPr txBox="1"/>
          <p:nvPr/>
        </p:nvSpPr>
        <p:spPr>
          <a:xfrm rot="20111610">
            <a:off x="7635896" y="2473485"/>
            <a:ext cx="4263799" cy="523220"/>
          </a:xfrm>
          <a:prstGeom prst="rect">
            <a:avLst/>
          </a:prstGeom>
          <a:effectLst>
            <a:glow rad="139700">
              <a:schemeClr val="accent4">
                <a:satMod val="175000"/>
                <a:alpha val="40000"/>
              </a:schemeClr>
            </a:glow>
            <a:outerShdw blurRad="40000" dist="20000" dir="5400000" rotWithShape="0">
              <a:srgbClr val="000000">
                <a:alpha val="38000"/>
              </a:srgb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18 in person meetings</a:t>
            </a:r>
          </a:p>
        </p:txBody>
      </p:sp>
    </p:spTree>
    <p:extLst>
      <p:ext uri="{BB962C8B-B14F-4D97-AF65-F5344CB8AC3E}">
        <p14:creationId xmlns:p14="http://schemas.microsoft.com/office/powerpoint/2010/main" val="612963889"/>
      </p:ext>
    </p:extLst>
  </p:cSld>
  <p:clrMapOvr>
    <a:masterClrMapping/>
  </p:clrMapOvr>
  <p:transition spd="slow">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524000" y="236898"/>
            <a:ext cx="9143999" cy="954107"/>
          </a:xfrm>
          <a:prstGeom prst="rect">
            <a:avLst/>
          </a:prstGeom>
          <a:noFill/>
        </p:spPr>
        <p:txBody>
          <a:bodyPr wrap="square" rtlCol="0">
            <a:spAutoFit/>
          </a:bodyPr>
          <a:lstStyle/>
          <a:p>
            <a:pPr marL="0" marR="0" lvl="3"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Arial"/>
                <a:ea typeface="+mn-ea"/>
                <a:cs typeface="Arial" panose="020B0604020202020204" pitchFamily="34" charset="0"/>
              </a:rPr>
              <a:t>JBSA Workforce &amp; Transition Alliance</a:t>
            </a:r>
          </a:p>
          <a:p>
            <a:pPr marL="0" marR="0" lvl="3" indent="0" algn="ctr" defTabSz="914400" rtl="0" eaLnBrk="0" fontAlgn="auto" latinLnBrk="0" hangingPunct="0">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66"/>
                </a:solidFill>
                <a:effectLst/>
                <a:uLnTx/>
                <a:uFillTx/>
                <a:latin typeface="Arial"/>
                <a:ea typeface="+mn-ea"/>
                <a:cs typeface="Arial" panose="020B0604020202020204" pitchFamily="34" charset="0"/>
              </a:rPr>
              <a:t>2024 Community Engagement</a:t>
            </a:r>
          </a:p>
        </p:txBody>
      </p:sp>
      <p:pic>
        <p:nvPicPr>
          <p:cNvPr id="14" name="Picture 13">
            <a:extLst>
              <a:ext uri="{FF2B5EF4-FFF2-40B4-BE49-F238E27FC236}">
                <a16:creationId xmlns:a16="http://schemas.microsoft.com/office/drawing/2014/main" id="{2CCE2056-B559-6BA8-3D5A-9F2F8F251B7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24939" y="5203164"/>
            <a:ext cx="2925053" cy="1491145"/>
          </a:xfrm>
          <a:prstGeom prst="rect">
            <a:avLst/>
          </a:prstGeom>
          <a:ln>
            <a:noFill/>
          </a:ln>
          <a:effectLst>
            <a:softEdge rad="112500"/>
          </a:effectLst>
        </p:spPr>
      </p:pic>
      <p:pic>
        <p:nvPicPr>
          <p:cNvPr id="16" name="Picture 15" descr="A group of people standing in a room&#10;&#10;Description automatically generated with medium confidence">
            <a:extLst>
              <a:ext uri="{FF2B5EF4-FFF2-40B4-BE49-F238E27FC236}">
                <a16:creationId xmlns:a16="http://schemas.microsoft.com/office/drawing/2014/main" id="{5A1A92BC-C6C8-3B79-C367-B125B67609B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8349" y="5134904"/>
            <a:ext cx="2079207" cy="1559405"/>
          </a:xfrm>
          <a:prstGeom prst="rect">
            <a:avLst/>
          </a:prstGeom>
          <a:ln>
            <a:noFill/>
          </a:ln>
          <a:effectLst>
            <a:softEdge rad="112500"/>
          </a:effectLst>
        </p:spPr>
      </p:pic>
      <p:pic>
        <p:nvPicPr>
          <p:cNvPr id="17" name="Picture 16">
            <a:extLst>
              <a:ext uri="{FF2B5EF4-FFF2-40B4-BE49-F238E27FC236}">
                <a16:creationId xmlns:a16="http://schemas.microsoft.com/office/drawing/2014/main" id="{A6A53E3A-E214-1424-5450-E9218BFCAA08}"/>
              </a:ext>
            </a:extLst>
          </p:cNvPr>
          <p:cNvPicPr>
            <a:picLocks noChangeAspect="1"/>
          </p:cNvPicPr>
          <p:nvPr/>
        </p:nvPicPr>
        <p:blipFill>
          <a:blip r:embed="rId4" r:link="rId5" cstate="print">
            <a:extLst>
              <a:ext uri="{28A0092B-C50C-407E-A947-70E740481C1C}">
                <a14:useLocalDpi xmlns:a14="http://schemas.microsoft.com/office/drawing/2010/main" val="0"/>
              </a:ext>
            </a:extLst>
          </a:blip>
          <a:srcRect/>
          <a:stretch>
            <a:fillRect/>
          </a:stretch>
        </p:blipFill>
        <p:spPr bwMode="auto">
          <a:xfrm>
            <a:off x="8577014" y="2605336"/>
            <a:ext cx="2773871" cy="1253280"/>
          </a:xfrm>
          <a:prstGeom prst="rect">
            <a:avLst/>
          </a:prstGeom>
          <a:ln>
            <a:noFill/>
          </a:ln>
          <a:effectLst>
            <a:softEdge rad="112500"/>
          </a:effectLst>
        </p:spPr>
      </p:pic>
      <p:pic>
        <p:nvPicPr>
          <p:cNvPr id="18" name="Picture 17">
            <a:extLst>
              <a:ext uri="{FF2B5EF4-FFF2-40B4-BE49-F238E27FC236}">
                <a16:creationId xmlns:a16="http://schemas.microsoft.com/office/drawing/2014/main" id="{B1926CD1-9794-39A9-9DDB-DBF3426A2518}"/>
              </a:ext>
            </a:extLst>
          </p:cNvPr>
          <p:cNvPicPr>
            <a:picLocks noChangeAspect="1"/>
          </p:cNvPicPr>
          <p:nvPr/>
        </p:nvPicPr>
        <p:blipFill>
          <a:blip r:embed="rId6" cstate="print">
            <a:extLst>
              <a:ext uri="{28A0092B-C50C-407E-A947-70E740481C1C}">
                <a14:useLocalDpi xmlns:a14="http://schemas.microsoft.com/office/drawing/2010/main" val="0"/>
              </a:ext>
            </a:extLst>
          </a:blip>
          <a:srcRect t="15854" b="28463"/>
          <a:stretch/>
        </p:blipFill>
        <p:spPr bwMode="auto">
          <a:xfrm>
            <a:off x="3376654" y="5281279"/>
            <a:ext cx="2773871" cy="1239606"/>
          </a:xfrm>
          <a:prstGeom prst="rect">
            <a:avLst/>
          </a:prstGeom>
          <a:ln>
            <a:noFill/>
          </a:ln>
          <a:effectLst>
            <a:softEdge rad="112500"/>
          </a:effectLst>
        </p:spPr>
      </p:pic>
      <p:pic>
        <p:nvPicPr>
          <p:cNvPr id="20" name="Picture 19" descr="A group of people posing for a photo&#10;&#10;Description automatically generated">
            <a:extLst>
              <a:ext uri="{FF2B5EF4-FFF2-40B4-BE49-F238E27FC236}">
                <a16:creationId xmlns:a16="http://schemas.microsoft.com/office/drawing/2014/main" id="{3C5765B7-74AB-803E-EFF8-9CFD6E215C9D}"/>
              </a:ext>
            </a:extLst>
          </p:cNvPr>
          <p:cNvPicPr>
            <a:picLocks noChangeAspect="1"/>
          </p:cNvPicPr>
          <p:nvPr/>
        </p:nvPicPr>
        <p:blipFill>
          <a:blip r:embed="rId7">
            <a:extLst>
              <a:ext uri="{28A0092B-C50C-407E-A947-70E740481C1C}">
                <a14:useLocalDpi xmlns:a14="http://schemas.microsoft.com/office/drawing/2010/main" val="0"/>
              </a:ext>
            </a:extLst>
          </a:blip>
          <a:srcRect l="21538" r="2403"/>
          <a:stretch/>
        </p:blipFill>
        <p:spPr>
          <a:xfrm>
            <a:off x="3327099" y="4085621"/>
            <a:ext cx="2195956" cy="1297092"/>
          </a:xfrm>
          <a:prstGeom prst="rect">
            <a:avLst/>
          </a:prstGeom>
          <a:ln>
            <a:noFill/>
          </a:ln>
          <a:effectLst>
            <a:softEdge rad="112500"/>
          </a:effectLst>
        </p:spPr>
      </p:pic>
      <p:pic>
        <p:nvPicPr>
          <p:cNvPr id="3" name="Picture 2">
            <a:extLst>
              <a:ext uri="{FF2B5EF4-FFF2-40B4-BE49-F238E27FC236}">
                <a16:creationId xmlns:a16="http://schemas.microsoft.com/office/drawing/2014/main" id="{9708C487-DE73-5536-6ED2-E5063B19C37D}"/>
              </a:ext>
            </a:extLst>
          </p:cNvPr>
          <p:cNvPicPr>
            <a:picLocks noChangeAspect="1"/>
          </p:cNvPicPr>
          <p:nvPr/>
        </p:nvPicPr>
        <p:blipFill>
          <a:blip r:embed="rId8"/>
          <a:stretch>
            <a:fillRect/>
          </a:stretch>
        </p:blipFill>
        <p:spPr>
          <a:xfrm>
            <a:off x="8734025" y="3764678"/>
            <a:ext cx="2560320" cy="1516601"/>
          </a:xfrm>
          <a:prstGeom prst="rect">
            <a:avLst/>
          </a:prstGeom>
        </p:spPr>
      </p:pic>
      <p:pic>
        <p:nvPicPr>
          <p:cNvPr id="21" name="Picture 20">
            <a:extLst>
              <a:ext uri="{FF2B5EF4-FFF2-40B4-BE49-F238E27FC236}">
                <a16:creationId xmlns:a16="http://schemas.microsoft.com/office/drawing/2014/main" id="{36365999-CD15-BD42-22D1-8C53EBC24133}"/>
              </a:ext>
            </a:extLst>
          </p:cNvPr>
          <p:cNvPicPr>
            <a:picLocks noChangeAspect="1"/>
          </p:cNvPicPr>
          <p:nvPr/>
        </p:nvPicPr>
        <p:blipFill>
          <a:blip r:embed="rId9"/>
          <a:stretch>
            <a:fillRect/>
          </a:stretch>
        </p:blipFill>
        <p:spPr>
          <a:xfrm>
            <a:off x="8716037" y="1452412"/>
            <a:ext cx="2468880" cy="1459179"/>
          </a:xfrm>
          <a:prstGeom prst="rect">
            <a:avLst/>
          </a:prstGeom>
          <a:effectLst>
            <a:softEdge rad="12700"/>
          </a:effectLst>
        </p:spPr>
      </p:pic>
      <p:pic>
        <p:nvPicPr>
          <p:cNvPr id="23" name="Picture 22" descr="A group of people sitting in chairs&#10;&#10;Description automatically generated with medium confidence">
            <a:extLst>
              <a:ext uri="{FF2B5EF4-FFF2-40B4-BE49-F238E27FC236}">
                <a16:creationId xmlns:a16="http://schemas.microsoft.com/office/drawing/2014/main" id="{063E307F-8468-E675-1500-1F621134E203}"/>
              </a:ext>
            </a:extLst>
          </p:cNvPr>
          <p:cNvPicPr>
            <a:picLocks noChangeAspect="1"/>
          </p:cNvPicPr>
          <p:nvPr/>
        </p:nvPicPr>
        <p:blipFill>
          <a:blip r:embed="rId10"/>
          <a:srcRect t="31316" b="13124"/>
          <a:stretch/>
        </p:blipFill>
        <p:spPr>
          <a:xfrm>
            <a:off x="134132" y="2781510"/>
            <a:ext cx="2950112" cy="1433407"/>
          </a:xfrm>
          <a:prstGeom prst="rect">
            <a:avLst/>
          </a:prstGeom>
          <a:ln>
            <a:noFill/>
          </a:ln>
          <a:effectLst>
            <a:softEdge rad="112500"/>
          </a:effectLst>
        </p:spPr>
      </p:pic>
      <p:pic>
        <p:nvPicPr>
          <p:cNvPr id="24" name="Picture 23">
            <a:extLst>
              <a:ext uri="{FF2B5EF4-FFF2-40B4-BE49-F238E27FC236}">
                <a16:creationId xmlns:a16="http://schemas.microsoft.com/office/drawing/2014/main" id="{5C9EEB3D-82DF-BB13-DF91-08A640A8BE51}"/>
              </a:ext>
            </a:extLst>
          </p:cNvPr>
          <p:cNvPicPr>
            <a:picLocks noChangeAspect="1"/>
          </p:cNvPicPr>
          <p:nvPr/>
        </p:nvPicPr>
        <p:blipFill>
          <a:blip r:embed="rId11"/>
          <a:srcRect l="5278" t="38750" r="14028" b="30555"/>
          <a:stretch/>
        </p:blipFill>
        <p:spPr>
          <a:xfrm>
            <a:off x="73954" y="4121360"/>
            <a:ext cx="3025390" cy="1462722"/>
          </a:xfrm>
          <a:prstGeom prst="rect">
            <a:avLst/>
          </a:prstGeom>
          <a:ln>
            <a:noFill/>
          </a:ln>
          <a:effectLst>
            <a:softEdge rad="112500"/>
          </a:effectLst>
        </p:spPr>
      </p:pic>
      <p:pic>
        <p:nvPicPr>
          <p:cNvPr id="26" name="Picture 25">
            <a:extLst>
              <a:ext uri="{FF2B5EF4-FFF2-40B4-BE49-F238E27FC236}">
                <a16:creationId xmlns:a16="http://schemas.microsoft.com/office/drawing/2014/main" id="{869C5C77-897B-8661-29E5-F398665ACAC3}"/>
              </a:ext>
            </a:extLst>
          </p:cNvPr>
          <p:cNvPicPr>
            <a:picLocks noChangeAspect="1"/>
          </p:cNvPicPr>
          <p:nvPr/>
        </p:nvPicPr>
        <p:blipFill>
          <a:blip r:embed="rId12"/>
          <a:srcRect t="19460" b="34319"/>
          <a:stretch/>
        </p:blipFill>
        <p:spPr>
          <a:xfrm>
            <a:off x="400439" y="1329838"/>
            <a:ext cx="2417498" cy="1489844"/>
          </a:xfrm>
          <a:prstGeom prst="rect">
            <a:avLst/>
          </a:prstGeom>
          <a:ln>
            <a:noFill/>
          </a:ln>
          <a:effectLst>
            <a:softEdge rad="112500"/>
          </a:effectLst>
        </p:spPr>
      </p:pic>
      <p:pic>
        <p:nvPicPr>
          <p:cNvPr id="27" name="Picture 26">
            <a:extLst>
              <a:ext uri="{FF2B5EF4-FFF2-40B4-BE49-F238E27FC236}">
                <a16:creationId xmlns:a16="http://schemas.microsoft.com/office/drawing/2014/main" id="{AA6D4A83-C3A5-AF92-F03D-458D30D6B35E}"/>
              </a:ext>
            </a:extLst>
          </p:cNvPr>
          <p:cNvPicPr>
            <a:picLocks noChangeAspect="1"/>
          </p:cNvPicPr>
          <p:nvPr/>
        </p:nvPicPr>
        <p:blipFill>
          <a:blip r:embed="rId13"/>
          <a:srcRect l="13107" t="23017" r="18423" b="19630"/>
          <a:stretch/>
        </p:blipFill>
        <p:spPr>
          <a:xfrm>
            <a:off x="6008266" y="2939573"/>
            <a:ext cx="2328864" cy="1463040"/>
          </a:xfrm>
          <a:prstGeom prst="rect">
            <a:avLst/>
          </a:prstGeom>
          <a:ln>
            <a:noFill/>
          </a:ln>
          <a:effectLst>
            <a:softEdge rad="112500"/>
          </a:effectLst>
        </p:spPr>
      </p:pic>
      <p:pic>
        <p:nvPicPr>
          <p:cNvPr id="28" name="Picture 27">
            <a:extLst>
              <a:ext uri="{FF2B5EF4-FFF2-40B4-BE49-F238E27FC236}">
                <a16:creationId xmlns:a16="http://schemas.microsoft.com/office/drawing/2014/main" id="{A4B62292-4822-42BF-F85E-0C1A6FAE15A7}"/>
              </a:ext>
            </a:extLst>
          </p:cNvPr>
          <p:cNvPicPr>
            <a:picLocks noChangeAspect="1"/>
          </p:cNvPicPr>
          <p:nvPr/>
        </p:nvPicPr>
        <p:blipFill>
          <a:blip r:embed="rId14"/>
          <a:srcRect t="15067" b="37443"/>
          <a:stretch/>
        </p:blipFill>
        <p:spPr>
          <a:xfrm>
            <a:off x="3504800" y="1255041"/>
            <a:ext cx="5057960" cy="1801494"/>
          </a:xfrm>
          <a:prstGeom prst="rect">
            <a:avLst/>
          </a:prstGeom>
          <a:ln>
            <a:noFill/>
          </a:ln>
          <a:effectLst>
            <a:softEdge rad="112500"/>
          </a:effectLst>
        </p:spPr>
      </p:pic>
      <p:pic>
        <p:nvPicPr>
          <p:cNvPr id="30" name="Picture 29" descr="A group of people posing for a photo&#10;&#10;Description automatically generated">
            <a:extLst>
              <a:ext uri="{FF2B5EF4-FFF2-40B4-BE49-F238E27FC236}">
                <a16:creationId xmlns:a16="http://schemas.microsoft.com/office/drawing/2014/main" id="{7633159C-B536-2350-38D8-668771572B69}"/>
              </a:ext>
            </a:extLst>
          </p:cNvPr>
          <p:cNvPicPr>
            <a:picLocks noChangeAspect="1"/>
          </p:cNvPicPr>
          <p:nvPr/>
        </p:nvPicPr>
        <p:blipFill>
          <a:blip r:embed="rId15"/>
          <a:srcRect t="33433" b="16724"/>
          <a:stretch/>
        </p:blipFill>
        <p:spPr>
          <a:xfrm>
            <a:off x="6200080" y="4122475"/>
            <a:ext cx="2066281" cy="1160772"/>
          </a:xfrm>
          <a:prstGeom prst="rect">
            <a:avLst/>
          </a:prstGeom>
          <a:ln>
            <a:noFill/>
          </a:ln>
          <a:effectLst>
            <a:softEdge rad="112500"/>
          </a:effectLst>
        </p:spPr>
      </p:pic>
      <p:pic>
        <p:nvPicPr>
          <p:cNvPr id="31" name="Picture 30">
            <a:extLst>
              <a:ext uri="{FF2B5EF4-FFF2-40B4-BE49-F238E27FC236}">
                <a16:creationId xmlns:a16="http://schemas.microsoft.com/office/drawing/2014/main" id="{0E94673D-7CB4-A7B0-FBB6-1FD2DFE64E8D}"/>
              </a:ext>
            </a:extLst>
          </p:cNvPr>
          <p:cNvPicPr>
            <a:picLocks noChangeAspect="1"/>
          </p:cNvPicPr>
          <p:nvPr/>
        </p:nvPicPr>
        <p:blipFill>
          <a:blip r:embed="rId16"/>
          <a:stretch>
            <a:fillRect/>
          </a:stretch>
        </p:blipFill>
        <p:spPr>
          <a:xfrm>
            <a:off x="3377189" y="2950363"/>
            <a:ext cx="2234182" cy="1254843"/>
          </a:xfrm>
          <a:prstGeom prst="rect">
            <a:avLst/>
          </a:prstGeom>
          <a:ln>
            <a:noFill/>
          </a:ln>
          <a:effectLst>
            <a:softEdge rad="112500"/>
          </a:effectLst>
        </p:spPr>
      </p:pic>
      <p:pic>
        <p:nvPicPr>
          <p:cNvPr id="32" name="Picture 31">
            <a:extLst>
              <a:ext uri="{FF2B5EF4-FFF2-40B4-BE49-F238E27FC236}">
                <a16:creationId xmlns:a16="http://schemas.microsoft.com/office/drawing/2014/main" id="{A80EFFE9-3CE5-0189-AD4E-F7FC5E47C947}"/>
              </a:ext>
            </a:extLst>
          </p:cNvPr>
          <p:cNvPicPr>
            <a:picLocks noChangeAspect="1"/>
          </p:cNvPicPr>
          <p:nvPr/>
        </p:nvPicPr>
        <p:blipFill>
          <a:blip r:embed="rId17"/>
          <a:stretch>
            <a:fillRect/>
          </a:stretch>
        </p:blipFill>
        <p:spPr>
          <a:xfrm>
            <a:off x="6307536" y="5119082"/>
            <a:ext cx="2269478" cy="1495891"/>
          </a:xfrm>
          <a:prstGeom prst="rect">
            <a:avLst/>
          </a:prstGeom>
          <a:ln>
            <a:noFill/>
          </a:ln>
          <a:effectLst>
            <a:softEdge rad="112500"/>
          </a:effectLst>
        </p:spPr>
      </p:pic>
    </p:spTree>
    <p:extLst>
      <p:ext uri="{BB962C8B-B14F-4D97-AF65-F5344CB8AC3E}">
        <p14:creationId xmlns:p14="http://schemas.microsoft.com/office/powerpoint/2010/main" val="2431214641"/>
      </p:ext>
    </p:extLst>
  </p:cSld>
  <p:clrMapOvr>
    <a:masterClrMapping/>
  </p:clrMapOvr>
  <p:transition spd="slow">
    <p:fade/>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object 15"/>
          <p:cNvGrpSpPr>
            <a:grpSpLocks noChangeAspect="1"/>
          </p:cNvGrpSpPr>
          <p:nvPr/>
        </p:nvGrpSpPr>
        <p:grpSpPr>
          <a:xfrm>
            <a:off x="3341004" y="2624006"/>
            <a:ext cx="5134741" cy="3749040"/>
            <a:chOff x="2375916" y="2500883"/>
            <a:chExt cx="4642485" cy="3389629"/>
          </a:xfrm>
        </p:grpSpPr>
        <p:sp>
          <p:nvSpPr>
            <p:cNvPr id="16" name="object 16"/>
            <p:cNvSpPr/>
            <p:nvPr/>
          </p:nvSpPr>
          <p:spPr>
            <a:xfrm>
              <a:off x="4772854" y="3486432"/>
              <a:ext cx="13970" cy="13970"/>
            </a:xfrm>
            <a:custGeom>
              <a:avLst/>
              <a:gdLst/>
              <a:ahLst/>
              <a:cxnLst/>
              <a:rect l="l" t="t" r="r" b="b"/>
              <a:pathLst>
                <a:path w="13970" h="13970">
                  <a:moveTo>
                    <a:pt x="13391" y="13515"/>
                  </a:moveTo>
                  <a:lnTo>
                    <a:pt x="0" y="13515"/>
                  </a:lnTo>
                  <a:lnTo>
                    <a:pt x="0" y="0"/>
                  </a:lnTo>
                  <a:lnTo>
                    <a:pt x="13391" y="0"/>
                  </a:lnTo>
                  <a:lnTo>
                    <a:pt x="13391" y="13515"/>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7" name="object 17"/>
            <p:cNvPicPr/>
            <p:nvPr/>
          </p:nvPicPr>
          <p:blipFill>
            <a:blip r:embed="rId2" cstate="print"/>
            <a:stretch>
              <a:fillRect/>
            </a:stretch>
          </p:blipFill>
          <p:spPr>
            <a:xfrm>
              <a:off x="2375916" y="2500883"/>
              <a:ext cx="4642103" cy="3389375"/>
            </a:xfrm>
            <a:prstGeom prst="rect">
              <a:avLst/>
            </a:prstGeom>
          </p:spPr>
        </p:pic>
      </p:grpSp>
      <p:sp>
        <p:nvSpPr>
          <p:cNvPr id="18" name="object 18"/>
          <p:cNvSpPr txBox="1">
            <a:spLocks noGrp="1"/>
          </p:cNvSpPr>
          <p:nvPr>
            <p:ph type="title"/>
          </p:nvPr>
        </p:nvSpPr>
        <p:spPr>
          <a:xfrm>
            <a:off x="2893150" y="308059"/>
            <a:ext cx="6405700" cy="505267"/>
          </a:xfrm>
          <a:prstGeom prst="rect">
            <a:avLst/>
          </a:prstGeom>
        </p:spPr>
        <p:txBody>
          <a:bodyPr vert="horz" wrap="square" lIns="0" tIns="12700" rIns="0" bIns="0" rtlCol="0">
            <a:spAutoFit/>
          </a:bodyPr>
          <a:lstStyle/>
          <a:p>
            <a:pPr marL="12700">
              <a:spcBef>
                <a:spcPts val="100"/>
              </a:spcBef>
            </a:pPr>
            <a:r>
              <a:rPr sz="3200" dirty="0">
                <a:solidFill>
                  <a:srgbClr val="000066"/>
                </a:solidFill>
              </a:rPr>
              <a:t>JBSA</a:t>
            </a:r>
            <a:r>
              <a:rPr sz="3200" spc="-185" dirty="0">
                <a:solidFill>
                  <a:srgbClr val="000066"/>
                </a:solidFill>
              </a:rPr>
              <a:t> </a:t>
            </a:r>
            <a:r>
              <a:rPr sz="3200" dirty="0">
                <a:solidFill>
                  <a:srgbClr val="000066"/>
                </a:solidFill>
              </a:rPr>
              <a:t>Workforce</a:t>
            </a:r>
            <a:r>
              <a:rPr sz="3200" spc="-75" dirty="0">
                <a:solidFill>
                  <a:srgbClr val="000066"/>
                </a:solidFill>
              </a:rPr>
              <a:t> </a:t>
            </a:r>
            <a:r>
              <a:rPr sz="3200" dirty="0">
                <a:solidFill>
                  <a:srgbClr val="000066"/>
                </a:solidFill>
              </a:rPr>
              <a:t>&amp;</a:t>
            </a:r>
            <a:r>
              <a:rPr sz="3200" spc="-55" dirty="0">
                <a:solidFill>
                  <a:srgbClr val="000066"/>
                </a:solidFill>
              </a:rPr>
              <a:t> </a:t>
            </a:r>
            <a:r>
              <a:rPr sz="3200" spc="-10" dirty="0">
                <a:solidFill>
                  <a:srgbClr val="000066"/>
                </a:solidFill>
              </a:rPr>
              <a:t>Transition</a:t>
            </a:r>
            <a:r>
              <a:rPr lang="en-US" sz="3200" spc="-10" dirty="0">
                <a:solidFill>
                  <a:srgbClr val="000066"/>
                </a:solidFill>
              </a:rPr>
              <a:t> Alliance</a:t>
            </a:r>
            <a:endParaRPr sz="3200" dirty="0"/>
          </a:p>
        </p:txBody>
      </p:sp>
      <p:sp>
        <p:nvSpPr>
          <p:cNvPr id="20" name="object 20"/>
          <p:cNvSpPr txBox="1"/>
          <p:nvPr/>
        </p:nvSpPr>
        <p:spPr>
          <a:xfrm>
            <a:off x="3097306" y="1610905"/>
            <a:ext cx="5997388" cy="936154"/>
          </a:xfrm>
          <a:prstGeom prst="rect">
            <a:avLst/>
          </a:prstGeom>
        </p:spPr>
        <p:txBody>
          <a:bodyPr vert="horz" wrap="square" lIns="0" tIns="12700" rIns="0" bIns="0" rtlCol="0">
            <a:spAutoFit/>
          </a:bodyPr>
          <a:lstStyle/>
          <a:p>
            <a:pPr marL="0" marR="252095" lvl="0" indent="0" algn="ctr"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0" normalizeH="0" baseline="0" noProof="0" dirty="0">
                <a:ln>
                  <a:noFill/>
                </a:ln>
                <a:solidFill>
                  <a:prstClr val="black"/>
                </a:solidFill>
                <a:effectLst/>
                <a:uLnTx/>
                <a:uFillTx/>
                <a:latin typeface="Arial"/>
                <a:ea typeface="+mn-ea"/>
                <a:cs typeface="Arial"/>
              </a:rPr>
              <a:t>S</a:t>
            </a:r>
            <a:r>
              <a:rPr kumimoji="0" lang="en-US" sz="1800" b="1" i="0" u="none" strike="noStrike" kern="1200" cap="none" spc="0" normalizeH="0" baseline="0" noProof="0" dirty="0">
                <a:ln>
                  <a:noFill/>
                </a:ln>
                <a:solidFill>
                  <a:prstClr val="black"/>
                </a:solidFill>
                <a:effectLst/>
                <a:uLnTx/>
                <a:uFillTx/>
                <a:latin typeface="Arial"/>
                <a:ea typeface="+mn-ea"/>
                <a:cs typeface="Arial"/>
              </a:rPr>
              <a:t>an </a:t>
            </a:r>
            <a:r>
              <a:rPr kumimoji="0" sz="1800" b="1" i="0" u="none" strike="noStrike" kern="1200" cap="none" spc="0" normalizeH="0" baseline="0" noProof="0" dirty="0">
                <a:ln>
                  <a:noFill/>
                </a:ln>
                <a:solidFill>
                  <a:prstClr val="black"/>
                </a:solidFill>
                <a:effectLst/>
                <a:uLnTx/>
                <a:uFillTx/>
                <a:latin typeface="Arial"/>
                <a:ea typeface="+mn-ea"/>
                <a:cs typeface="Arial"/>
              </a:rPr>
              <a:t>A</a:t>
            </a:r>
            <a:r>
              <a:rPr kumimoji="0" lang="en-US" sz="1800" b="1" i="0" u="none" strike="noStrike" kern="1200" cap="none" spc="0" normalizeH="0" baseline="0" noProof="0" dirty="0">
                <a:ln>
                  <a:noFill/>
                </a:ln>
                <a:solidFill>
                  <a:prstClr val="black"/>
                </a:solidFill>
                <a:effectLst/>
                <a:uLnTx/>
                <a:uFillTx/>
                <a:latin typeface="Arial"/>
                <a:ea typeface="+mn-ea"/>
                <a:cs typeface="Arial"/>
              </a:rPr>
              <a:t>ntonio</a:t>
            </a:r>
            <a:r>
              <a:rPr kumimoji="0" sz="1800" b="1" i="0" u="none" strike="noStrike" kern="1200" cap="none" spc="-25"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Ready</a:t>
            </a:r>
            <a:r>
              <a:rPr kumimoji="0" sz="1800" b="1" i="0" u="none" strike="noStrike" kern="1200" cap="none" spc="-10"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to</a:t>
            </a:r>
            <a:r>
              <a:rPr kumimoji="0" sz="1800" b="1" i="0" u="none" strike="noStrike" kern="1200" cap="none" spc="-35"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Work</a:t>
            </a:r>
            <a:r>
              <a:rPr kumimoji="0" sz="1800" b="1" i="0" u="none" strike="noStrike" kern="1200" cap="none" spc="-25"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MOU</a:t>
            </a:r>
            <a:r>
              <a:rPr kumimoji="0" sz="1800" b="1" i="0" u="none" strike="noStrike" kern="1200" cap="none" spc="-30" normalizeH="0" baseline="0" noProof="0" dirty="0">
                <a:ln>
                  <a:noFill/>
                </a:ln>
                <a:solidFill>
                  <a:prstClr val="black"/>
                </a:solidFill>
                <a:effectLst/>
                <a:uLnTx/>
                <a:uFillTx/>
                <a:latin typeface="Arial"/>
                <a:ea typeface="+mn-ea"/>
                <a:cs typeface="Arial"/>
              </a:rPr>
              <a:t> </a:t>
            </a:r>
            <a:r>
              <a:rPr kumimoji="0" sz="1800" b="1" i="0" u="none" strike="noStrike" kern="1200" cap="none" spc="0" normalizeH="0" baseline="0" noProof="0" dirty="0">
                <a:ln>
                  <a:noFill/>
                </a:ln>
                <a:solidFill>
                  <a:prstClr val="black"/>
                </a:solidFill>
                <a:effectLst/>
                <a:uLnTx/>
                <a:uFillTx/>
                <a:latin typeface="Arial"/>
                <a:ea typeface="+mn-ea"/>
                <a:cs typeface="Arial"/>
              </a:rPr>
              <a:t>Signing</a:t>
            </a:r>
            <a:r>
              <a:rPr kumimoji="0" sz="1800" b="1" i="0" u="none" strike="noStrike" kern="1200" cap="none" spc="-10" normalizeH="0" baseline="0" noProof="0" dirty="0">
                <a:ln>
                  <a:noFill/>
                </a:ln>
                <a:solidFill>
                  <a:prstClr val="black"/>
                </a:solidFill>
                <a:effectLst/>
                <a:uLnTx/>
                <a:uFillTx/>
                <a:latin typeface="Arial"/>
                <a:ea typeface="+mn-ea"/>
                <a:cs typeface="Arial"/>
              </a:rPr>
              <a:t> Ceremony</a:t>
            </a:r>
            <a:endParaRPr kumimoji="0" sz="1800" b="1" i="0" u="none" strike="noStrike" kern="1200" cap="none" spc="0" normalizeH="0" baseline="0" noProof="0" dirty="0">
              <a:ln>
                <a:noFill/>
              </a:ln>
              <a:solidFill>
                <a:prstClr val="black"/>
              </a:solidFill>
              <a:effectLst/>
              <a:uLnTx/>
              <a:uFillTx/>
              <a:latin typeface="Arial"/>
              <a:ea typeface="+mn-ea"/>
              <a:cs typeface="Arial"/>
            </a:endParaRPr>
          </a:p>
          <a:p>
            <a:pPr marL="12700" marR="0" lvl="0" indent="0" algn="ctr" defTabSz="914400" rtl="0" eaLnBrk="1" fontAlgn="auto" latinLnBrk="0" hangingPunct="1">
              <a:lnSpc>
                <a:spcPct val="100000"/>
              </a:lnSpc>
              <a:spcBef>
                <a:spcPts val="5"/>
              </a:spcBef>
              <a:spcAft>
                <a:spcPts val="0"/>
              </a:spcAft>
              <a:buClrTx/>
              <a:buSzTx/>
              <a:buFontTx/>
              <a:buNone/>
              <a:tabLst>
                <a:tab pos="269875" algn="l"/>
              </a:tabLst>
              <a:defRPr/>
            </a:pPr>
            <a:r>
              <a:rPr kumimoji="0" sz="1400" b="1" i="0" u="none" strike="noStrike" kern="1200" cap="none" spc="0" normalizeH="0" baseline="0" noProof="0" dirty="0">
                <a:ln>
                  <a:noFill/>
                </a:ln>
                <a:solidFill>
                  <a:prstClr val="black"/>
                </a:solidFill>
                <a:effectLst/>
                <a:uLnTx/>
                <a:uFillTx/>
                <a:latin typeface="Arial"/>
                <a:ea typeface="+mn-ea"/>
                <a:cs typeface="Arial"/>
              </a:rPr>
              <a:t>20</a:t>
            </a:r>
            <a:r>
              <a:rPr kumimoji="0" sz="1400" b="1" i="0" u="none" strike="noStrike" kern="1200" cap="none" spc="-35" normalizeH="0" baseline="0" noProof="0" dirty="0">
                <a:ln>
                  <a:noFill/>
                </a:ln>
                <a:solidFill>
                  <a:prstClr val="black"/>
                </a:solidFill>
                <a:effectLst/>
                <a:uLnTx/>
                <a:uFillTx/>
                <a:latin typeface="Arial"/>
                <a:ea typeface="+mn-ea"/>
                <a:cs typeface="Arial"/>
              </a:rPr>
              <a:t> </a:t>
            </a:r>
            <a:r>
              <a:rPr kumimoji="0" sz="1400" b="1" i="0" u="none" strike="noStrike" kern="1200" cap="none" spc="0" normalizeH="0" baseline="0" noProof="0" dirty="0">
                <a:ln>
                  <a:noFill/>
                </a:ln>
                <a:solidFill>
                  <a:prstClr val="black"/>
                </a:solidFill>
                <a:effectLst/>
                <a:uLnTx/>
                <a:uFillTx/>
                <a:latin typeface="Arial"/>
                <a:ea typeface="+mn-ea"/>
                <a:cs typeface="Arial"/>
              </a:rPr>
              <a:t>May</a:t>
            </a:r>
            <a:r>
              <a:rPr kumimoji="0" sz="1400" b="1" i="0" u="none" strike="noStrike" kern="1200" cap="none" spc="-15" normalizeH="0" baseline="0" noProof="0" dirty="0">
                <a:ln>
                  <a:noFill/>
                </a:ln>
                <a:solidFill>
                  <a:prstClr val="black"/>
                </a:solidFill>
                <a:effectLst/>
                <a:uLnTx/>
                <a:uFillTx/>
                <a:latin typeface="Arial"/>
                <a:ea typeface="+mn-ea"/>
                <a:cs typeface="Arial"/>
              </a:rPr>
              <a:t> </a:t>
            </a:r>
            <a:r>
              <a:rPr kumimoji="0" sz="1400" b="1" i="0" u="none" strike="noStrike" kern="1200" cap="none" spc="0" normalizeH="0" baseline="0" noProof="0" dirty="0">
                <a:ln>
                  <a:noFill/>
                </a:ln>
                <a:solidFill>
                  <a:prstClr val="black"/>
                </a:solidFill>
                <a:effectLst/>
                <a:uLnTx/>
                <a:uFillTx/>
                <a:latin typeface="Arial"/>
                <a:ea typeface="+mn-ea"/>
                <a:cs typeface="Arial"/>
              </a:rPr>
              <a:t>24</a:t>
            </a:r>
          </a:p>
          <a:p>
            <a:pPr marL="12065" marR="5080" lvl="0" indent="0" algn="l" defTabSz="914400" rtl="0" eaLnBrk="1" fontAlgn="auto" latinLnBrk="0" hangingPunct="1">
              <a:lnSpc>
                <a:spcPct val="100000"/>
              </a:lnSpc>
              <a:spcBef>
                <a:spcPts val="0"/>
              </a:spcBef>
              <a:spcAft>
                <a:spcPts val="0"/>
              </a:spcAft>
              <a:buClrTx/>
              <a:buSzTx/>
              <a:buFontTx/>
              <a:buNone/>
              <a:tabLst>
                <a:tab pos="269875" algn="l"/>
              </a:tabLst>
              <a:defRPr/>
            </a:pPr>
            <a:r>
              <a:rPr kumimoji="0" sz="1400" b="0" i="0" u="none" strike="noStrike" kern="1200" cap="none" spc="0" normalizeH="0" baseline="0" noProof="0" dirty="0">
                <a:ln>
                  <a:noFill/>
                </a:ln>
                <a:solidFill>
                  <a:prstClr val="black"/>
                </a:solidFill>
                <a:effectLst/>
                <a:uLnTx/>
                <a:uFillTx/>
                <a:latin typeface="Arial"/>
                <a:ea typeface="+mn-ea"/>
                <a:cs typeface="Arial"/>
              </a:rPr>
              <a:t>Signed</a:t>
            </a:r>
            <a:r>
              <a:rPr kumimoji="0" sz="1400" b="0" i="0" u="none" strike="noStrike" kern="1200" cap="none" spc="-4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by:</a:t>
            </a:r>
            <a:r>
              <a:rPr kumimoji="0" sz="1400" b="0" i="0" u="none" strike="noStrike" kern="1200" cap="none" spc="-2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Mr.</a:t>
            </a:r>
            <a:r>
              <a:rPr kumimoji="0" sz="1400" b="0" i="0" u="none" strike="noStrike" kern="1200" cap="none" spc="-3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Brian</a:t>
            </a:r>
            <a:r>
              <a:rPr kumimoji="0" sz="1400" b="0" i="0" u="none" strike="noStrike" kern="1200" cap="none" spc="-4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Hoffman</a:t>
            </a:r>
            <a:r>
              <a:rPr kumimoji="0" sz="1400" b="0" i="0" u="none" strike="noStrike" kern="1200" cap="none" spc="-5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502</a:t>
            </a:r>
            <a:r>
              <a:rPr kumimoji="0" sz="1400" b="0" i="0" u="none" strike="noStrike" kern="1200" cap="none" spc="-3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ABW,</a:t>
            </a:r>
            <a:r>
              <a:rPr kumimoji="0" sz="1400" b="0" i="0" u="none" strike="noStrike" kern="1200" cap="none" spc="-3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Mr.</a:t>
            </a:r>
            <a:r>
              <a:rPr kumimoji="0" sz="1400" b="0" i="0" u="none" strike="noStrike" kern="1200" cap="none" spc="-3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Ron</a:t>
            </a:r>
            <a:r>
              <a:rPr kumimoji="0" sz="1400" b="0" i="0" u="none" strike="noStrike" kern="1200" cap="none" spc="-4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Nirenberg,</a:t>
            </a:r>
            <a:r>
              <a:rPr kumimoji="0" sz="1400" b="0" i="0" u="none" strike="noStrike" kern="1200" cap="none" spc="-5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San</a:t>
            </a:r>
            <a:r>
              <a:rPr kumimoji="0" sz="1400" b="0" i="0" u="none" strike="noStrike" kern="1200" cap="none" spc="-30"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Antonio </a:t>
            </a:r>
            <a:r>
              <a:rPr kumimoji="0" sz="1400" b="0" i="0" u="none" strike="noStrike" kern="1200" cap="none" spc="0" normalizeH="0" baseline="0" noProof="0" dirty="0">
                <a:ln>
                  <a:noFill/>
                </a:ln>
                <a:solidFill>
                  <a:prstClr val="black"/>
                </a:solidFill>
                <a:effectLst/>
                <a:uLnTx/>
                <a:uFillTx/>
                <a:latin typeface="Arial"/>
                <a:ea typeface="+mn-ea"/>
                <a:cs typeface="Arial"/>
              </a:rPr>
              <a:t>Mayor,</a:t>
            </a:r>
            <a:r>
              <a:rPr kumimoji="0" sz="1400" b="0" i="0" u="none" strike="noStrike" kern="1200" cap="none" spc="-4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and</a:t>
            </a:r>
            <a:r>
              <a:rPr kumimoji="0" sz="1400" b="0" i="0" u="none" strike="noStrike" kern="1200" cap="none" spc="-30"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Mr.</a:t>
            </a:r>
            <a:r>
              <a:rPr kumimoji="0" sz="1400" b="0" i="0" u="none" strike="noStrike" kern="1200" cap="none" spc="-3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Adrian</a:t>
            </a:r>
            <a:r>
              <a:rPr kumimoji="0" sz="1400" b="0" i="0" u="none" strike="noStrike" kern="1200" cap="none" spc="-5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Lopez</a:t>
            </a:r>
            <a:r>
              <a:rPr kumimoji="0" sz="1400" b="0" i="0" u="none" strike="noStrike" kern="1200" cap="none" spc="-4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CEO</a:t>
            </a:r>
            <a:r>
              <a:rPr kumimoji="0" sz="1400" b="0" i="0" u="none" strike="noStrike" kern="1200" cap="none" spc="-1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Workforce</a:t>
            </a:r>
            <a:r>
              <a:rPr kumimoji="0" sz="1400" b="0" i="0" u="none" strike="noStrike" kern="1200" cap="none" spc="-65" normalizeH="0" baseline="0" noProof="0" dirty="0">
                <a:ln>
                  <a:noFill/>
                </a:ln>
                <a:solidFill>
                  <a:prstClr val="black"/>
                </a:solidFill>
                <a:effectLst/>
                <a:uLnTx/>
                <a:uFillTx/>
                <a:latin typeface="Arial"/>
                <a:ea typeface="+mn-ea"/>
                <a:cs typeface="Arial"/>
              </a:rPr>
              <a:t> </a:t>
            </a:r>
            <a:r>
              <a:rPr kumimoji="0" sz="1400" b="0" i="0" u="none" strike="noStrike" kern="1200" cap="none" spc="0" normalizeH="0" baseline="0" noProof="0" dirty="0">
                <a:ln>
                  <a:noFill/>
                </a:ln>
                <a:solidFill>
                  <a:prstClr val="black"/>
                </a:solidFill>
                <a:effectLst/>
                <a:uLnTx/>
                <a:uFillTx/>
                <a:latin typeface="Arial"/>
                <a:ea typeface="+mn-ea"/>
                <a:cs typeface="Arial"/>
              </a:rPr>
              <a:t>Solutions</a:t>
            </a:r>
            <a:r>
              <a:rPr kumimoji="0" sz="1400" b="0" i="0" u="none" strike="noStrike" kern="1200" cap="none" spc="-45" normalizeH="0" baseline="0" noProof="0" dirty="0">
                <a:ln>
                  <a:noFill/>
                </a:ln>
                <a:solidFill>
                  <a:prstClr val="black"/>
                </a:solidFill>
                <a:effectLst/>
                <a:uLnTx/>
                <a:uFillTx/>
                <a:latin typeface="Arial"/>
                <a:ea typeface="+mn-ea"/>
                <a:cs typeface="Arial"/>
              </a:rPr>
              <a:t> </a:t>
            </a:r>
            <a:r>
              <a:rPr kumimoji="0" sz="1400" b="0" i="0" u="none" strike="noStrike" kern="1200" cap="none" spc="-10" normalizeH="0" baseline="0" noProof="0" dirty="0">
                <a:ln>
                  <a:noFill/>
                </a:ln>
                <a:solidFill>
                  <a:prstClr val="black"/>
                </a:solidFill>
                <a:effectLst/>
                <a:uLnTx/>
                <a:uFillTx/>
                <a:latin typeface="Arial"/>
                <a:ea typeface="+mn-ea"/>
                <a:cs typeface="Arial"/>
              </a:rPr>
              <a:t>Alamo</a:t>
            </a:r>
            <a:endParaRPr kumimoji="0" sz="1400" b="0" i="0" u="none" strike="noStrike" kern="1200" cap="none" spc="0" normalizeH="0" baseline="0" noProof="0" dirty="0">
              <a:ln>
                <a:noFill/>
              </a:ln>
              <a:solidFill>
                <a:prstClr val="black"/>
              </a:solidFill>
              <a:effectLst/>
              <a:uLnTx/>
              <a:uFillTx/>
              <a:latin typeface="Arial"/>
              <a:ea typeface="+mn-ea"/>
              <a:cs typeface="Arial"/>
            </a:endParaRPr>
          </a:p>
        </p:txBody>
      </p:sp>
    </p:spTree>
  </p:cSld>
  <p:clrMapOvr>
    <a:masterClrMapping/>
  </p:clrMapOvr>
  <p:transition spd="slow">
    <p:fade/>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bwMode="auto">
          <a:xfrm>
            <a:off x="2119566" y="276917"/>
            <a:ext cx="8423648" cy="696380"/>
          </a:xfrm>
          <a:prstGeom prst="rect">
            <a:avLst/>
          </a:prstGeom>
          <a:noFill/>
          <a:ln w="9525">
            <a:noFill/>
            <a:miter lim="800000"/>
            <a:headEnd/>
            <a:tailEnd/>
          </a:ln>
        </p:spPr>
        <p:txBody>
          <a:bodyPr lIns="90427" tIns="45211" rIns="90427" bIns="45211"/>
          <a:lstStyle/>
          <a:p>
            <a:pPr marL="0" marR="0" lvl="3"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Forming Alliances</a:t>
            </a:r>
          </a:p>
        </p:txBody>
      </p:sp>
      <p:cxnSp>
        <p:nvCxnSpPr>
          <p:cNvPr id="3" name="Straight Connector 2">
            <a:extLst>
              <a:ext uri="{FF2B5EF4-FFF2-40B4-BE49-F238E27FC236}">
                <a16:creationId xmlns:a16="http://schemas.microsoft.com/office/drawing/2014/main" id="{19CF9E89-24FE-BED0-4582-E193F5F36C90}"/>
              </a:ext>
            </a:extLst>
          </p:cNvPr>
          <p:cNvCxnSpPr/>
          <p:nvPr/>
        </p:nvCxnSpPr>
        <p:spPr>
          <a:xfrm>
            <a:off x="911429" y="1659482"/>
            <a:ext cx="4427875" cy="10445"/>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7E7ED290-9B40-E47C-7CD2-36BED40A1468}"/>
              </a:ext>
            </a:extLst>
          </p:cNvPr>
          <p:cNvCxnSpPr/>
          <p:nvPr/>
        </p:nvCxnSpPr>
        <p:spPr>
          <a:xfrm>
            <a:off x="20160" y="1207174"/>
            <a:ext cx="5414981" cy="12773"/>
          </a:xfrm>
          <a:prstGeom prst="line">
            <a:avLst/>
          </a:prstGeom>
          <a:noFill/>
          <a:ln w="19050" cap="flat" cmpd="sng" algn="ctr">
            <a:solidFill>
              <a:srgbClr val="FFFFFF"/>
            </a:solidFill>
            <a:prstDash val="solid"/>
          </a:ln>
          <a:effectLst/>
        </p:spPr>
      </p:cxnSp>
      <p:sp>
        <p:nvSpPr>
          <p:cNvPr id="8" name="Rectangle 7">
            <a:extLst>
              <a:ext uri="{FF2B5EF4-FFF2-40B4-BE49-F238E27FC236}">
                <a16:creationId xmlns:a16="http://schemas.microsoft.com/office/drawing/2014/main" id="{D9CC08CA-0A18-74A0-4E7B-DDC29395304C}"/>
              </a:ext>
            </a:extLst>
          </p:cNvPr>
          <p:cNvSpPr/>
          <p:nvPr/>
        </p:nvSpPr>
        <p:spPr>
          <a:xfrm>
            <a:off x="88880" y="1423027"/>
            <a:ext cx="3413050" cy="1292662"/>
          </a:xfrm>
          <a:prstGeom prst="rect">
            <a:avLst/>
          </a:prstGeom>
        </p:spPr>
        <p:txBody>
          <a:bodyPr wrap="none">
            <a:spAutoFit/>
          </a:bodyPr>
          <a:lstStyle/>
          <a:p>
            <a:pPr marL="117475" marR="0" lvl="0" indent="0" algn="l"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Connect With</a:t>
            </a:r>
          </a:p>
          <a:p>
            <a:pPr marL="117475" marR="0" lvl="0" indent="2222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Transitioning Service Members</a:t>
            </a:r>
          </a:p>
          <a:p>
            <a:pPr marL="117475" marR="0" lvl="0" indent="2222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Military Spouses</a:t>
            </a:r>
          </a:p>
          <a:p>
            <a:pPr marL="117475" marR="0" lvl="0" indent="2222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Military Youth </a:t>
            </a:r>
          </a:p>
        </p:txBody>
      </p:sp>
      <p:sp>
        <p:nvSpPr>
          <p:cNvPr id="9" name="Rectangle 8">
            <a:extLst>
              <a:ext uri="{FF2B5EF4-FFF2-40B4-BE49-F238E27FC236}">
                <a16:creationId xmlns:a16="http://schemas.microsoft.com/office/drawing/2014/main" id="{52FC7449-ECE2-B98D-D9F3-D27F88ACDB35}"/>
              </a:ext>
            </a:extLst>
          </p:cNvPr>
          <p:cNvSpPr/>
          <p:nvPr/>
        </p:nvSpPr>
        <p:spPr>
          <a:xfrm>
            <a:off x="88880" y="2856736"/>
            <a:ext cx="5346261" cy="1846659"/>
          </a:xfrm>
          <a:prstGeom prst="rect">
            <a:avLst/>
          </a:prstGeom>
        </p:spPr>
        <p:txBody>
          <a:bodyPr wrap="square">
            <a:spAutoFit/>
          </a:bodyPr>
          <a:lstStyle/>
          <a:p>
            <a:pPr marL="117475" marR="0" lvl="0" indent="0" algn="l"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Partner &amp; Participate</a:t>
            </a:r>
          </a:p>
          <a:p>
            <a:pPr marL="117475" marR="0" lvl="0" indent="2222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JBSA-Workforce and Transition Alliance</a:t>
            </a:r>
          </a:p>
          <a:p>
            <a:pPr marL="117475" marR="0" lvl="0" indent="2222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Workshops</a:t>
            </a:r>
          </a:p>
          <a:p>
            <a:pPr marL="117475" marR="0" lvl="0" indent="2222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Career Fairs</a:t>
            </a:r>
          </a:p>
          <a:p>
            <a:pPr marL="117475" marR="0" lvl="0" indent="2222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High touch assistance (resumes, coach, mentor)</a:t>
            </a:r>
          </a:p>
        </p:txBody>
      </p:sp>
      <p:sp>
        <p:nvSpPr>
          <p:cNvPr id="10" name="Rectangle 9">
            <a:extLst>
              <a:ext uri="{FF2B5EF4-FFF2-40B4-BE49-F238E27FC236}">
                <a16:creationId xmlns:a16="http://schemas.microsoft.com/office/drawing/2014/main" id="{74CA78D2-D33E-5FFD-E8FC-B606BE5F4775}"/>
              </a:ext>
            </a:extLst>
          </p:cNvPr>
          <p:cNvSpPr/>
          <p:nvPr/>
        </p:nvSpPr>
        <p:spPr>
          <a:xfrm>
            <a:off x="88880" y="4557950"/>
            <a:ext cx="3759427" cy="1846659"/>
          </a:xfrm>
          <a:prstGeom prst="rect">
            <a:avLst/>
          </a:prstGeom>
        </p:spPr>
        <p:txBody>
          <a:bodyPr wrap="none">
            <a:spAutoFit/>
          </a:bodyPr>
          <a:lstStyle/>
          <a:p>
            <a:pPr marL="117475" marR="0" lvl="0" indent="0" algn="l" defTabSz="914400" rtl="0" eaLnBrk="1" fontAlgn="ctr"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n-ea"/>
                <a:cs typeface="+mn-cs"/>
              </a:rPr>
              <a:t>Partner &amp; Train</a:t>
            </a:r>
          </a:p>
          <a:p>
            <a:pPr marL="117475" marR="0" lvl="0" indent="2222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DoD </a:t>
            </a:r>
            <a:r>
              <a:rPr kumimoji="0" lang="en-US" sz="1800" b="0" i="0" u="none" strike="noStrike" kern="1200" cap="none" spc="0" normalizeH="0" baseline="0" noProof="0" dirty="0" err="1">
                <a:ln>
                  <a:noFill/>
                </a:ln>
                <a:solidFill>
                  <a:srgbClr val="000000"/>
                </a:solidFill>
                <a:effectLst/>
                <a:uLnTx/>
                <a:uFillTx/>
                <a:latin typeface="Arial"/>
                <a:ea typeface="+mn-ea"/>
                <a:cs typeface="+mn-cs"/>
              </a:rPr>
              <a:t>Skillbridge</a:t>
            </a:r>
            <a:r>
              <a:rPr kumimoji="0" lang="en-US" sz="1800" b="0" i="0" u="none" strike="noStrike" kern="1200" cap="none" spc="0" normalizeH="0" baseline="0" noProof="0" dirty="0">
                <a:ln>
                  <a:noFill/>
                </a:ln>
                <a:solidFill>
                  <a:srgbClr val="000000"/>
                </a:solidFill>
                <a:effectLst/>
                <a:uLnTx/>
                <a:uFillTx/>
                <a:latin typeface="Arial"/>
                <a:ea typeface="+mn-ea"/>
                <a:cs typeface="+mn-cs"/>
              </a:rPr>
              <a:t> Program</a:t>
            </a:r>
          </a:p>
          <a:p>
            <a:pPr marL="574675" marR="0" lvl="1" indent="2222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Apprenticeships</a:t>
            </a:r>
          </a:p>
          <a:p>
            <a:pPr marL="574675" marR="0" lvl="1" indent="2222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Internships</a:t>
            </a:r>
          </a:p>
          <a:p>
            <a:pPr marL="574675" marR="0" lvl="1" indent="2222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Employment Skills Training</a:t>
            </a:r>
          </a:p>
          <a:p>
            <a:pPr marL="574675" marR="0" lvl="1" indent="222250" algn="l" defTabSz="914400" rtl="0" eaLnBrk="1" fontAlgn="ctr"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Arial"/>
                <a:ea typeface="+mn-ea"/>
                <a:cs typeface="+mn-cs"/>
              </a:rPr>
              <a:t>Job Shadowing</a:t>
            </a:r>
          </a:p>
        </p:txBody>
      </p:sp>
      <p:sp>
        <p:nvSpPr>
          <p:cNvPr id="4" name="TextBox 3">
            <a:extLst>
              <a:ext uri="{FF2B5EF4-FFF2-40B4-BE49-F238E27FC236}">
                <a16:creationId xmlns:a16="http://schemas.microsoft.com/office/drawing/2014/main" id="{ACC69281-6350-B02A-5778-F2947B07170A}"/>
              </a:ext>
            </a:extLst>
          </p:cNvPr>
          <p:cNvSpPr txBox="1"/>
          <p:nvPr/>
        </p:nvSpPr>
        <p:spPr>
          <a:xfrm>
            <a:off x="6623494" y="1669927"/>
            <a:ext cx="5002394" cy="3847207"/>
          </a:xfrm>
          <a:prstGeom prst="rect">
            <a:avLst/>
          </a:prstGeom>
          <a:scene3d>
            <a:camera prst="isometricOffAxis1Right"/>
            <a:lightRig rig="threePt" dir="t"/>
          </a:scene3d>
        </p:spPr>
        <p:style>
          <a:lnRef idx="1">
            <a:schemeClr val="accent4"/>
          </a:lnRef>
          <a:fillRef idx="2">
            <a:schemeClr val="accent4"/>
          </a:fillRef>
          <a:effectRef idx="1">
            <a:schemeClr val="accent4"/>
          </a:effectRef>
          <a:fontRef idx="minor">
            <a:schemeClr val="dk1"/>
          </a:fontRef>
        </p:style>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Partnerships require leadership engagement.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Social community events are great to connect with resources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Community partners like to interact with Senior leaders not just in social settings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Deputies or XOs can/should chair recurring meetings</a:t>
            </a:r>
          </a:p>
        </p:txBody>
      </p:sp>
    </p:spTree>
    <p:extLst>
      <p:ext uri="{BB962C8B-B14F-4D97-AF65-F5344CB8AC3E}">
        <p14:creationId xmlns:p14="http://schemas.microsoft.com/office/powerpoint/2010/main" val="19929369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46B0D-3E93-4603-5926-28A869ECBD85}"/>
              </a:ext>
            </a:extLst>
          </p:cNvPr>
          <p:cNvSpPr>
            <a:spLocks noGrp="1"/>
          </p:cNvSpPr>
          <p:nvPr>
            <p:ph type="ctrTitle"/>
          </p:nvPr>
        </p:nvSpPr>
        <p:spPr>
          <a:xfrm>
            <a:off x="914400" y="2693987"/>
            <a:ext cx="10363200" cy="1470025"/>
          </a:xfrm>
        </p:spPr>
        <p:txBody>
          <a:bodyPr/>
          <a:lstStyle/>
          <a:p>
            <a:r>
              <a:rPr lang="en-US" dirty="0"/>
              <a:t>Questions</a:t>
            </a:r>
          </a:p>
        </p:txBody>
      </p:sp>
    </p:spTree>
    <p:extLst>
      <p:ext uri="{BB962C8B-B14F-4D97-AF65-F5344CB8AC3E}">
        <p14:creationId xmlns:p14="http://schemas.microsoft.com/office/powerpoint/2010/main" val="371846660"/>
      </p:ext>
    </p:extLst>
  </p:cSld>
  <p:clrMapOvr>
    <a:masterClrMapping/>
  </p:clrMapOvr>
  <p:transition spd="slow">
    <p:fade/>
  </p:transition>
</p:sld>
</file>

<file path=ppt/slides/slide76.xml><?xml version="1.0" encoding="utf-8"?>
<p:sld xmlns:a="http://schemas.openxmlformats.org/drawingml/2006/main" xmlns:r="http://schemas.openxmlformats.org/officeDocument/2006/relationships" xmlns:p="http://schemas.openxmlformats.org/presentationml/2006/main">
  <p:cSld>
    <p:bg>
      <p:bgPr>
        <a:gradFill flip="none" rotWithShape="1">
          <a:gsLst>
            <a:gs pos="1000">
              <a:schemeClr val="tx1">
                <a:lumMod val="6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0CBDD-BB38-8CE3-2C02-367232BAF997}"/>
              </a:ext>
            </a:extLst>
          </p:cNvPr>
          <p:cNvSpPr>
            <a:spLocks noGrp="1"/>
          </p:cNvSpPr>
          <p:nvPr>
            <p:ph type="ctrTitle"/>
          </p:nvPr>
        </p:nvSpPr>
        <p:spPr>
          <a:xfrm>
            <a:off x="2334829" y="1810696"/>
            <a:ext cx="9014298" cy="4004538"/>
          </a:xfrm>
          <a:solidFill>
            <a:schemeClr val="accent4">
              <a:lumMod val="20000"/>
              <a:lumOff val="80000"/>
            </a:schemeClr>
          </a:solidFill>
        </p:spPr>
        <p:txBody>
          <a:bodyPr>
            <a:normAutofit/>
          </a:bodyPr>
          <a:lstStyle/>
          <a:p>
            <a:br>
              <a:rPr lang="en-US" sz="4400" b="1" cap="none" dirty="0">
                <a:solidFill>
                  <a:schemeClr val="accent4">
                    <a:lumMod val="50000"/>
                  </a:schemeClr>
                </a:solidFill>
                <a:latin typeface="Arial" panose="020B0604020202020204" pitchFamily="34" charset="0"/>
                <a:cs typeface="Arial" panose="020B0604020202020204" pitchFamily="34" charset="0"/>
              </a:rPr>
            </a:br>
            <a:br>
              <a:rPr lang="en-US" sz="4400" b="1" cap="none" dirty="0">
                <a:solidFill>
                  <a:schemeClr val="accent4">
                    <a:lumMod val="50000"/>
                  </a:schemeClr>
                </a:solidFill>
                <a:latin typeface="Arial" panose="020B0604020202020204" pitchFamily="34" charset="0"/>
                <a:cs typeface="Arial" panose="020B0604020202020204" pitchFamily="34" charset="0"/>
              </a:rPr>
            </a:br>
            <a:endParaRPr lang="en-US" sz="4400" b="1" dirty="0">
              <a:solidFill>
                <a:schemeClr val="accent4">
                  <a:lumMod val="50000"/>
                </a:schemeClr>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796F52E5-5804-9993-886F-14416417857C}"/>
              </a:ext>
            </a:extLst>
          </p:cNvPr>
          <p:cNvSpPr>
            <a:spLocks noGrp="1"/>
          </p:cNvSpPr>
          <p:nvPr>
            <p:ph type="subTitle" idx="1"/>
          </p:nvPr>
        </p:nvSpPr>
        <p:spPr>
          <a:xfrm>
            <a:off x="2236218" y="1042766"/>
            <a:ext cx="9014298" cy="4342922"/>
          </a:xfrm>
        </p:spPr>
        <p:txBody>
          <a:bodyPr>
            <a:normAutofit lnSpcReduction="10000"/>
          </a:bodyPr>
          <a:lstStyle/>
          <a:p>
            <a:pPr marL="0" marR="0" lvl="0" indent="0" defTabSz="457200" rtl="0" eaLnBrk="1" fontAlgn="auto" latinLnBrk="0" hangingPunct="1">
              <a:lnSpc>
                <a:spcPct val="100000"/>
              </a:lnSpc>
              <a:spcBef>
                <a:spcPts val="0"/>
              </a:spcBef>
              <a:spcAft>
                <a:spcPts val="0"/>
              </a:spcAft>
              <a:buClrTx/>
              <a:buSzTx/>
              <a:buFontTx/>
              <a:buNone/>
              <a:tabLst/>
              <a:defRPr/>
            </a:pPr>
            <a:b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br>
            <a:r>
              <a:rPr kumimoji="0" lang="en-US" sz="88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Mike Boyd</a:t>
            </a:r>
            <a:endParaRPr kumimoji="0" lang="en-US" sz="72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endParaRP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BG (Ret) TXARNG</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Chairman</a:t>
            </a:r>
          </a:p>
          <a:p>
            <a:pPr marL="0" marR="0" lvl="0" indent="0"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accent5">
                    <a:lumMod val="50000"/>
                  </a:schemeClr>
                </a:solidFill>
                <a:effectLst/>
                <a:uLnTx/>
                <a:uFillTx/>
                <a:latin typeface="Mongolian Baiti" panose="03000500000000000000" pitchFamily="66" charset="0"/>
                <a:ea typeface="+mn-ea"/>
                <a:cs typeface="Mongolian Baiti" panose="03000500000000000000" pitchFamily="66" charset="0"/>
              </a:rPr>
              <a:t>Texas Military Preparedness Commission</a:t>
            </a:r>
          </a:p>
          <a:p>
            <a:endParaRPr lang="en-US" dirty="0"/>
          </a:p>
        </p:txBody>
      </p:sp>
      <p:pic>
        <p:nvPicPr>
          <p:cNvPr id="4" name="Picture 3">
            <a:extLst>
              <a:ext uri="{FF2B5EF4-FFF2-40B4-BE49-F238E27FC236}">
                <a16:creationId xmlns:a16="http://schemas.microsoft.com/office/drawing/2014/main" id="{856B99BD-533F-9BD8-FACE-C3EF0DA96BE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069960" cy="2016884"/>
          </a:xfrm>
          <a:prstGeom prst="rect">
            <a:avLst/>
          </a:prstGeom>
        </p:spPr>
      </p:pic>
    </p:spTree>
    <p:extLst>
      <p:ext uri="{BB962C8B-B14F-4D97-AF65-F5344CB8AC3E}">
        <p14:creationId xmlns:p14="http://schemas.microsoft.com/office/powerpoint/2010/main" val="41464342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4089699" y="1919567"/>
            <a:ext cx="3907378" cy="3564142"/>
            <a:chOff x="2755392" y="2175509"/>
            <a:chExt cx="4428362" cy="4039361"/>
          </a:xfrm>
        </p:grpSpPr>
        <p:pic>
          <p:nvPicPr>
            <p:cNvPr id="3" name="object 3"/>
            <p:cNvPicPr/>
            <p:nvPr/>
          </p:nvPicPr>
          <p:blipFill>
            <a:blip r:embed="rId3" cstate="print"/>
            <a:stretch>
              <a:fillRect/>
            </a:stretch>
          </p:blipFill>
          <p:spPr>
            <a:xfrm>
              <a:off x="2781681" y="2175509"/>
              <a:ext cx="4402073" cy="4039361"/>
            </a:xfrm>
            <a:prstGeom prst="rect">
              <a:avLst/>
            </a:prstGeom>
          </p:spPr>
        </p:pic>
        <p:pic>
          <p:nvPicPr>
            <p:cNvPr id="4" name="object 4"/>
            <p:cNvPicPr/>
            <p:nvPr/>
          </p:nvPicPr>
          <p:blipFill>
            <a:blip r:embed="rId4" cstate="print"/>
            <a:stretch>
              <a:fillRect/>
            </a:stretch>
          </p:blipFill>
          <p:spPr>
            <a:xfrm>
              <a:off x="2755392" y="3832860"/>
              <a:ext cx="248412" cy="248411"/>
            </a:xfrm>
            <a:prstGeom prst="rect">
              <a:avLst/>
            </a:prstGeom>
          </p:spPr>
        </p:pic>
      </p:grpSp>
      <p:sp>
        <p:nvSpPr>
          <p:cNvPr id="6" name="object 6"/>
          <p:cNvSpPr txBox="1"/>
          <p:nvPr/>
        </p:nvSpPr>
        <p:spPr>
          <a:xfrm>
            <a:off x="3619276" y="3554281"/>
            <a:ext cx="585507" cy="190102"/>
          </a:xfrm>
          <a:prstGeom prst="rect">
            <a:avLst/>
          </a:prstGeom>
        </p:spPr>
        <p:txBody>
          <a:bodyPr vert="horz" wrap="square" lIns="0" tIns="13447" rIns="0" bIns="0" rtlCol="0">
            <a:spAutoFit/>
          </a:bodyPr>
          <a:lstStyle/>
          <a:p>
            <a:pPr marL="11206" defTabSz="806867">
              <a:spcBef>
                <a:spcPts val="106"/>
              </a:spcBef>
            </a:pPr>
            <a:r>
              <a:rPr sz="1147" b="1" kern="0" dirty="0">
                <a:solidFill>
                  <a:sysClr val="windowText" lastClr="000000"/>
                </a:solidFill>
                <a:latin typeface="Baskerville Old Face"/>
                <a:cs typeface="Baskerville Old Face"/>
              </a:rPr>
              <a:t>Fort</a:t>
            </a:r>
            <a:r>
              <a:rPr sz="1147" b="1" kern="0" spc="9" dirty="0">
                <a:solidFill>
                  <a:sysClr val="windowText" lastClr="000000"/>
                </a:solidFill>
                <a:latin typeface="Baskerville Old Face"/>
                <a:cs typeface="Baskerville Old Face"/>
              </a:rPr>
              <a:t> </a:t>
            </a:r>
            <a:r>
              <a:rPr sz="1147" b="1" kern="0" spc="-18" dirty="0">
                <a:solidFill>
                  <a:sysClr val="windowText" lastClr="000000"/>
                </a:solidFill>
                <a:latin typeface="Baskerville Old Face"/>
                <a:cs typeface="Baskerville Old Face"/>
              </a:rPr>
              <a:t>Bliss</a:t>
            </a:r>
            <a:endParaRPr sz="1147" kern="0">
              <a:solidFill>
                <a:sysClr val="windowText" lastClr="000000"/>
              </a:solidFill>
              <a:latin typeface="Baskerville Old Face"/>
              <a:cs typeface="Baskerville Old Face"/>
            </a:endParaRPr>
          </a:p>
        </p:txBody>
      </p:sp>
      <p:grpSp>
        <p:nvGrpSpPr>
          <p:cNvPr id="7" name="object 7"/>
          <p:cNvGrpSpPr/>
          <p:nvPr/>
        </p:nvGrpSpPr>
        <p:grpSpPr>
          <a:xfrm>
            <a:off x="6514204" y="2738494"/>
            <a:ext cx="1285875" cy="1929093"/>
            <a:chOff x="5503164" y="3103626"/>
            <a:chExt cx="1457325" cy="2186305"/>
          </a:xfrm>
        </p:grpSpPr>
        <p:pic>
          <p:nvPicPr>
            <p:cNvPr id="8" name="object 8"/>
            <p:cNvPicPr/>
            <p:nvPr/>
          </p:nvPicPr>
          <p:blipFill>
            <a:blip r:embed="rId5" cstate="print"/>
            <a:stretch>
              <a:fillRect/>
            </a:stretch>
          </p:blipFill>
          <p:spPr>
            <a:xfrm>
              <a:off x="5669280" y="5042154"/>
              <a:ext cx="249174" cy="247650"/>
            </a:xfrm>
            <a:prstGeom prst="rect">
              <a:avLst/>
            </a:prstGeom>
          </p:spPr>
        </p:pic>
        <p:pic>
          <p:nvPicPr>
            <p:cNvPr id="9" name="object 9"/>
            <p:cNvPicPr/>
            <p:nvPr/>
          </p:nvPicPr>
          <p:blipFill>
            <a:blip r:embed="rId6" cstate="print"/>
            <a:stretch>
              <a:fillRect/>
            </a:stretch>
          </p:blipFill>
          <p:spPr>
            <a:xfrm>
              <a:off x="5503164" y="3949446"/>
              <a:ext cx="249174" cy="247650"/>
            </a:xfrm>
            <a:prstGeom prst="rect">
              <a:avLst/>
            </a:prstGeom>
          </p:spPr>
        </p:pic>
        <p:pic>
          <p:nvPicPr>
            <p:cNvPr id="10" name="object 10"/>
            <p:cNvPicPr/>
            <p:nvPr/>
          </p:nvPicPr>
          <p:blipFill>
            <a:blip r:embed="rId7" cstate="print"/>
            <a:stretch>
              <a:fillRect/>
            </a:stretch>
          </p:blipFill>
          <p:spPr>
            <a:xfrm>
              <a:off x="6710934" y="3103626"/>
              <a:ext cx="249174" cy="248411"/>
            </a:xfrm>
            <a:prstGeom prst="rect">
              <a:avLst/>
            </a:prstGeom>
          </p:spPr>
        </p:pic>
      </p:grpSp>
      <p:sp>
        <p:nvSpPr>
          <p:cNvPr id="11" name="object 11"/>
          <p:cNvSpPr txBox="1"/>
          <p:nvPr/>
        </p:nvSpPr>
        <p:spPr>
          <a:xfrm>
            <a:off x="7806690" y="2715858"/>
            <a:ext cx="1396813" cy="190102"/>
          </a:xfrm>
          <a:prstGeom prst="rect">
            <a:avLst/>
          </a:prstGeom>
        </p:spPr>
        <p:txBody>
          <a:bodyPr vert="horz" wrap="square" lIns="0" tIns="13447" rIns="0" bIns="0" rtlCol="0">
            <a:spAutoFit/>
          </a:bodyPr>
          <a:lstStyle/>
          <a:p>
            <a:pPr marL="11206" defTabSz="806867">
              <a:spcBef>
                <a:spcPts val="106"/>
              </a:spcBef>
            </a:pPr>
            <a:r>
              <a:rPr sz="1147" b="1" kern="0" dirty="0">
                <a:solidFill>
                  <a:sysClr val="windowText" lastClr="000000"/>
                </a:solidFill>
                <a:latin typeface="Baskerville Old Face"/>
                <a:cs typeface="Baskerville Old Face"/>
              </a:rPr>
              <a:t>Red</a:t>
            </a:r>
            <a:r>
              <a:rPr sz="1147" b="1" kern="0" spc="22" dirty="0">
                <a:solidFill>
                  <a:sysClr val="windowText" lastClr="000000"/>
                </a:solidFill>
                <a:latin typeface="Baskerville Old Face"/>
                <a:cs typeface="Baskerville Old Face"/>
              </a:rPr>
              <a:t> </a:t>
            </a:r>
            <a:r>
              <a:rPr sz="1147" b="1" kern="0" dirty="0">
                <a:solidFill>
                  <a:sysClr val="windowText" lastClr="000000"/>
                </a:solidFill>
                <a:latin typeface="Baskerville Old Face"/>
                <a:cs typeface="Baskerville Old Face"/>
              </a:rPr>
              <a:t>River</a:t>
            </a:r>
            <a:r>
              <a:rPr sz="1147" b="1" kern="0" spc="26" dirty="0">
                <a:solidFill>
                  <a:sysClr val="windowText" lastClr="000000"/>
                </a:solidFill>
                <a:latin typeface="Baskerville Old Face"/>
                <a:cs typeface="Baskerville Old Face"/>
              </a:rPr>
              <a:t> </a:t>
            </a:r>
            <a:r>
              <a:rPr sz="1147" b="1" kern="0" dirty="0">
                <a:solidFill>
                  <a:sysClr val="windowText" lastClr="000000"/>
                </a:solidFill>
                <a:latin typeface="Baskerville Old Face"/>
                <a:cs typeface="Baskerville Old Face"/>
              </a:rPr>
              <a:t>Army</a:t>
            </a:r>
            <a:r>
              <a:rPr sz="1147" b="1" kern="0" spc="22" dirty="0">
                <a:solidFill>
                  <a:sysClr val="windowText" lastClr="000000"/>
                </a:solidFill>
                <a:latin typeface="Baskerville Old Face"/>
                <a:cs typeface="Baskerville Old Face"/>
              </a:rPr>
              <a:t> </a:t>
            </a:r>
            <a:r>
              <a:rPr sz="1147" b="1" kern="0" spc="-9" dirty="0">
                <a:solidFill>
                  <a:sysClr val="windowText" lastClr="000000"/>
                </a:solidFill>
                <a:latin typeface="Baskerville Old Face"/>
                <a:cs typeface="Baskerville Old Face"/>
              </a:rPr>
              <a:t>Depot</a:t>
            </a:r>
            <a:endParaRPr sz="1147" kern="0" dirty="0">
              <a:solidFill>
                <a:sysClr val="windowText" lastClr="000000"/>
              </a:solidFill>
              <a:latin typeface="Baskerville Old Face"/>
              <a:cs typeface="Baskerville Old Face"/>
            </a:endParaRPr>
          </a:p>
        </p:txBody>
      </p:sp>
      <p:sp>
        <p:nvSpPr>
          <p:cNvPr id="12" name="object 12"/>
          <p:cNvSpPr txBox="1"/>
          <p:nvPr/>
        </p:nvSpPr>
        <p:spPr>
          <a:xfrm>
            <a:off x="6726890" y="3388882"/>
            <a:ext cx="658906" cy="366624"/>
          </a:xfrm>
          <a:prstGeom prst="rect">
            <a:avLst/>
          </a:prstGeom>
        </p:spPr>
        <p:txBody>
          <a:bodyPr vert="horz" wrap="square" lIns="0" tIns="13447" rIns="0" bIns="0" rtlCol="0">
            <a:spAutoFit/>
          </a:bodyPr>
          <a:lstStyle/>
          <a:p>
            <a:pPr marL="11206" defTabSz="806867">
              <a:spcBef>
                <a:spcPts val="106"/>
              </a:spcBef>
            </a:pPr>
            <a:r>
              <a:rPr sz="1147" b="1" kern="0" dirty="0">
                <a:solidFill>
                  <a:sysClr val="windowText" lastClr="000000"/>
                </a:solidFill>
                <a:latin typeface="Baskerville Old Face"/>
                <a:cs typeface="Baskerville Old Face"/>
              </a:rPr>
              <a:t>Fort</a:t>
            </a:r>
            <a:r>
              <a:rPr lang="en-US" sz="1147" b="1" kern="0" spc="9" dirty="0">
                <a:solidFill>
                  <a:sysClr val="windowText" lastClr="000000"/>
                </a:solidFill>
                <a:latin typeface="Baskerville Old Face"/>
                <a:cs typeface="Baskerville Old Face"/>
              </a:rPr>
              <a:t> Cavazos</a:t>
            </a:r>
            <a:endParaRPr sz="1147" kern="0" dirty="0">
              <a:solidFill>
                <a:sysClr val="windowText" lastClr="000000"/>
              </a:solidFill>
              <a:latin typeface="Baskerville Old Face"/>
              <a:cs typeface="Baskerville Old Face"/>
            </a:endParaRPr>
          </a:p>
        </p:txBody>
      </p:sp>
      <p:pic>
        <p:nvPicPr>
          <p:cNvPr id="13" name="object 13"/>
          <p:cNvPicPr/>
          <p:nvPr/>
        </p:nvPicPr>
        <p:blipFill>
          <a:blip r:embed="rId8" cstate="print"/>
          <a:stretch>
            <a:fillRect/>
          </a:stretch>
        </p:blipFill>
        <p:spPr>
          <a:xfrm>
            <a:off x="6322583" y="4166571"/>
            <a:ext cx="219187" cy="222549"/>
          </a:xfrm>
          <a:prstGeom prst="rect">
            <a:avLst/>
          </a:prstGeom>
        </p:spPr>
      </p:pic>
      <p:sp>
        <p:nvSpPr>
          <p:cNvPr id="14" name="object 14"/>
          <p:cNvSpPr txBox="1"/>
          <p:nvPr/>
        </p:nvSpPr>
        <p:spPr>
          <a:xfrm>
            <a:off x="6514204" y="4038265"/>
            <a:ext cx="2331384" cy="783789"/>
          </a:xfrm>
          <a:prstGeom prst="rect">
            <a:avLst/>
          </a:prstGeom>
        </p:spPr>
        <p:txBody>
          <a:bodyPr vert="horz" wrap="square" lIns="0" tIns="13447" rIns="0" bIns="0" rtlCol="0">
            <a:spAutoFit/>
          </a:bodyPr>
          <a:lstStyle/>
          <a:p>
            <a:pPr marL="11206" defTabSz="806867">
              <a:spcBef>
                <a:spcPts val="106"/>
              </a:spcBef>
            </a:pPr>
            <a:r>
              <a:rPr sz="1147" b="1" kern="0" dirty="0">
                <a:solidFill>
                  <a:sysClr val="windowText" lastClr="000000"/>
                </a:solidFill>
                <a:latin typeface="Baskerville Old Face"/>
                <a:cs typeface="Baskerville Old Face"/>
              </a:rPr>
              <a:t>Camp</a:t>
            </a:r>
            <a:r>
              <a:rPr sz="1147" b="1" kern="0" spc="18" dirty="0">
                <a:solidFill>
                  <a:sysClr val="windowText" lastClr="000000"/>
                </a:solidFill>
                <a:latin typeface="Baskerville Old Face"/>
                <a:cs typeface="Baskerville Old Face"/>
              </a:rPr>
              <a:t> </a:t>
            </a:r>
            <a:r>
              <a:rPr sz="1147" b="1" kern="0" spc="-9" dirty="0">
                <a:solidFill>
                  <a:sysClr val="windowText" lastClr="000000"/>
                </a:solidFill>
                <a:latin typeface="Baskerville Old Face"/>
                <a:cs typeface="Baskerville Old Face"/>
              </a:rPr>
              <a:t>Stanley</a:t>
            </a:r>
            <a:endParaRPr sz="1147" kern="0" dirty="0">
              <a:solidFill>
                <a:sysClr val="windowText" lastClr="000000"/>
              </a:solidFill>
              <a:latin typeface="Baskerville Old Face"/>
              <a:cs typeface="Baskerville Old Face"/>
            </a:endParaRPr>
          </a:p>
          <a:p>
            <a:pPr defTabSz="806867"/>
            <a:endParaRPr sz="1147" kern="0" dirty="0">
              <a:solidFill>
                <a:sysClr val="windowText" lastClr="000000"/>
              </a:solidFill>
              <a:latin typeface="Baskerville Old Face"/>
              <a:cs typeface="Baskerville Old Face"/>
            </a:endParaRPr>
          </a:p>
          <a:p>
            <a:pPr defTabSz="806867">
              <a:spcBef>
                <a:spcPts val="463"/>
              </a:spcBef>
            </a:pPr>
            <a:endParaRPr sz="1147" kern="0" dirty="0">
              <a:solidFill>
                <a:sysClr val="windowText" lastClr="000000"/>
              </a:solidFill>
              <a:latin typeface="Baskerville Old Face"/>
              <a:cs typeface="Baskerville Old Face"/>
            </a:endParaRPr>
          </a:p>
          <a:p>
            <a:pPr marL="674070" defTabSz="806867"/>
            <a:r>
              <a:rPr sz="1147" b="1" kern="0" dirty="0">
                <a:solidFill>
                  <a:sysClr val="windowText" lastClr="000000"/>
                </a:solidFill>
                <a:latin typeface="Baskerville Old Face"/>
                <a:cs typeface="Baskerville Old Face"/>
              </a:rPr>
              <a:t>Corpus</a:t>
            </a:r>
            <a:r>
              <a:rPr sz="1147" b="1" kern="0" spc="18" dirty="0">
                <a:solidFill>
                  <a:sysClr val="windowText" lastClr="000000"/>
                </a:solidFill>
                <a:latin typeface="Baskerville Old Face"/>
                <a:cs typeface="Baskerville Old Face"/>
              </a:rPr>
              <a:t> </a:t>
            </a:r>
            <a:r>
              <a:rPr sz="1147" b="1" kern="0" dirty="0">
                <a:solidFill>
                  <a:sysClr val="windowText" lastClr="000000"/>
                </a:solidFill>
                <a:latin typeface="Baskerville Old Face"/>
                <a:cs typeface="Baskerville Old Face"/>
              </a:rPr>
              <a:t>Christi</a:t>
            </a:r>
            <a:r>
              <a:rPr sz="1147" b="1" kern="0" spc="22" dirty="0">
                <a:solidFill>
                  <a:sysClr val="windowText" lastClr="000000"/>
                </a:solidFill>
                <a:latin typeface="Baskerville Old Face"/>
                <a:cs typeface="Baskerville Old Face"/>
              </a:rPr>
              <a:t> </a:t>
            </a:r>
            <a:r>
              <a:rPr sz="1147" b="1" kern="0" dirty="0">
                <a:solidFill>
                  <a:sysClr val="windowText" lastClr="000000"/>
                </a:solidFill>
                <a:latin typeface="Baskerville Old Face"/>
                <a:cs typeface="Baskerville Old Face"/>
              </a:rPr>
              <a:t>Army</a:t>
            </a:r>
            <a:r>
              <a:rPr sz="1147" b="1" kern="0" spc="22" dirty="0">
                <a:solidFill>
                  <a:sysClr val="windowText" lastClr="000000"/>
                </a:solidFill>
                <a:latin typeface="Baskerville Old Face"/>
                <a:cs typeface="Baskerville Old Face"/>
              </a:rPr>
              <a:t> </a:t>
            </a:r>
            <a:r>
              <a:rPr sz="1147" b="1" kern="0" spc="-9" dirty="0">
                <a:solidFill>
                  <a:sysClr val="windowText" lastClr="000000"/>
                </a:solidFill>
                <a:latin typeface="Baskerville Old Face"/>
                <a:cs typeface="Baskerville Old Face"/>
              </a:rPr>
              <a:t>Depot</a:t>
            </a:r>
            <a:endParaRPr sz="1147" kern="0" dirty="0">
              <a:solidFill>
                <a:sysClr val="windowText" lastClr="000000"/>
              </a:solidFill>
              <a:latin typeface="Baskerville Old Face"/>
              <a:cs typeface="Baskerville Old Face"/>
            </a:endParaRPr>
          </a:p>
        </p:txBody>
      </p:sp>
      <p:pic>
        <p:nvPicPr>
          <p:cNvPr id="19" name="object 19"/>
          <p:cNvPicPr/>
          <p:nvPr/>
        </p:nvPicPr>
        <p:blipFill>
          <a:blip r:embed="rId9" cstate="print"/>
          <a:stretch>
            <a:fillRect/>
          </a:stretch>
        </p:blipFill>
        <p:spPr>
          <a:xfrm>
            <a:off x="3040828" y="1919567"/>
            <a:ext cx="1511449" cy="1511449"/>
          </a:xfrm>
          <a:prstGeom prst="rect">
            <a:avLst/>
          </a:prstGeom>
        </p:spPr>
      </p:pic>
      <p:sp>
        <p:nvSpPr>
          <p:cNvPr id="20" name="object 20"/>
          <p:cNvSpPr txBox="1">
            <a:spLocks noGrp="1"/>
          </p:cNvSpPr>
          <p:nvPr>
            <p:ph type="sldNum" sz="quarter" idx="7"/>
          </p:nvPr>
        </p:nvSpPr>
        <p:spPr>
          <a:prstGeom prst="rect">
            <a:avLst/>
          </a:prstGeom>
        </p:spPr>
        <p:txBody>
          <a:bodyPr vert="horz" wrap="square" lIns="0" tIns="0" rIns="0" bIns="0" rtlCol="0">
            <a:spAutoFit/>
          </a:bodyPr>
          <a:lstStyle/>
          <a:p>
            <a:pPr marL="11206" defTabSz="806867">
              <a:lnSpc>
                <a:spcPts val="909"/>
              </a:lnSpc>
            </a:pPr>
            <a:fld id="{81D60167-4931-47E6-BA6A-407CBD079E47}" type="slidenum">
              <a:rPr kern="0" spc="-22" dirty="0">
                <a:solidFill>
                  <a:prstClr val="white"/>
                </a:solidFill>
              </a:rPr>
              <a:pPr marL="11206" defTabSz="806867">
                <a:lnSpc>
                  <a:spcPts val="909"/>
                </a:lnSpc>
              </a:pPr>
              <a:t>8</a:t>
            </a:fld>
            <a:endParaRPr kern="0" spc="-22" dirty="0">
              <a:solidFill>
                <a:prstClr val="white"/>
              </a:solidFill>
            </a:endParaRPr>
          </a:p>
        </p:txBody>
      </p:sp>
      <p:sp>
        <p:nvSpPr>
          <p:cNvPr id="15" name="object 2">
            <a:extLst>
              <a:ext uri="{FF2B5EF4-FFF2-40B4-BE49-F238E27FC236}">
                <a16:creationId xmlns:a16="http://schemas.microsoft.com/office/drawing/2014/main" id="{0FC6EDA1-45C0-A51B-837E-DB7DF8269983}"/>
              </a:ext>
            </a:extLst>
          </p:cNvPr>
          <p:cNvSpPr txBox="1">
            <a:spLocks/>
          </p:cNvSpPr>
          <p:nvPr/>
        </p:nvSpPr>
        <p:spPr>
          <a:xfrm>
            <a:off x="1658471" y="1441273"/>
            <a:ext cx="5838825" cy="414137"/>
          </a:xfrm>
          <a:prstGeom prst="rect">
            <a:avLst/>
          </a:prstGeom>
        </p:spPr>
        <p:txBody>
          <a:bodyPr vert="horz" wrap="square" lIns="0" tIns="13447" rIns="0" bIns="0" rtlCol="0">
            <a:spAutoFit/>
          </a:bodyPr>
          <a:lstStyle>
            <a:lvl1pPr>
              <a:defRPr sz="2300" b="1" i="0">
                <a:solidFill>
                  <a:schemeClr val="tx1"/>
                </a:solidFill>
                <a:latin typeface="Arial"/>
                <a:ea typeface="+mj-ea"/>
                <a:cs typeface="Arial"/>
              </a:defRPr>
            </a:lvl1pPr>
          </a:lstStyle>
          <a:p>
            <a:pPr marL="1009144" defTabSz="806867">
              <a:spcBef>
                <a:spcPts val="106"/>
              </a:spcBef>
            </a:pPr>
            <a:r>
              <a:rPr lang="en-US" sz="2603" kern="0" cap="small" dirty="0" err="1">
                <a:solidFill>
                  <a:prstClr val="black"/>
                </a:solidFill>
              </a:rPr>
              <a:t>tcc</a:t>
            </a:r>
            <a:r>
              <a:rPr lang="en-US" sz="2603" kern="0" cap="small" dirty="0">
                <a:solidFill>
                  <a:prstClr val="black"/>
                </a:solidFill>
              </a:rPr>
              <a:t> installations - army</a:t>
            </a:r>
            <a:endParaRPr lang="en-US" sz="2603" kern="0" dirty="0">
              <a:solidFill>
                <a:prstClr val="black"/>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658806" y="1965288"/>
            <a:ext cx="8875059" cy="3960159"/>
            <a:chOff x="380" y="2227326"/>
            <a:chExt cx="10058400" cy="4488180"/>
          </a:xfrm>
        </p:grpSpPr>
        <p:pic>
          <p:nvPicPr>
            <p:cNvPr id="3" name="object 3"/>
            <p:cNvPicPr/>
            <p:nvPr/>
          </p:nvPicPr>
          <p:blipFill>
            <a:blip r:embed="rId3" cstate="print"/>
            <a:stretch>
              <a:fillRect/>
            </a:stretch>
          </p:blipFill>
          <p:spPr>
            <a:xfrm>
              <a:off x="2891789" y="2227326"/>
              <a:ext cx="4290059" cy="4021073"/>
            </a:xfrm>
            <a:prstGeom prst="rect">
              <a:avLst/>
            </a:prstGeom>
          </p:spPr>
        </p:pic>
        <p:pic>
          <p:nvPicPr>
            <p:cNvPr id="4" name="object 4"/>
            <p:cNvPicPr/>
            <p:nvPr/>
          </p:nvPicPr>
          <p:blipFill>
            <a:blip r:embed="rId4" cstate="print"/>
            <a:stretch>
              <a:fillRect/>
            </a:stretch>
          </p:blipFill>
          <p:spPr>
            <a:xfrm>
              <a:off x="5586221" y="3660647"/>
              <a:ext cx="226313" cy="226313"/>
            </a:xfrm>
            <a:prstGeom prst="rect">
              <a:avLst/>
            </a:prstGeom>
          </p:spPr>
        </p:pic>
        <p:pic>
          <p:nvPicPr>
            <p:cNvPr id="5" name="object 5"/>
            <p:cNvPicPr/>
            <p:nvPr/>
          </p:nvPicPr>
          <p:blipFill>
            <a:blip r:embed="rId5" cstate="print"/>
            <a:stretch>
              <a:fillRect/>
            </a:stretch>
          </p:blipFill>
          <p:spPr>
            <a:xfrm>
              <a:off x="5791961" y="5433060"/>
              <a:ext cx="226313" cy="226313"/>
            </a:xfrm>
            <a:prstGeom prst="rect">
              <a:avLst/>
            </a:prstGeom>
          </p:spPr>
        </p:pic>
        <p:pic>
          <p:nvPicPr>
            <p:cNvPr id="6" name="object 6"/>
            <p:cNvPicPr/>
            <p:nvPr/>
          </p:nvPicPr>
          <p:blipFill>
            <a:blip r:embed="rId6" cstate="print"/>
            <a:stretch>
              <a:fillRect/>
            </a:stretch>
          </p:blipFill>
          <p:spPr>
            <a:xfrm>
              <a:off x="5906261" y="5166360"/>
              <a:ext cx="226313" cy="226313"/>
            </a:xfrm>
            <a:prstGeom prst="rect">
              <a:avLst/>
            </a:prstGeom>
          </p:spPr>
        </p:pic>
      </p:grpSp>
      <p:sp>
        <p:nvSpPr>
          <p:cNvPr id="8" name="object 8"/>
          <p:cNvSpPr txBox="1"/>
          <p:nvPr/>
        </p:nvSpPr>
        <p:spPr>
          <a:xfrm>
            <a:off x="6843208" y="3241637"/>
            <a:ext cx="1319493" cy="190102"/>
          </a:xfrm>
          <a:prstGeom prst="rect">
            <a:avLst/>
          </a:prstGeom>
        </p:spPr>
        <p:txBody>
          <a:bodyPr vert="horz" wrap="square" lIns="0" tIns="13447" rIns="0" bIns="0" rtlCol="0">
            <a:spAutoFit/>
          </a:bodyPr>
          <a:lstStyle/>
          <a:p>
            <a:pPr marL="11206" defTabSz="806867">
              <a:spcBef>
                <a:spcPts val="106"/>
              </a:spcBef>
            </a:pPr>
            <a:r>
              <a:rPr sz="1147" b="1" kern="0" dirty="0">
                <a:solidFill>
                  <a:sysClr val="windowText" lastClr="000000"/>
                </a:solidFill>
                <a:latin typeface="Baskerville Old Face"/>
                <a:cs typeface="Baskerville Old Face"/>
              </a:rPr>
              <a:t>NAS</a:t>
            </a:r>
            <a:r>
              <a:rPr sz="1147" b="1" kern="0" spc="18" dirty="0">
                <a:solidFill>
                  <a:sysClr val="windowText" lastClr="000000"/>
                </a:solidFill>
                <a:latin typeface="Baskerville Old Face"/>
                <a:cs typeface="Baskerville Old Face"/>
              </a:rPr>
              <a:t> </a:t>
            </a:r>
            <a:r>
              <a:rPr sz="1147" b="1" kern="0" dirty="0">
                <a:solidFill>
                  <a:sysClr val="windowText" lastClr="000000"/>
                </a:solidFill>
                <a:latin typeface="Baskerville Old Face"/>
                <a:cs typeface="Baskerville Old Face"/>
              </a:rPr>
              <a:t>JRB</a:t>
            </a:r>
            <a:r>
              <a:rPr sz="1147" b="1" kern="0" spc="22" dirty="0">
                <a:solidFill>
                  <a:sysClr val="windowText" lastClr="000000"/>
                </a:solidFill>
                <a:latin typeface="Baskerville Old Face"/>
                <a:cs typeface="Baskerville Old Face"/>
              </a:rPr>
              <a:t> </a:t>
            </a:r>
            <a:r>
              <a:rPr sz="1147" b="1" kern="0" dirty="0">
                <a:solidFill>
                  <a:sysClr val="windowText" lastClr="000000"/>
                </a:solidFill>
                <a:latin typeface="Baskerville Old Face"/>
                <a:cs typeface="Baskerville Old Face"/>
              </a:rPr>
              <a:t>Fort</a:t>
            </a:r>
            <a:r>
              <a:rPr sz="1147" b="1" kern="0" spc="22" dirty="0">
                <a:solidFill>
                  <a:sysClr val="windowText" lastClr="000000"/>
                </a:solidFill>
                <a:latin typeface="Baskerville Old Face"/>
                <a:cs typeface="Baskerville Old Face"/>
              </a:rPr>
              <a:t> </a:t>
            </a:r>
            <a:r>
              <a:rPr sz="1147" b="1" kern="0" spc="-9" dirty="0">
                <a:solidFill>
                  <a:sysClr val="windowText" lastClr="000000"/>
                </a:solidFill>
                <a:latin typeface="Baskerville Old Face"/>
                <a:cs typeface="Baskerville Old Face"/>
              </a:rPr>
              <a:t>Worth</a:t>
            </a:r>
            <a:endParaRPr sz="1147" kern="0">
              <a:solidFill>
                <a:sysClr val="windowText" lastClr="000000"/>
              </a:solidFill>
              <a:latin typeface="Baskerville Old Face"/>
              <a:cs typeface="Baskerville Old Face"/>
            </a:endParaRPr>
          </a:p>
        </p:txBody>
      </p:sp>
      <p:sp>
        <p:nvSpPr>
          <p:cNvPr id="9" name="object 9"/>
          <p:cNvSpPr txBox="1"/>
          <p:nvPr/>
        </p:nvSpPr>
        <p:spPr>
          <a:xfrm>
            <a:off x="7024082" y="4569538"/>
            <a:ext cx="1399615" cy="533336"/>
          </a:xfrm>
          <a:prstGeom prst="rect">
            <a:avLst/>
          </a:prstGeom>
        </p:spPr>
        <p:txBody>
          <a:bodyPr vert="horz" wrap="square" lIns="0" tIns="13447" rIns="0" bIns="0" rtlCol="0">
            <a:spAutoFit/>
          </a:bodyPr>
          <a:lstStyle/>
          <a:p>
            <a:pPr marL="196674" defTabSz="806867">
              <a:spcBef>
                <a:spcPts val="106"/>
              </a:spcBef>
            </a:pPr>
            <a:r>
              <a:rPr sz="1147" b="1" kern="0" dirty="0">
                <a:solidFill>
                  <a:sysClr val="windowText" lastClr="000000"/>
                </a:solidFill>
                <a:latin typeface="Baskerville Old Face"/>
                <a:cs typeface="Baskerville Old Face"/>
              </a:rPr>
              <a:t>NAS</a:t>
            </a:r>
            <a:r>
              <a:rPr sz="1147" b="1" kern="0" spc="26" dirty="0">
                <a:solidFill>
                  <a:sysClr val="windowText" lastClr="000000"/>
                </a:solidFill>
                <a:latin typeface="Baskerville Old Face"/>
                <a:cs typeface="Baskerville Old Face"/>
              </a:rPr>
              <a:t> </a:t>
            </a:r>
            <a:r>
              <a:rPr sz="1147" b="1" kern="0" dirty="0">
                <a:solidFill>
                  <a:sysClr val="windowText" lastClr="000000"/>
                </a:solidFill>
                <a:latin typeface="Baskerville Old Face"/>
                <a:cs typeface="Baskerville Old Face"/>
              </a:rPr>
              <a:t>Corpus</a:t>
            </a:r>
            <a:r>
              <a:rPr sz="1147" b="1" kern="0" spc="31" dirty="0">
                <a:solidFill>
                  <a:sysClr val="windowText" lastClr="000000"/>
                </a:solidFill>
                <a:latin typeface="Baskerville Old Face"/>
                <a:cs typeface="Baskerville Old Face"/>
              </a:rPr>
              <a:t> </a:t>
            </a:r>
            <a:r>
              <a:rPr sz="1147" b="1" kern="0" spc="-9" dirty="0">
                <a:solidFill>
                  <a:sysClr val="windowText" lastClr="000000"/>
                </a:solidFill>
                <a:latin typeface="Baskerville Old Face"/>
                <a:cs typeface="Baskerville Old Face"/>
              </a:rPr>
              <a:t>Christi</a:t>
            </a:r>
            <a:endParaRPr sz="1147" kern="0">
              <a:solidFill>
                <a:sysClr val="windowText" lastClr="000000"/>
              </a:solidFill>
              <a:latin typeface="Baskerville Old Face"/>
              <a:cs typeface="Baskerville Old Face"/>
            </a:endParaRPr>
          </a:p>
          <a:p>
            <a:pPr marL="11206" defTabSz="806867">
              <a:spcBef>
                <a:spcPts val="1266"/>
              </a:spcBef>
            </a:pPr>
            <a:r>
              <a:rPr sz="1147" b="1" kern="0" dirty="0">
                <a:solidFill>
                  <a:sysClr val="windowText" lastClr="000000"/>
                </a:solidFill>
                <a:latin typeface="Baskerville Old Face"/>
                <a:cs typeface="Baskerville Old Face"/>
              </a:rPr>
              <a:t>NAS</a:t>
            </a:r>
            <a:r>
              <a:rPr sz="1147" b="1" kern="0" spc="18" dirty="0">
                <a:solidFill>
                  <a:sysClr val="windowText" lastClr="000000"/>
                </a:solidFill>
                <a:latin typeface="Baskerville Old Face"/>
                <a:cs typeface="Baskerville Old Face"/>
              </a:rPr>
              <a:t> </a:t>
            </a:r>
            <a:r>
              <a:rPr sz="1147" b="1" kern="0" spc="-9" dirty="0">
                <a:solidFill>
                  <a:sysClr val="windowText" lastClr="000000"/>
                </a:solidFill>
                <a:latin typeface="Baskerville Old Face"/>
                <a:cs typeface="Baskerville Old Face"/>
              </a:rPr>
              <a:t>Kingsville</a:t>
            </a:r>
            <a:endParaRPr sz="1147" kern="0">
              <a:solidFill>
                <a:sysClr val="windowText" lastClr="000000"/>
              </a:solidFill>
              <a:latin typeface="Baskerville Old Face"/>
              <a:cs typeface="Baskerville Old Face"/>
            </a:endParaRPr>
          </a:p>
        </p:txBody>
      </p:sp>
      <p:pic>
        <p:nvPicPr>
          <p:cNvPr id="10" name="object 10"/>
          <p:cNvPicPr/>
          <p:nvPr/>
        </p:nvPicPr>
        <p:blipFill>
          <a:blip r:embed="rId7" cstate="print"/>
          <a:stretch>
            <a:fillRect/>
          </a:stretch>
        </p:blipFill>
        <p:spPr>
          <a:xfrm>
            <a:off x="2993091" y="1926964"/>
            <a:ext cx="1551790" cy="1555151"/>
          </a:xfrm>
          <a:prstGeom prst="rect">
            <a:avLst/>
          </a:prstGeom>
        </p:spPr>
      </p:pic>
      <p:sp>
        <p:nvSpPr>
          <p:cNvPr id="11" name="object 11"/>
          <p:cNvSpPr txBox="1">
            <a:spLocks noGrp="1"/>
          </p:cNvSpPr>
          <p:nvPr>
            <p:ph type="sldNum" sz="quarter" idx="7"/>
          </p:nvPr>
        </p:nvSpPr>
        <p:spPr>
          <a:prstGeom prst="rect">
            <a:avLst/>
          </a:prstGeom>
        </p:spPr>
        <p:txBody>
          <a:bodyPr vert="horz" wrap="square" lIns="0" tIns="0" rIns="0" bIns="0" rtlCol="0">
            <a:spAutoFit/>
          </a:bodyPr>
          <a:lstStyle/>
          <a:p>
            <a:pPr marL="11206" defTabSz="806867">
              <a:lnSpc>
                <a:spcPts val="909"/>
              </a:lnSpc>
            </a:pPr>
            <a:fld id="{81D60167-4931-47E6-BA6A-407CBD079E47}" type="slidenum">
              <a:rPr kern="0" spc="-22" dirty="0">
                <a:solidFill>
                  <a:prstClr val="white"/>
                </a:solidFill>
              </a:rPr>
              <a:pPr marL="11206" defTabSz="806867">
                <a:lnSpc>
                  <a:spcPts val="909"/>
                </a:lnSpc>
              </a:pPr>
              <a:t>9</a:t>
            </a:fld>
            <a:endParaRPr kern="0" spc="-22" dirty="0">
              <a:solidFill>
                <a:prstClr val="white"/>
              </a:solidFill>
            </a:endParaRPr>
          </a:p>
        </p:txBody>
      </p:sp>
      <p:sp>
        <p:nvSpPr>
          <p:cNvPr id="12" name="object 2">
            <a:extLst>
              <a:ext uri="{FF2B5EF4-FFF2-40B4-BE49-F238E27FC236}">
                <a16:creationId xmlns:a16="http://schemas.microsoft.com/office/drawing/2014/main" id="{2D020F24-07D1-70B6-2EA6-AB3925962FA8}"/>
              </a:ext>
            </a:extLst>
          </p:cNvPr>
          <p:cNvSpPr txBox="1">
            <a:spLocks/>
          </p:cNvSpPr>
          <p:nvPr/>
        </p:nvSpPr>
        <p:spPr>
          <a:xfrm>
            <a:off x="1658471" y="1433131"/>
            <a:ext cx="5838825" cy="414137"/>
          </a:xfrm>
          <a:prstGeom prst="rect">
            <a:avLst/>
          </a:prstGeom>
        </p:spPr>
        <p:txBody>
          <a:bodyPr vert="horz" wrap="square" lIns="0" tIns="13447" rIns="0" bIns="0" rtlCol="0">
            <a:spAutoFit/>
          </a:bodyPr>
          <a:lstStyle>
            <a:lvl1pPr>
              <a:defRPr sz="2300" b="1" i="0">
                <a:solidFill>
                  <a:schemeClr val="tx1"/>
                </a:solidFill>
                <a:latin typeface="Arial"/>
                <a:ea typeface="+mj-ea"/>
                <a:cs typeface="Arial"/>
              </a:defRPr>
            </a:lvl1pPr>
          </a:lstStyle>
          <a:p>
            <a:pPr marL="1009144" defTabSz="806867">
              <a:spcBef>
                <a:spcPts val="106"/>
              </a:spcBef>
            </a:pPr>
            <a:r>
              <a:rPr lang="en-US" sz="2603" kern="0" cap="small" dirty="0" err="1">
                <a:solidFill>
                  <a:prstClr val="black"/>
                </a:solidFill>
              </a:rPr>
              <a:t>tcc</a:t>
            </a:r>
            <a:r>
              <a:rPr lang="en-US" sz="2603" kern="0" cap="small" dirty="0">
                <a:solidFill>
                  <a:prstClr val="black"/>
                </a:solidFill>
              </a:rPr>
              <a:t> installations - navy</a:t>
            </a:r>
            <a:endParaRPr lang="en-US" sz="2603" kern="0" dirty="0">
              <a:solidFill>
                <a:prstClr val="black"/>
              </a:solidFill>
            </a:endParaRPr>
          </a:p>
        </p:txBody>
      </p:sp>
    </p:spTree>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4A5356"/>
      </a:dk2>
      <a:lt2>
        <a:srgbClr val="E8E3CE"/>
      </a:lt2>
      <a:accent1>
        <a:srgbClr val="F6A21D"/>
      </a:accent1>
      <a:accent2>
        <a:srgbClr val="9BAFB5"/>
      </a:accent2>
      <a:accent3>
        <a:srgbClr val="C96731"/>
      </a:accent3>
      <a:accent4>
        <a:srgbClr val="9CA383"/>
      </a:accent4>
      <a:accent5>
        <a:srgbClr val="87795D"/>
      </a:accent5>
      <a:accent6>
        <a:srgbClr val="A0988C"/>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TM10001115[[fn=Parcel]]</Template>
  <TotalTime>1025</TotalTime>
  <Words>6481</Words>
  <Application>Microsoft Office PowerPoint</Application>
  <PresentationFormat>Widescreen</PresentationFormat>
  <Paragraphs>965</Paragraphs>
  <Slides>76</Slides>
  <Notes>21</Notes>
  <HiddenSlides>0</HiddenSlides>
  <MMClips>0</MMClips>
  <ScaleCrop>false</ScaleCrop>
  <HeadingPairs>
    <vt:vector size="8" baseType="variant">
      <vt:variant>
        <vt:lpstr>Fonts Used</vt:lpstr>
      </vt:variant>
      <vt:variant>
        <vt:i4>11</vt:i4>
      </vt:variant>
      <vt:variant>
        <vt:lpstr>Theme</vt:lpstr>
      </vt:variant>
      <vt:variant>
        <vt:i4>4</vt:i4>
      </vt:variant>
      <vt:variant>
        <vt:lpstr>Embedded OLE Servers</vt:lpstr>
      </vt:variant>
      <vt:variant>
        <vt:i4>1</vt:i4>
      </vt:variant>
      <vt:variant>
        <vt:lpstr>Slide Titles</vt:lpstr>
      </vt:variant>
      <vt:variant>
        <vt:i4>76</vt:i4>
      </vt:variant>
    </vt:vector>
  </HeadingPairs>
  <TitlesOfParts>
    <vt:vector size="92" baseType="lpstr">
      <vt:lpstr>Aptos</vt:lpstr>
      <vt:lpstr>Arial</vt:lpstr>
      <vt:lpstr>Baskerville Old Face</vt:lpstr>
      <vt:lpstr>Calibri</vt:lpstr>
      <vt:lpstr>Courier New</vt:lpstr>
      <vt:lpstr>Gill Sans MT</vt:lpstr>
      <vt:lpstr>Mongolian Baiti</vt:lpstr>
      <vt:lpstr>Publico Text Web</vt:lpstr>
      <vt:lpstr>Roboto</vt:lpstr>
      <vt:lpstr>Times New Roman</vt:lpstr>
      <vt:lpstr>Wingdings</vt:lpstr>
      <vt:lpstr>Parcel</vt:lpstr>
      <vt:lpstr>1_Office Theme</vt:lpstr>
      <vt:lpstr>Custom Design</vt:lpstr>
      <vt:lpstr>2_Office Theme</vt:lpstr>
      <vt:lpstr>Worksheet</vt:lpstr>
      <vt:lpstr>Texas Military Preparedness Commission   2024 Texas Military Summit</vt:lpstr>
      <vt:lpstr>  </vt:lpstr>
      <vt:lpstr>  </vt:lpstr>
      <vt:lpstr>  </vt:lpstr>
      <vt:lpstr>Texas Military Summit</vt:lpstr>
      <vt:lpstr>PowerPoint Presentation</vt:lpstr>
      <vt:lpstr>PowerPoint Presentation</vt:lpstr>
      <vt:lpstr>PowerPoint Presentation</vt:lpstr>
      <vt:lpstr>PowerPoint Presentation</vt:lpstr>
      <vt:lpstr>purpose of the tcc</vt:lpstr>
      <vt:lpstr>how we serve</vt:lpstr>
      <vt:lpstr>PowerPoint Presentation</vt:lpstr>
      <vt:lpstr>engaging governments </vt:lpstr>
      <vt:lpstr>what’s important to the tcc</vt:lpstr>
      <vt:lpstr>texas military summit</vt:lpstr>
      <vt:lpstr>  </vt:lpstr>
      <vt:lpstr>San Antonio Electromagnetic Defense Military Readiness Enabled by Community Resilience </vt:lpstr>
      <vt:lpstr>PowerPoint Presentation</vt:lpstr>
      <vt:lpstr>PowerPoint Presentation</vt:lpstr>
      <vt:lpstr>                                   FY22 NDAA; 10 USC § 2920 (Ch. 173)          Energy Resilience &amp; Security on Military Installations</vt:lpstr>
      <vt:lpstr>PowerPoint Presentation</vt:lpstr>
      <vt:lpstr>PowerPoint Presentation</vt:lpstr>
      <vt:lpstr>San Antonio Electromagnetic Defense - Line of Effort #1 Energy Infrastructure Resilience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 </vt:lpstr>
      <vt:lpstr>         Total State Impact: $151.2 billion Total Employment – Direct 213,176, Direct and Indirect 677,022</vt:lpstr>
      <vt:lpstr>  </vt:lpstr>
      <vt:lpstr>  </vt:lpstr>
      <vt:lpstr>  </vt:lpstr>
      <vt:lpstr>  </vt:lpstr>
      <vt:lpstr>  </vt:lpstr>
      <vt:lpstr>PowerPoint Presentation</vt:lpstr>
      <vt:lpstr>PowerPoint Presentation</vt:lpstr>
      <vt:lpstr>PowerPoint Presentation</vt:lpstr>
      <vt:lpstr>PowerPoint Presentation</vt:lpstr>
      <vt:lpstr>PowerPoint Presentation</vt:lpstr>
      <vt:lpstr>  </vt:lpstr>
      <vt:lpstr>  </vt:lpstr>
      <vt:lpstr>Joint Base San Antonio Workforce &amp; Transition Alliance  </vt:lpstr>
      <vt:lpstr>PowerPoint Presentation</vt:lpstr>
      <vt:lpstr>PowerPoint Presentation</vt:lpstr>
      <vt:lpstr>Alliance - The Why?</vt:lpstr>
      <vt:lpstr>PowerPoint Presentation</vt:lpstr>
      <vt:lpstr>PowerPoint Presentation</vt:lpstr>
      <vt:lpstr>Transition Program thru Partnerships</vt:lpstr>
      <vt:lpstr>Transitioning from the Military Which path can they take?</vt:lpstr>
      <vt:lpstr>Military Spouses  and  Five and Thrive </vt:lpstr>
      <vt:lpstr>Five and Thrive</vt:lpstr>
      <vt:lpstr>Military Spouses</vt:lpstr>
      <vt:lpstr>Where do our Partners Fit In?</vt:lpstr>
      <vt:lpstr>PowerPoint Presentation</vt:lpstr>
      <vt:lpstr>PowerPoint Presentation</vt:lpstr>
      <vt:lpstr>PowerPoint Presentation</vt:lpstr>
      <vt:lpstr>PowerPoint Presentation</vt:lpstr>
      <vt:lpstr>JBSA Workforce &amp; Transition Alliance</vt:lpstr>
      <vt:lpstr>PowerPoint Presentation</vt:lpstr>
      <vt:lpstr>Questions</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Texas Military Preparedness Commission   2024 Texas Military Summit</dc:title>
  <dc:creator>Keith Graf</dc:creator>
  <cp:lastModifiedBy>Kolten Durham</cp:lastModifiedBy>
  <cp:revision>24</cp:revision>
  <dcterms:created xsi:type="dcterms:W3CDTF">2024-12-05T19:58:47Z</dcterms:created>
  <dcterms:modified xsi:type="dcterms:W3CDTF">2025-01-06T18:02:56Z</dcterms:modified>
</cp:coreProperties>
</file>