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57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5C36D-76EF-4D8C-8958-959D79D3939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6DF0A-9B11-4AD6-9F5D-CE9A0C9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C470E-ED96-4F49-9889-86023EBBFF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7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84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42423-478C-C146-92EA-6C8AA618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316594"/>
            <a:ext cx="275472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fld id="{F8DDD65E-630D-214E-9585-EB0455A1C47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E605-D10C-704B-98AA-5BDFC10E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374" y="6316594"/>
            <a:ext cx="3858025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38D4-554B-9549-96AA-EFA2A36D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2447" y="6316594"/>
            <a:ext cx="265035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fld id="{E5D2E16A-5B9D-6A4B-A950-A9D836B79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6E0A8-C0DB-614F-89A4-1474E4F949FF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5BF4F0-D10A-E74C-BBC0-51DC84744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9601200" cy="3200880"/>
          </a:xfrm>
        </p:spPr>
        <p:txBody>
          <a:bodyPr anchor="b">
            <a:noAutofit/>
          </a:bodyPr>
          <a:lstStyle>
            <a:lvl1pPr algn="l">
              <a:defRPr sz="6000" b="1" i="0" cap="all" baseline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7D8B63D-BAB9-2347-B5DF-6AD9A2941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9601200" cy="1086237"/>
          </a:xfrm>
        </p:spPr>
        <p:txBody>
          <a:bodyPr>
            <a:no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meter&#10;&#10;Description automatically generated">
            <a:extLst>
              <a:ext uri="{FF2B5EF4-FFF2-40B4-BE49-F238E27FC236}">
                <a16:creationId xmlns:a16="http://schemas.microsoft.com/office/drawing/2014/main" id="{62C20C6D-BC24-5641-9BEE-119CBAD62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C667-E892-CB47-AC62-A383A516C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0"/>
            <a:ext cx="8241475" cy="192024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3217C-E6B0-A341-A198-7949043E3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8241475" cy="201168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46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30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6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en-US"/>
              <a:t>WE</a:t>
            </a:r>
            <a:r>
              <a:rPr lang="en-US" spc="-20"/>
              <a:t> </a:t>
            </a:r>
            <a:r>
              <a:rPr lang="en-US"/>
              <a:t>ARE</a:t>
            </a:r>
            <a:r>
              <a:rPr lang="en-US" spc="-10"/>
              <a:t> </a:t>
            </a:r>
            <a:r>
              <a:rPr lang="en-US"/>
              <a:t>THE</a:t>
            </a:r>
            <a:r>
              <a:rPr lang="en-US" spc="-20"/>
              <a:t> </a:t>
            </a:r>
            <a:r>
              <a:rPr lang="en-US"/>
              <a:t>ARMY’S</a:t>
            </a:r>
            <a:r>
              <a:rPr lang="en-US" spc="5"/>
              <a:t> </a:t>
            </a:r>
            <a:r>
              <a:rPr lang="en-US" spc="-20"/>
              <a:t>HOME</a:t>
            </a:r>
            <a:endParaRPr lang="en-US"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25"/>
              </a:spcBef>
            </a:pPr>
            <a:fld id="{81D60167-4931-47E6-BA6A-407CBD079E47}" type="slidenum">
              <a:rPr lang="en-US" spc="-50" smtClean="0"/>
              <a:pPr marL="38100">
                <a:spcBef>
                  <a:spcPts val="25"/>
                </a:spcBef>
              </a:pPr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40257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96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42423-478C-C146-92EA-6C8AA618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316594"/>
            <a:ext cx="275472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fld id="{F8DDD65E-630D-214E-9585-EB0455A1C47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E605-D10C-704B-98AA-5BDFC10E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374" y="6316594"/>
            <a:ext cx="3858025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38D4-554B-9549-96AA-EFA2A36D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2447" y="6316594"/>
            <a:ext cx="265035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fld id="{E5D2E16A-5B9D-6A4B-A950-A9D836B79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6E0A8-C0DB-614F-89A4-1474E4F949FF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5BF4F0-D10A-E74C-BBC0-51DC84744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5374" y="685800"/>
            <a:ext cx="6677426" cy="3200880"/>
          </a:xfrm>
        </p:spPr>
        <p:txBody>
          <a:bodyPr anchor="b">
            <a:noAutofit/>
          </a:bodyPr>
          <a:lstStyle>
            <a:lvl1pPr algn="l">
              <a:spcAft>
                <a:spcPts val="1200"/>
              </a:spcAft>
              <a:defRPr sz="4800" b="0" i="0" cap="all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7D8B63D-BAB9-2347-B5DF-6AD9A2941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5374" y="4114800"/>
            <a:ext cx="6677426" cy="108623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24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942A392-6FC3-5846-B2DB-A5BD2FC5A4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05466" y="1600680"/>
            <a:ext cx="2286000" cy="2286000"/>
          </a:xfrm>
          <a:solidFill>
            <a:schemeClr val="bg1">
              <a:lumMod val="85000"/>
            </a:schemeClr>
          </a:solidFill>
          <a:ln w="25400">
            <a:solidFill>
              <a:srgbClr val="FFFFFF"/>
            </a:solidFill>
          </a:ln>
        </p:spPr>
        <p:txBody>
          <a:bodyPr/>
          <a:lstStyle>
            <a:lvl1pPr marL="0" indent="0">
              <a:buFontTx/>
              <a:buNone/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Insert photo here</a:t>
            </a:r>
          </a:p>
        </p:txBody>
      </p:sp>
      <p:pic>
        <p:nvPicPr>
          <p:cNvPr id="12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F3832832-F270-C347-A61D-2030AF09E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2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>
              <a:defRPr sz="3200" b="1" i="0" cap="all" baseline="0">
                <a:solidFill>
                  <a:srgbClr val="28427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2011680"/>
            <a:ext cx="9601200" cy="3848345"/>
          </a:xfr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D6A78-B4D6-D94E-B39F-51EB8F157E36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767679">
              <a:alpha val="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pic>
        <p:nvPicPr>
          <p:cNvPr id="8" name="Picture 7" descr="A picture containing meter&#10;&#10;Description automatically generated">
            <a:extLst>
              <a:ext uri="{FF2B5EF4-FFF2-40B4-BE49-F238E27FC236}">
                <a16:creationId xmlns:a16="http://schemas.microsoft.com/office/drawing/2014/main" id="{CDAB7202-BDB5-D144-9E61-84304CDF1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2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EF8D39-FD4C-C84E-848C-3D7DD63419CD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2011680"/>
            <a:ext cx="9601200" cy="3848345"/>
          </a:xfrm>
        </p:spPr>
        <p:txBody>
          <a:bodyPr lIns="0" tIns="0" rIns="0" bIns="0">
            <a:noAutofit/>
          </a:bodyPr>
          <a:lstStyle>
            <a:lvl1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meter&#10;&#10;Description automatically generated">
            <a:extLst>
              <a:ext uri="{FF2B5EF4-FFF2-40B4-BE49-F238E27FC236}">
                <a16:creationId xmlns:a16="http://schemas.microsoft.com/office/drawing/2014/main" id="{CDAB7202-BDB5-D144-9E61-84304CDF1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1"/>
            <a:ext cx="9601200" cy="914400"/>
          </a:xfrm>
          <a:noFill/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600" b="0" i="0" cap="all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2231756"/>
            <a:ext cx="9601200" cy="18752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32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>
                <a:solidFill>
                  <a:srgbClr val="767679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767679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767679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7676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D6A78-B4D6-D94E-B39F-51EB8F157E36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15C52-A5DF-9D4F-8DED-B3B4EF4689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384516" y="4259451"/>
            <a:ext cx="9601200" cy="1118461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FontTx/>
              <a:buNone/>
              <a:defRPr sz="2400">
                <a:solidFill>
                  <a:srgbClr val="767679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767679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767679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7676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meter&#10;&#10;Description automatically generated">
            <a:extLst>
              <a:ext uri="{FF2B5EF4-FFF2-40B4-BE49-F238E27FC236}">
                <a16:creationId xmlns:a16="http://schemas.microsoft.com/office/drawing/2014/main" id="{2620A937-BEBA-E745-BF53-A12E6A7C3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56A8-9B2D-E645-BD09-A9DEFE4F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14400"/>
            <a:ext cx="9508435" cy="132556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755FF-109E-4748-BAFA-288F222B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462920"/>
            <a:ext cx="4572000" cy="687456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all" baseline="0">
                <a:solidFill>
                  <a:srgbClr val="1C82B8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88432-962F-7B49-BE99-375E0569A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303811"/>
            <a:ext cx="4572000" cy="2555814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330B7-17A8-9746-9226-AA6D26B49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014" y="2462920"/>
            <a:ext cx="4572000" cy="687456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all" baseline="0">
                <a:solidFill>
                  <a:srgbClr val="1C82B8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FE0AF-FC35-3E48-BF35-F454A64E4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3014" y="3303811"/>
            <a:ext cx="4572000" cy="257447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E33C3-D7DA-EC47-A984-393F7B7D2468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767679">
              <a:alpha val="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pic>
        <p:nvPicPr>
          <p:cNvPr id="9" name="Picture 8" descr="A picture containing meter&#10;&#10;Description automatically generated">
            <a:extLst>
              <a:ext uri="{FF2B5EF4-FFF2-40B4-BE49-F238E27FC236}">
                <a16:creationId xmlns:a16="http://schemas.microsoft.com/office/drawing/2014/main" id="{3E68687C-5F97-F541-8C72-B688CCE35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262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65C695C-CD2B-E447-A36A-E2E5C0B9E3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67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4ECF4-2430-204A-AEEC-42DE27F5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08254D2-EC80-984C-889F-56FACDA4C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2463281"/>
            <a:ext cx="9601199" cy="30893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0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6964A-E84D-C345-BEEB-3A7F53F3E056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pic>
        <p:nvPicPr>
          <p:cNvPr id="10" name="Picture 9" descr="A picture containing meter&#10;&#10;Description automatically generated">
            <a:extLst>
              <a:ext uri="{FF2B5EF4-FFF2-40B4-BE49-F238E27FC236}">
                <a16:creationId xmlns:a16="http://schemas.microsoft.com/office/drawing/2014/main" id="{027760C2-F0E4-9A4C-910F-330F755E7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42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57D6-D12A-4244-ABD4-1FE06DAC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67547"/>
            <a:ext cx="4313583" cy="1600200"/>
          </a:xfrm>
        </p:spPr>
        <p:txBody>
          <a:bodyPr anchor="t" anchorCtr="0"/>
          <a:lstStyle>
            <a:lvl1pPr>
              <a:defRPr sz="3200" b="0" i="0">
                <a:solidFill>
                  <a:srgbClr val="FFFFFF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AA9E5-4FCE-A448-A7D5-66B566D9C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586105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2000" b="0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3059F-20B0-9641-AE2C-629C0C7B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2777902"/>
            <a:ext cx="4313583" cy="3091086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E564A-8FCA-2740-9C71-76198191102C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767679">
              <a:alpha val="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A76F0-ACBD-0341-A417-05396691B041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pic>
        <p:nvPicPr>
          <p:cNvPr id="9" name="Picture 8" descr="A picture containing meter&#10;&#10;Description automatically generated">
            <a:extLst>
              <a:ext uri="{FF2B5EF4-FFF2-40B4-BE49-F238E27FC236}">
                <a16:creationId xmlns:a16="http://schemas.microsoft.com/office/drawing/2014/main" id="{9F3F916A-AD59-E14F-B169-2F49D4EE5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942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coming webinars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89E5-953B-0C4E-9B0D-5791B29A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702191"/>
            <a:ext cx="4607169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7CB8102-752D-974E-A6EA-071362588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599" y="3256203"/>
            <a:ext cx="4607169" cy="2338685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2A47ACD-9DB2-A249-8C90-1666F4B1063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36679" y="777710"/>
            <a:ext cx="2330547" cy="1824578"/>
          </a:xfrm>
          <a:solidFill>
            <a:srgbClr val="FFFFFF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767679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0154133-A90C-2D4C-AAA8-5C7C3FBE0E5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34333" y="2503814"/>
            <a:ext cx="2330547" cy="548639"/>
          </a:xfrm>
          <a:solidFill>
            <a:srgbClr val="960048"/>
          </a:solidFill>
        </p:spPr>
        <p:txBody>
          <a:bodyPr lIns="182880" tIns="91440" rIns="0" bIns="0"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A8B0D69-D0B0-FC45-8A4F-03D423A69E25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864991" y="777710"/>
            <a:ext cx="2330547" cy="1824578"/>
          </a:xfrm>
          <a:solidFill>
            <a:srgbClr val="FFFFFF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767679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C9622F-6901-E744-A898-9B593595668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862645" y="2503814"/>
            <a:ext cx="2330547" cy="548639"/>
          </a:xfrm>
          <a:solidFill>
            <a:srgbClr val="960048"/>
          </a:solidFill>
        </p:spPr>
        <p:txBody>
          <a:bodyPr lIns="182880" tIns="91440" rIns="0" bIns="0"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5DBB5D3-B708-4D43-B6F6-128EFA2A61A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36679" y="3303726"/>
            <a:ext cx="2330547" cy="1824578"/>
          </a:xfrm>
          <a:solidFill>
            <a:srgbClr val="FFFFFF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767679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8C749C8-3DDA-4940-B885-524CEBCAEA4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34333" y="5029830"/>
            <a:ext cx="2330547" cy="548639"/>
          </a:xfrm>
          <a:solidFill>
            <a:srgbClr val="960048"/>
          </a:solidFill>
        </p:spPr>
        <p:txBody>
          <a:bodyPr lIns="182880" tIns="91440" rIns="0" bIns="0"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4A7DD44-CA0F-4146-AA09-148807F31F5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864991" y="3303726"/>
            <a:ext cx="2330547" cy="1824578"/>
          </a:xfrm>
          <a:solidFill>
            <a:srgbClr val="FFFFFF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767679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8E27C32-B668-6945-BA34-11E5F9357CD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862645" y="5029830"/>
            <a:ext cx="2330547" cy="548639"/>
          </a:xfrm>
          <a:solidFill>
            <a:srgbClr val="960048"/>
          </a:solidFill>
        </p:spPr>
        <p:txBody>
          <a:bodyPr lIns="182880" tIns="91440" rIns="0" bIns="0"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55CB1D-AA35-924B-9EB2-90D59A21A20E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" panose="020F0502020204030203" pitchFamily="34" charset="0"/>
            </a:endParaRPr>
          </a:p>
        </p:txBody>
      </p:sp>
      <p:pic>
        <p:nvPicPr>
          <p:cNvPr id="15" name="Picture 14" descr="A picture containing meter&#10;&#10;Description automatically generated">
            <a:extLst>
              <a:ext uri="{FF2B5EF4-FFF2-40B4-BE49-F238E27FC236}">
                <a16:creationId xmlns:a16="http://schemas.microsoft.com/office/drawing/2014/main" id="{F1F45C88-00F3-1D4C-B182-3EAE2F8B8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06" y="5961625"/>
            <a:ext cx="3444846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0F488-6F2B-A04B-9EA5-35E7599B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14400"/>
            <a:ext cx="96012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C8DF7-442A-9E4D-9A91-10A42B459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011680"/>
            <a:ext cx="9601200" cy="3931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98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 cap="all" baseline="0">
          <a:solidFill>
            <a:srgbClr val="28427C"/>
          </a:solidFill>
          <a:latin typeface="Lato Heavy" panose="020F0502020204030203" pitchFamily="34" charset="0"/>
          <a:ea typeface="Lato Heavy" panose="020F0502020204030203" pitchFamily="34" charset="0"/>
          <a:cs typeface="Lato Heavy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rgbClr val="1C82B8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1C82B8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1C82B8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1C82B8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1C82B8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2E40-4EBE-C4BA-1825-ECE925B6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783" y="211826"/>
            <a:ext cx="9946433" cy="9144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ea typeface="Lato" panose="020F0502020204030203" pitchFamily="34" charset="0"/>
                <a:cs typeface="Lato" panose="020F0502020204030203" pitchFamily="34" charset="0"/>
              </a:rPr>
              <a:t>UNCLASSIFIED THREAT CAPABILITY OF PEERS AND NEAR-PEERS</a:t>
            </a: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CE42-9100-9F3F-D57B-8CE6F9DA9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59" y="1670050"/>
            <a:ext cx="11257280" cy="384834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</a:rPr>
              <a:t>ODNI Annual Threat Assessment Of The U.S. Intelligence Community dated February 5, 2024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ea typeface="Lato" panose="020F0502020204030203" pitchFamily="34" charset="0"/>
              </a:rPr>
              <a:t>If Beijing believed that a major conflict with the United States were imminent, it would consider aggressive cyber operations against U.S. critical infrastructure and military assets.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</a:rPr>
              <a:t>Such a strike would be designed to deter U.S. military action by impeding U.S. decision making, inducing societal panic, and interfering with the deployment of U.S. forces.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</a:rPr>
              <a:t>Quote fro</a:t>
            </a:r>
            <a:r>
              <a:rPr lang="en-US" sz="2400" b="1" dirty="0">
                <a:ea typeface="Lato" panose="020F0502020204030203" pitchFamily="34" charset="0"/>
              </a:rPr>
              <a:t>m FBI Director Wray’s comments to the House January 31, 2024 </a:t>
            </a:r>
            <a:r>
              <a:rPr lang="en-US" sz="2400" dirty="0">
                <a:ea typeface="Lato" panose="020F0502020204030203" pitchFamily="34" charset="0"/>
              </a:rPr>
              <a:t>-  “</a:t>
            </a:r>
            <a:r>
              <a:rPr lang="en-US" sz="2400" kern="0" dirty="0">
                <a:solidFill>
                  <a:srgbClr val="333333"/>
                </a:solidFill>
                <a:effectLst/>
                <a:ea typeface="Lato" panose="020F0502020204030203" pitchFamily="34" charset="0"/>
              </a:rPr>
              <a:t>PRC [People's Republic of China] hackers are targeting our critical infrastructure—our water treatment plants, our electrical grid, our oil and natural gas pipelines, our transportation systems”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ea typeface="Lato" panose="020F0502020204030203" pitchFamily="34" charset="0"/>
              </a:rPr>
              <a:t>What does this mean to your work force’s ability to get from “home to the fort”, and the Garrison’s ability to project power from the “fort to the port”?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</a:rPr>
              <a:t>What does this mean to your community’s ability to maintain public order/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</a:rPr>
              <a:t>public safety?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22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194</Words>
  <Application>Microsoft Office PowerPoint</Application>
  <PresentationFormat>Widescreen</PresentationFormat>
  <Paragraphs>6</Paragraphs>
  <Slides>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Narrow</vt:lpstr>
      <vt:lpstr>Lato</vt:lpstr>
      <vt:lpstr>Lato Heavy</vt:lpstr>
      <vt:lpstr>1_Office Theme</vt:lpstr>
      <vt:lpstr>UNCLASSIFIED THREAT CAPABILITY OF PEERS AND NEAR-PEERS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 Meurer</dc:creator>
  <cp:lastModifiedBy>Fred Meurer</cp:lastModifiedBy>
  <cp:revision>2</cp:revision>
  <dcterms:created xsi:type="dcterms:W3CDTF">2024-11-15T00:48:43Z</dcterms:created>
  <dcterms:modified xsi:type="dcterms:W3CDTF">2024-12-16T02:48:40Z</dcterms:modified>
</cp:coreProperties>
</file>