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48" r:id="rId2"/>
    <p:sldId id="432" r:id="rId3"/>
    <p:sldId id="440" r:id="rId4"/>
    <p:sldId id="256" r:id="rId5"/>
    <p:sldId id="434" r:id="rId6"/>
    <p:sldId id="433" r:id="rId7"/>
    <p:sldId id="452" r:id="rId8"/>
    <p:sldId id="454" r:id="rId9"/>
    <p:sldId id="455" r:id="rId10"/>
    <p:sldId id="456" r:id="rId11"/>
    <p:sldId id="457" r:id="rId12"/>
    <p:sldId id="459" r:id="rId13"/>
    <p:sldId id="45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genda" id="{774F30DD-99CE-407C-B144-053BF2CE0BB2}">
          <p14:sldIdLst/>
        </p14:section>
        <p14:section name="Introduction and Objectives" id="{E7A42D31-86E7-4E3F-A96E-DADCA0F4187C}">
          <p14:sldIdLst>
            <p14:sldId id="448"/>
            <p14:sldId id="432"/>
            <p14:sldId id="440"/>
            <p14:sldId id="256"/>
            <p14:sldId id="434"/>
            <p14:sldId id="433"/>
            <p14:sldId id="452"/>
            <p14:sldId id="454"/>
            <p14:sldId id="455"/>
            <p14:sldId id="456"/>
            <p14:sldId id="457"/>
            <p14:sldId id="459"/>
            <p14:sldId id="4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791" autoAdjust="0"/>
  </p:normalViewPr>
  <p:slideViewPr>
    <p:cSldViewPr snapToGrid="0">
      <p:cViewPr varScale="1">
        <p:scale>
          <a:sx n="48" d="100"/>
          <a:sy n="48" d="100"/>
        </p:scale>
        <p:origin x="546"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EEB7FF-B96D-48F7-836A-02068C07F410}" type="datetimeFigureOut">
              <a:rPr lang="en-US" smtClean="0"/>
              <a:t>12/15/2024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B9B14A-E286-415C-A823-81B217A5EA90}" type="slidenum">
              <a:rPr lang="en-US" smtClean="0"/>
              <a:t>‹#›</a:t>
            </a:fld>
            <a:endParaRPr lang="en-US"/>
          </a:p>
        </p:txBody>
      </p:sp>
    </p:spTree>
    <p:extLst>
      <p:ext uri="{BB962C8B-B14F-4D97-AF65-F5344CB8AC3E}">
        <p14:creationId xmlns:p14="http://schemas.microsoft.com/office/powerpoint/2010/main" val="342916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CC470E-ED96-4F49-9889-86023EBBFF7F}" type="slidenum">
              <a:rPr lang="en-US" smtClean="0"/>
              <a:pPr/>
              <a:t>2</a:t>
            </a:fld>
            <a:endParaRPr lang="en-US"/>
          </a:p>
        </p:txBody>
      </p:sp>
    </p:spTree>
    <p:extLst>
      <p:ext uri="{BB962C8B-B14F-4D97-AF65-F5344CB8AC3E}">
        <p14:creationId xmlns:p14="http://schemas.microsoft.com/office/powerpoint/2010/main" val="624575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B9B14A-E286-415C-A823-81B217A5EA90}" type="slidenum">
              <a:rPr lang="en-US" smtClean="0"/>
              <a:t>3</a:t>
            </a:fld>
            <a:endParaRPr lang="en-US"/>
          </a:p>
        </p:txBody>
      </p:sp>
    </p:spTree>
    <p:extLst>
      <p:ext uri="{BB962C8B-B14F-4D97-AF65-F5344CB8AC3E}">
        <p14:creationId xmlns:p14="http://schemas.microsoft.com/office/powerpoint/2010/main" val="380326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C816A-D11D-DFDE-BDDB-131B7A5CDF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F53D9A-27F1-838C-52AF-59A68AA49E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E57997-460E-89BB-0ED5-6ADECEF7D716}"/>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5" name="Footer Placeholder 4">
            <a:extLst>
              <a:ext uri="{FF2B5EF4-FFF2-40B4-BE49-F238E27FC236}">
                <a16:creationId xmlns:a16="http://schemas.microsoft.com/office/drawing/2014/main" id="{C4D8A20D-D82F-E9CF-63C8-9E7EC1F60A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0CDA63-C300-4570-4B62-E344726EEDDB}"/>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343696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C1B7F-0DD3-0A2B-8F38-275C8B6BA5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0D64CC-7DBC-748D-E857-506660786A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8DAF7-DAFA-7429-0963-99A2F5B6EFDD}"/>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5" name="Footer Placeholder 4">
            <a:extLst>
              <a:ext uri="{FF2B5EF4-FFF2-40B4-BE49-F238E27FC236}">
                <a16:creationId xmlns:a16="http://schemas.microsoft.com/office/drawing/2014/main" id="{ADD1B2ED-F71F-7766-B915-D547A090B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0F97F5-BAD4-635E-E0F7-D8CF328303BD}"/>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3603904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B7EB51-1AD9-BA1C-68DC-8072D26F4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FD0EC9-1E55-D7B7-29DF-459F43C346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D0F78-D4FB-6189-9FEE-59FB93018BF6}"/>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5" name="Footer Placeholder 4">
            <a:extLst>
              <a:ext uri="{FF2B5EF4-FFF2-40B4-BE49-F238E27FC236}">
                <a16:creationId xmlns:a16="http://schemas.microsoft.com/office/drawing/2014/main" id="{17018693-44BD-E222-04FD-B893F899AE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055A69-0E08-9783-B086-2CF985303677}"/>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84885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Autofit/>
          </a:bodyPr>
          <a:lstStyle>
            <a:lvl1pPr>
              <a:defRPr sz="3200" b="1" i="0" cap="all" baseline="0">
                <a:solidFill>
                  <a:srgbClr val="28427C"/>
                </a:solidFill>
                <a:latin typeface="Lato Heavy" panose="020F0502020204030203" pitchFamily="34" charset="0"/>
                <a:ea typeface="Lato Heavy" panose="020F0502020204030203" pitchFamily="34" charset="0"/>
                <a:cs typeface="Lato Heavy" panose="020F0502020204030203" pitchFamily="34" charset="0"/>
              </a:defRPr>
            </a:lvl1pPr>
          </a:lstStyle>
          <a:p>
            <a:r>
              <a:rPr lang="en-US"/>
              <a:t>Click to edit Master title style</a:t>
            </a:r>
          </a:p>
        </p:txBody>
      </p:sp>
      <p:sp>
        <p:nvSpPr>
          <p:cNvPr id="3" name="Content Placeholder 2"/>
          <p:cNvSpPr>
            <a:spLocks noGrp="1"/>
          </p:cNvSpPr>
          <p:nvPr>
            <p:ph idx="1" hasCustomPrompt="1"/>
          </p:nvPr>
        </p:nvSpPr>
        <p:spPr>
          <a:xfrm>
            <a:off x="1371600" y="2011680"/>
            <a:ext cx="9601200" cy="3848345"/>
          </a:xfrm>
        </p:spPr>
        <p:txBody>
          <a:bodyPr lIns="0" tIns="0" rIns="0" bIns="0">
            <a:noAutofit/>
          </a:bodyPr>
          <a:lstStyle>
            <a:lvl1pPr>
              <a:defRPr sz="2000" b="0" i="0">
                <a:solidFill>
                  <a:schemeClr val="tx1">
                    <a:lumMod val="75000"/>
                    <a:lumOff val="25000"/>
                  </a:schemeClr>
                </a:solidFill>
                <a:latin typeface="Lato" panose="020F0502020204030203" pitchFamily="34" charset="0"/>
                <a:cs typeface="Lato" panose="020F0502020204030203" pitchFamily="34" charset="0"/>
              </a:defRPr>
            </a:lvl1pPr>
            <a:lvl2pPr>
              <a:defRPr sz="2000" b="0" i="0">
                <a:solidFill>
                  <a:schemeClr val="tx1">
                    <a:lumMod val="75000"/>
                    <a:lumOff val="25000"/>
                  </a:schemeClr>
                </a:solidFill>
                <a:latin typeface="Lato" panose="020F0502020204030203" pitchFamily="34" charset="0"/>
                <a:cs typeface="Lato" panose="020F0502020204030203" pitchFamily="34" charset="0"/>
              </a:defRPr>
            </a:lvl2pPr>
            <a:lvl3pPr>
              <a:defRPr sz="2000" b="0" i="0">
                <a:solidFill>
                  <a:schemeClr val="tx1">
                    <a:lumMod val="75000"/>
                    <a:lumOff val="25000"/>
                  </a:schemeClr>
                </a:solidFill>
                <a:latin typeface="Lato" panose="020F0502020204030203" pitchFamily="34" charset="0"/>
                <a:cs typeface="Lato" panose="020F0502020204030203" pitchFamily="34" charset="0"/>
              </a:defRPr>
            </a:lvl3pPr>
            <a:lvl4pPr>
              <a:defRPr sz="2000" b="0" i="0">
                <a:solidFill>
                  <a:schemeClr val="tx1">
                    <a:lumMod val="75000"/>
                    <a:lumOff val="25000"/>
                  </a:schemeClr>
                </a:solidFill>
                <a:latin typeface="Lato" panose="020F0502020204030203" pitchFamily="34" charset="0"/>
                <a:cs typeface="Lato" panose="020F0502020204030203" pitchFamily="34" charset="0"/>
              </a:defRPr>
            </a:lvl4pPr>
            <a:lvl5pPr>
              <a:defRPr sz="2000" b="0" i="0">
                <a:solidFill>
                  <a:schemeClr val="tx1">
                    <a:lumMod val="75000"/>
                    <a:lumOff val="25000"/>
                  </a:schemeClr>
                </a:solidFill>
                <a:latin typeface="Lato" panose="020F0502020204030203" pitchFamily="34" charset="0"/>
                <a:cs typeface="Lato" panose="020F050202020403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856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322A5-E039-536C-66A2-EEAF0D3DA3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BA6A50-9A33-696B-3376-2E0CD7FCDE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F6C4C-6D93-489F-12CE-1B8F49469F74}"/>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5" name="Footer Placeholder 4">
            <a:extLst>
              <a:ext uri="{FF2B5EF4-FFF2-40B4-BE49-F238E27FC236}">
                <a16:creationId xmlns:a16="http://schemas.microsoft.com/office/drawing/2014/main" id="{E2416B9A-B6E4-31C6-FBAB-5BC4BF4E6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CB2DFA-8908-EE2B-6852-C290E84A042D}"/>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216479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E925B-62A2-A31C-0745-AE66525621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4D19B3-6D6F-BFB9-3BDA-2F6D48EA6BB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F02C23-1D73-4CA0-21BD-555EB15F6218}"/>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5" name="Footer Placeholder 4">
            <a:extLst>
              <a:ext uri="{FF2B5EF4-FFF2-40B4-BE49-F238E27FC236}">
                <a16:creationId xmlns:a16="http://schemas.microsoft.com/office/drawing/2014/main" id="{E3CBF96F-D336-D7C4-7565-66EB6DAE72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2D083-667A-310B-1CD7-87513BF8EBD3}"/>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243148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841CA-AD96-C2CD-E985-CFF38FC20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10E540-29B4-6F08-6875-CC3F9F9932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05B15F-F107-F20F-5602-4B8FE9B5D1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DFC5C9-6273-9E3A-28E3-64789F2E4A48}"/>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6" name="Footer Placeholder 5">
            <a:extLst>
              <a:ext uri="{FF2B5EF4-FFF2-40B4-BE49-F238E27FC236}">
                <a16:creationId xmlns:a16="http://schemas.microsoft.com/office/drawing/2014/main" id="{BBD2990E-6E49-6550-0B38-D39408ADB2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DDD536-A3D5-5B56-99E0-0D0C63D84910}"/>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301690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1CD6A-9E23-CC81-8A04-4F7EF9B17F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AFF256-6E3D-659E-81C7-51A0F1D664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F7B455-BB5D-13D4-9441-656F110DD1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64F930-3250-D92D-531F-8D04091196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68C429-59F8-9A5B-71C5-5696D41A85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AEFF29-5DAA-2002-BEE3-941112DC30B6}"/>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8" name="Footer Placeholder 7">
            <a:extLst>
              <a:ext uri="{FF2B5EF4-FFF2-40B4-BE49-F238E27FC236}">
                <a16:creationId xmlns:a16="http://schemas.microsoft.com/office/drawing/2014/main" id="{BCCA0D8C-D2E3-79A9-351B-89393AFDBF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ADD530-EED5-B7BF-0B28-8E20B0790853}"/>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872954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C2021-D192-6F51-8C80-5F990F11CD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10B27-2B56-4A54-8815-EF6E2CCFA51A}"/>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4" name="Footer Placeholder 3">
            <a:extLst>
              <a:ext uri="{FF2B5EF4-FFF2-40B4-BE49-F238E27FC236}">
                <a16:creationId xmlns:a16="http://schemas.microsoft.com/office/drawing/2014/main" id="{323BF3FE-4E6A-ACCD-53DB-01B1347702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012880-8D96-ACF6-D390-5E7BCC054D04}"/>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421692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C68E69-1CF8-38E1-B32E-6E23F6018430}"/>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3" name="Footer Placeholder 2">
            <a:extLst>
              <a:ext uri="{FF2B5EF4-FFF2-40B4-BE49-F238E27FC236}">
                <a16:creationId xmlns:a16="http://schemas.microsoft.com/office/drawing/2014/main" id="{8AF3043A-5452-B286-3F43-5E67326F4B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A301CC-75CD-73E8-2E41-65553364F3F9}"/>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4172476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AD102-6EDD-18B2-4EB3-2E003EC6BD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262132-D091-3AA4-4E9E-5C265A4065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6DA73E-A403-3446-D2EA-E0054F87B1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35DFAF-7A4C-7BD8-A408-AB957976D13C}"/>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6" name="Footer Placeholder 5">
            <a:extLst>
              <a:ext uri="{FF2B5EF4-FFF2-40B4-BE49-F238E27FC236}">
                <a16:creationId xmlns:a16="http://schemas.microsoft.com/office/drawing/2014/main" id="{78AC47FA-3088-AB68-FED5-8581595452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57DCCF-83E5-9820-9AAE-30DD9E955FA9}"/>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185014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27F22-1D6E-0AB4-71B1-6FB9261223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C80475-C4DD-D90C-5F8D-B6E3D5F784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E82954-08A6-5FE4-C444-E9D08D0F48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4C78B7-AE9B-8D19-5EE1-E01C67602FD0}"/>
              </a:ext>
            </a:extLst>
          </p:cNvPr>
          <p:cNvSpPr>
            <a:spLocks noGrp="1"/>
          </p:cNvSpPr>
          <p:nvPr>
            <p:ph type="dt" sz="half" idx="10"/>
          </p:nvPr>
        </p:nvSpPr>
        <p:spPr/>
        <p:txBody>
          <a:bodyPr/>
          <a:lstStyle/>
          <a:p>
            <a:fld id="{85D40FA8-2F77-4B1E-936A-BA99054190E4}" type="datetimeFigureOut">
              <a:rPr lang="en-US" smtClean="0"/>
              <a:t>12/15/2024</a:t>
            </a:fld>
            <a:endParaRPr lang="en-US"/>
          </a:p>
        </p:txBody>
      </p:sp>
      <p:sp>
        <p:nvSpPr>
          <p:cNvPr id="6" name="Footer Placeholder 5">
            <a:extLst>
              <a:ext uri="{FF2B5EF4-FFF2-40B4-BE49-F238E27FC236}">
                <a16:creationId xmlns:a16="http://schemas.microsoft.com/office/drawing/2014/main" id="{583ABCA4-89CB-7BF2-E979-1BB10FA0C6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0E33F0-C245-067C-EFAF-791D926BECD8}"/>
              </a:ext>
            </a:extLst>
          </p:cNvPr>
          <p:cNvSpPr>
            <a:spLocks noGrp="1"/>
          </p:cNvSpPr>
          <p:nvPr>
            <p:ph type="sldNum" sz="quarter" idx="12"/>
          </p:nvPr>
        </p:nvSpPr>
        <p:spPr/>
        <p:txBody>
          <a:bodyPr/>
          <a:lstStyle/>
          <a:p>
            <a:fld id="{6E5D9CD8-F532-472B-9FE3-996714CAEF42}" type="slidenum">
              <a:rPr lang="en-US" smtClean="0"/>
              <a:t>‹#›</a:t>
            </a:fld>
            <a:endParaRPr lang="en-US"/>
          </a:p>
        </p:txBody>
      </p:sp>
    </p:spTree>
    <p:extLst>
      <p:ext uri="{BB962C8B-B14F-4D97-AF65-F5344CB8AC3E}">
        <p14:creationId xmlns:p14="http://schemas.microsoft.com/office/powerpoint/2010/main" val="308959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04A3C7-033F-6CFF-1F1A-3FF0C019FD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32D4335-6DB4-605A-978B-66CCA969C7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6D86341-D595-5CF4-DB9E-090495C3B5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D40FA8-2F77-4B1E-936A-BA99054190E4}" type="datetimeFigureOut">
              <a:rPr lang="en-US" smtClean="0"/>
              <a:t>12/15/2024</a:t>
            </a:fld>
            <a:endParaRPr lang="en-US"/>
          </a:p>
        </p:txBody>
      </p:sp>
      <p:sp>
        <p:nvSpPr>
          <p:cNvPr id="5" name="Footer Placeholder 4">
            <a:extLst>
              <a:ext uri="{FF2B5EF4-FFF2-40B4-BE49-F238E27FC236}">
                <a16:creationId xmlns:a16="http://schemas.microsoft.com/office/drawing/2014/main" id="{FB988C37-9B87-C3A1-1201-443B0D852E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AAFF3B8-92BA-841C-24F7-3B8539DFAC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E5D9CD8-F532-472B-9FE3-996714CAEF42}" type="slidenum">
              <a:rPr lang="en-US" smtClean="0"/>
              <a:t>‹#›</a:t>
            </a:fld>
            <a:endParaRPr lang="en-US"/>
          </a:p>
        </p:txBody>
      </p:sp>
    </p:spTree>
    <p:extLst>
      <p:ext uri="{BB962C8B-B14F-4D97-AF65-F5344CB8AC3E}">
        <p14:creationId xmlns:p14="http://schemas.microsoft.com/office/powerpoint/2010/main" val="227409844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88569-B0EC-0DD2-BA53-924757E6AC3E}"/>
              </a:ext>
            </a:extLst>
          </p:cNvPr>
          <p:cNvSpPr>
            <a:spLocks noGrp="1"/>
          </p:cNvSpPr>
          <p:nvPr>
            <p:ph type="title"/>
          </p:nvPr>
        </p:nvSpPr>
        <p:spPr>
          <a:xfrm>
            <a:off x="640079" y="1473198"/>
            <a:ext cx="7414029" cy="2696866"/>
          </a:xfrm>
        </p:spPr>
        <p:txBody>
          <a:bodyPr vert="horz" lIns="91440" tIns="45720" rIns="91440" bIns="45720" rtlCol="0" anchor="b">
            <a:normAutofit/>
          </a:bodyPr>
          <a:lstStyle/>
          <a:p>
            <a:pPr>
              <a:lnSpc>
                <a:spcPct val="100000"/>
              </a:lnSpc>
            </a:pPr>
            <a:r>
              <a:rPr lang="en-US" sz="4800" b="1" dirty="0"/>
              <a:t>Critical Infrastructure Outage –Tabletop Exercise </a:t>
            </a:r>
            <a:br>
              <a:rPr lang="en-US" sz="4800" b="1"/>
            </a:br>
            <a:r>
              <a:rPr lang="en-US" sz="4800" b="1"/>
              <a:t>A Thought </a:t>
            </a:r>
            <a:r>
              <a:rPr lang="en-US" sz="4800" b="1" dirty="0"/>
              <a:t>Piece</a:t>
            </a:r>
          </a:p>
        </p:txBody>
      </p:sp>
    </p:spTree>
    <p:extLst>
      <p:ext uri="{BB962C8B-B14F-4D97-AF65-F5344CB8AC3E}">
        <p14:creationId xmlns:p14="http://schemas.microsoft.com/office/powerpoint/2010/main" val="80509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06ADBD-AD5A-5E3E-B95F-B950DC215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D1E5DF-3E4F-EA64-18F2-C6721ACD7352}"/>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QUESTIONS - DAY FOUR (“It Hits the Fan”)</a:t>
            </a:r>
            <a:endParaRPr lang="en-US" sz="3200" dirty="0">
              <a:solidFill>
                <a:srgbClr val="FFFFCC"/>
              </a:solidFill>
            </a:endParaRPr>
          </a:p>
        </p:txBody>
      </p:sp>
      <p:sp>
        <p:nvSpPr>
          <p:cNvPr id="3" name="Content Placeholder 2">
            <a:extLst>
              <a:ext uri="{FF2B5EF4-FFF2-40B4-BE49-F238E27FC236}">
                <a16:creationId xmlns:a16="http://schemas.microsoft.com/office/drawing/2014/main" id="{23163435-60DE-C3A8-94A4-2CAF2D441359}"/>
              </a:ext>
            </a:extLst>
          </p:cNvPr>
          <p:cNvSpPr>
            <a:spLocks noGrp="1"/>
          </p:cNvSpPr>
          <p:nvPr>
            <p:ph idx="1"/>
          </p:nvPr>
        </p:nvSpPr>
        <p:spPr>
          <a:xfrm>
            <a:off x="838200" y="1458930"/>
            <a:ext cx="10515600" cy="5116531"/>
          </a:xfrm>
        </p:spPr>
        <p:txBody>
          <a:bodyPr>
            <a:normAutofit/>
          </a:bodyPr>
          <a:lstStyle/>
          <a:p>
            <a:pPr lvl="1">
              <a:buFont typeface="Wingdings" panose="05000000000000000000" pitchFamily="2" charset="2"/>
              <a:buChar char="§"/>
            </a:pPr>
            <a:endParaRPr lang="en-US" sz="2900" dirty="0"/>
          </a:p>
          <a:p>
            <a:pPr lvl="1">
              <a:buFont typeface="Wingdings" panose="05000000000000000000" pitchFamily="2" charset="2"/>
              <a:buChar char="§"/>
            </a:pPr>
            <a:r>
              <a:rPr lang="en-US" sz="3200" dirty="0"/>
              <a:t>With limited response to requests for resources, what do we prioritize?</a:t>
            </a:r>
          </a:p>
          <a:p>
            <a:pPr lvl="1">
              <a:buFont typeface="Wingdings" panose="05000000000000000000" pitchFamily="2" charset="2"/>
              <a:buChar char="§"/>
            </a:pPr>
            <a:r>
              <a:rPr lang="en-US" sz="3200" dirty="0"/>
              <a:t>What are our strategies for communicating internally and externally? </a:t>
            </a:r>
          </a:p>
          <a:p>
            <a:pPr lvl="1">
              <a:buFont typeface="Wingdings" panose="05000000000000000000" pitchFamily="2" charset="2"/>
              <a:buChar char="§"/>
            </a:pPr>
            <a:r>
              <a:rPr lang="en-US" sz="3200" dirty="0"/>
              <a:t>How do we serve critical stakeholders like the hospital?</a:t>
            </a:r>
          </a:p>
          <a:p>
            <a:pPr lvl="1">
              <a:buFont typeface="Wingdings" panose="05000000000000000000" pitchFamily="2" charset="2"/>
              <a:buChar char="§"/>
            </a:pPr>
            <a:r>
              <a:rPr lang="en-US" sz="3200" dirty="0"/>
              <a:t>How do we shift to a paper-based operation? </a:t>
            </a:r>
          </a:p>
          <a:p>
            <a:pPr marL="457200" lvl="1" indent="0">
              <a:buNone/>
            </a:pPr>
            <a:endParaRPr lang="en-US" sz="3200" dirty="0"/>
          </a:p>
          <a:p>
            <a:pPr marL="457200" lvl="1" indent="0">
              <a:buNone/>
            </a:pPr>
            <a:endParaRPr lang="en-US" sz="2900" dirty="0"/>
          </a:p>
          <a:p>
            <a:endParaRPr lang="en-US" sz="2800" dirty="0"/>
          </a:p>
          <a:p>
            <a:pPr lvl="1">
              <a:buFont typeface="Wingdings" panose="05000000000000000000" pitchFamily="2" charset="2"/>
              <a:buChar char="§"/>
            </a:pPr>
            <a:endParaRPr lang="en-US" sz="28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2802735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8BBC3-B803-5295-D91B-9D300EEA26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B9582B-D80C-1832-3870-64082C309CCE}"/>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DAY SEVEN (“It Gets Worse”)</a:t>
            </a:r>
            <a:endParaRPr lang="en-US" sz="3200" dirty="0">
              <a:solidFill>
                <a:srgbClr val="FFFFCC"/>
              </a:solidFill>
            </a:endParaRPr>
          </a:p>
        </p:txBody>
      </p:sp>
      <p:sp>
        <p:nvSpPr>
          <p:cNvPr id="3" name="Content Placeholder 2">
            <a:extLst>
              <a:ext uri="{FF2B5EF4-FFF2-40B4-BE49-F238E27FC236}">
                <a16:creationId xmlns:a16="http://schemas.microsoft.com/office/drawing/2014/main" id="{B16443BC-2537-4622-C727-3591285A1254}"/>
              </a:ext>
            </a:extLst>
          </p:cNvPr>
          <p:cNvSpPr>
            <a:spLocks noGrp="1"/>
          </p:cNvSpPr>
          <p:nvPr>
            <p:ph idx="1"/>
          </p:nvPr>
        </p:nvSpPr>
        <p:spPr>
          <a:xfrm>
            <a:off x="838200" y="1458930"/>
            <a:ext cx="10515600" cy="5116531"/>
          </a:xfrm>
        </p:spPr>
        <p:txBody>
          <a:bodyPr>
            <a:normAutofit/>
          </a:bodyPr>
          <a:lstStyle/>
          <a:p>
            <a:r>
              <a:rPr lang="en-US" sz="3300" dirty="0"/>
              <a:t>ERCOT provides an update that they anticipate full restoration of natural gas services by day 10 with power restored by day 14. The Police Station backup generator has burnt out, taking down our data center and dispatch systems. Additionally, the Communication Center generator is having intermittent issues, impacting radio communications. A Polar Vortex winter storm is expected within 48 hours bringing rain/ice storm.</a:t>
            </a:r>
          </a:p>
          <a:p>
            <a:pPr lvl="1">
              <a:buFont typeface="Wingdings" panose="05000000000000000000" pitchFamily="2" charset="2"/>
              <a:buChar char="§"/>
            </a:pPr>
            <a:endParaRPr lang="en-US" sz="2900" dirty="0"/>
          </a:p>
          <a:p>
            <a:pPr lvl="1">
              <a:buFont typeface="Wingdings" panose="05000000000000000000" pitchFamily="2" charset="2"/>
              <a:buChar char="§"/>
            </a:pPr>
            <a:endParaRPr lang="en-US" sz="3200" dirty="0"/>
          </a:p>
          <a:p>
            <a:pPr marL="457200" lvl="1" indent="0">
              <a:buNone/>
            </a:pPr>
            <a:endParaRPr lang="en-US" sz="3200" dirty="0"/>
          </a:p>
          <a:p>
            <a:pPr marL="457200" lvl="1" indent="0">
              <a:buNone/>
            </a:pPr>
            <a:endParaRPr lang="en-US" sz="2900" dirty="0"/>
          </a:p>
          <a:p>
            <a:endParaRPr lang="en-US" sz="2800" dirty="0"/>
          </a:p>
          <a:p>
            <a:pPr lvl="1">
              <a:buFont typeface="Wingdings" panose="05000000000000000000" pitchFamily="2" charset="2"/>
              <a:buChar char="§"/>
            </a:pPr>
            <a:endParaRPr lang="en-US" sz="28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4203086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32006-EE8C-85C8-733D-42D905C8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C83CC8-0712-8954-9D99-FDF003CB5515}"/>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QUESTIONS - DAY SEVEN (update)</a:t>
            </a:r>
            <a:endParaRPr lang="en-US" sz="3200" dirty="0">
              <a:solidFill>
                <a:srgbClr val="FFFFCC"/>
              </a:solidFill>
            </a:endParaRPr>
          </a:p>
        </p:txBody>
      </p:sp>
      <p:sp>
        <p:nvSpPr>
          <p:cNvPr id="3" name="Content Placeholder 2">
            <a:extLst>
              <a:ext uri="{FF2B5EF4-FFF2-40B4-BE49-F238E27FC236}">
                <a16:creationId xmlns:a16="http://schemas.microsoft.com/office/drawing/2014/main" id="{954B4E3C-A283-984C-DDC7-4AA7A4995DAC}"/>
              </a:ext>
            </a:extLst>
          </p:cNvPr>
          <p:cNvSpPr>
            <a:spLocks noGrp="1"/>
          </p:cNvSpPr>
          <p:nvPr>
            <p:ph idx="1"/>
          </p:nvPr>
        </p:nvSpPr>
        <p:spPr>
          <a:xfrm>
            <a:off x="838200" y="1458930"/>
            <a:ext cx="10515600" cy="5116531"/>
          </a:xfrm>
        </p:spPr>
        <p:txBody>
          <a:bodyPr>
            <a:normAutofit/>
          </a:bodyPr>
          <a:lstStyle/>
          <a:p>
            <a:pPr lvl="1">
              <a:buFont typeface="Wingdings" panose="05000000000000000000" pitchFamily="2" charset="2"/>
              <a:buChar char="§"/>
            </a:pPr>
            <a:endParaRPr lang="en-US" sz="2900" dirty="0"/>
          </a:p>
          <a:p>
            <a:pPr lvl="1">
              <a:buFont typeface="Wingdings" panose="05000000000000000000" pitchFamily="2" charset="2"/>
              <a:buChar char="§"/>
            </a:pPr>
            <a:r>
              <a:rPr lang="en-US" sz="3200" dirty="0"/>
              <a:t>What are the human and societal impacts of a prolonged outage? </a:t>
            </a:r>
          </a:p>
          <a:p>
            <a:pPr lvl="1">
              <a:buFont typeface="Wingdings" panose="05000000000000000000" pitchFamily="2" charset="2"/>
              <a:buChar char="§"/>
            </a:pPr>
            <a:r>
              <a:rPr lang="en-US" sz="3200" dirty="0"/>
              <a:t>What strategies are needed for public safety? </a:t>
            </a:r>
          </a:p>
          <a:p>
            <a:pPr lvl="1">
              <a:buFont typeface="Wingdings" panose="05000000000000000000" pitchFamily="2" charset="2"/>
              <a:buChar char="§"/>
            </a:pPr>
            <a:r>
              <a:rPr lang="en-US" sz="3200" dirty="0"/>
              <a:t>What role does the city play in rationing/distribution of provisions, fuel allocation, etc.? </a:t>
            </a:r>
          </a:p>
          <a:p>
            <a:pPr lvl="1">
              <a:buFont typeface="Wingdings" panose="05000000000000000000" pitchFamily="2" charset="2"/>
              <a:buChar char="§"/>
            </a:pPr>
            <a:r>
              <a:rPr lang="en-US" sz="3200" dirty="0"/>
              <a:t>How do we address needs of our employees as disaster service workers during this period? </a:t>
            </a:r>
          </a:p>
          <a:p>
            <a:pPr lvl="1">
              <a:buFont typeface="Wingdings" panose="05000000000000000000" pitchFamily="2" charset="2"/>
              <a:buChar char="§"/>
            </a:pPr>
            <a:r>
              <a:rPr lang="en-US" sz="3200" dirty="0"/>
              <a:t>How would an additional event, such as the storm, further strain our resources?</a:t>
            </a:r>
          </a:p>
          <a:p>
            <a:pPr lvl="1">
              <a:buFont typeface="Wingdings" panose="05000000000000000000" pitchFamily="2" charset="2"/>
              <a:buChar char="§"/>
            </a:pPr>
            <a:endParaRPr lang="en-US" sz="3200" dirty="0"/>
          </a:p>
          <a:p>
            <a:pPr marL="457200" lvl="1" indent="0">
              <a:buNone/>
            </a:pPr>
            <a:endParaRPr lang="en-US" sz="3200" dirty="0"/>
          </a:p>
          <a:p>
            <a:pPr marL="457200" lvl="1" indent="0">
              <a:buNone/>
            </a:pPr>
            <a:endParaRPr lang="en-US" sz="2900" dirty="0"/>
          </a:p>
          <a:p>
            <a:endParaRPr lang="en-US" sz="2800" dirty="0"/>
          </a:p>
          <a:p>
            <a:pPr lvl="1">
              <a:buFont typeface="Wingdings" panose="05000000000000000000" pitchFamily="2" charset="2"/>
              <a:buChar char="§"/>
            </a:pPr>
            <a:endParaRPr lang="en-US" sz="28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3124661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9CFB2-B094-EAD8-9F87-AF267436BF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C4D04-219E-3E72-64F8-999D00CBEAF4}"/>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QUESTIONS – POST OUTAGE</a:t>
            </a:r>
            <a:endParaRPr lang="en-US" sz="3200" dirty="0">
              <a:solidFill>
                <a:srgbClr val="FFFFCC"/>
              </a:solidFill>
            </a:endParaRPr>
          </a:p>
        </p:txBody>
      </p:sp>
      <p:sp>
        <p:nvSpPr>
          <p:cNvPr id="3" name="Content Placeholder 2">
            <a:extLst>
              <a:ext uri="{FF2B5EF4-FFF2-40B4-BE49-F238E27FC236}">
                <a16:creationId xmlns:a16="http://schemas.microsoft.com/office/drawing/2014/main" id="{B1FBB522-235B-65E1-BA42-4261136D6ED5}"/>
              </a:ext>
            </a:extLst>
          </p:cNvPr>
          <p:cNvSpPr>
            <a:spLocks noGrp="1"/>
          </p:cNvSpPr>
          <p:nvPr>
            <p:ph idx="1"/>
          </p:nvPr>
        </p:nvSpPr>
        <p:spPr>
          <a:xfrm>
            <a:off x="838200" y="1458930"/>
            <a:ext cx="10515600" cy="5116531"/>
          </a:xfrm>
        </p:spPr>
        <p:txBody>
          <a:bodyPr>
            <a:normAutofit/>
          </a:bodyPr>
          <a:lstStyle/>
          <a:p>
            <a:r>
              <a:rPr lang="en-US" sz="3300" dirty="0"/>
              <a:t>After two full weeks Power and natural gas services are fully restored. The focus now shifts to community recovery from the outage and storm event. </a:t>
            </a:r>
          </a:p>
          <a:p>
            <a:pPr lvl="1">
              <a:buFont typeface="Wingdings" panose="05000000000000000000" pitchFamily="2" charset="2"/>
              <a:buChar char="§"/>
            </a:pPr>
            <a:endParaRPr lang="en-US" sz="2900" dirty="0"/>
          </a:p>
          <a:p>
            <a:pPr lvl="1">
              <a:buFont typeface="Wingdings" panose="05000000000000000000" pitchFamily="2" charset="2"/>
              <a:buChar char="§"/>
            </a:pPr>
            <a:r>
              <a:rPr lang="en-US" sz="3200" dirty="0"/>
              <a:t>How do we assist the community in efforts to recover? </a:t>
            </a:r>
          </a:p>
          <a:p>
            <a:pPr lvl="1">
              <a:buFont typeface="Wingdings" panose="05000000000000000000" pitchFamily="2" charset="2"/>
              <a:buChar char="§"/>
            </a:pPr>
            <a:r>
              <a:rPr lang="en-US" sz="3200" dirty="0"/>
              <a:t>What social services must we provide that are typically outside our core scope of services?</a:t>
            </a:r>
          </a:p>
          <a:p>
            <a:pPr lvl="1">
              <a:buFont typeface="Wingdings" panose="05000000000000000000" pitchFamily="2" charset="2"/>
              <a:buChar char="§"/>
            </a:pPr>
            <a:r>
              <a:rPr lang="en-US" sz="3200" dirty="0"/>
              <a:t>What, if any, reprioritization do we need as an organization after an event like this? </a:t>
            </a:r>
          </a:p>
          <a:p>
            <a:pPr lvl="1">
              <a:buFont typeface="Wingdings" panose="05000000000000000000" pitchFamily="2" charset="2"/>
              <a:buChar char="§"/>
            </a:pPr>
            <a:r>
              <a:rPr lang="en-US" sz="3200" dirty="0"/>
              <a:t>What lessons can we learn from this exercise? </a:t>
            </a:r>
          </a:p>
          <a:p>
            <a:pPr lvl="1">
              <a:buFont typeface="Wingdings" panose="05000000000000000000" pitchFamily="2" charset="2"/>
              <a:buChar char="§"/>
            </a:pPr>
            <a:endParaRPr lang="en-US" sz="3200" dirty="0"/>
          </a:p>
          <a:p>
            <a:pPr marL="457200" lvl="1" indent="0">
              <a:buNone/>
            </a:pPr>
            <a:endParaRPr lang="en-US" sz="3200" dirty="0"/>
          </a:p>
          <a:p>
            <a:pPr marL="457200" lvl="1" indent="0">
              <a:buNone/>
            </a:pPr>
            <a:endParaRPr lang="en-US" sz="2900" dirty="0"/>
          </a:p>
          <a:p>
            <a:endParaRPr lang="en-US" sz="2800" dirty="0"/>
          </a:p>
          <a:p>
            <a:pPr lvl="1">
              <a:buFont typeface="Wingdings" panose="05000000000000000000" pitchFamily="2" charset="2"/>
              <a:buChar char="§"/>
            </a:pPr>
            <a:endParaRPr lang="en-US" sz="28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166089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F9F5B-F60F-F38D-53A0-8D9EDDE1367F}"/>
              </a:ext>
            </a:extLst>
          </p:cNvPr>
          <p:cNvSpPr>
            <a:spLocks noGrp="1"/>
          </p:cNvSpPr>
          <p:nvPr>
            <p:ph type="title"/>
          </p:nvPr>
        </p:nvSpPr>
        <p:spPr>
          <a:xfrm>
            <a:off x="1371600" y="595423"/>
            <a:ext cx="9601200" cy="914400"/>
          </a:xfrm>
        </p:spPr>
        <p:txBody>
          <a:bodyPr/>
          <a:lstStyle/>
          <a:p>
            <a:pPr algn="ctr"/>
            <a:r>
              <a:rPr lang="en-US" dirty="0">
                <a:solidFill>
                  <a:srgbClr val="FFFFCC"/>
                </a:solidFill>
              </a:rPr>
              <a:t>Scenario (A “Wicked Problem”)</a:t>
            </a:r>
          </a:p>
        </p:txBody>
      </p:sp>
      <p:sp>
        <p:nvSpPr>
          <p:cNvPr id="3" name="Content Placeholder 2">
            <a:extLst>
              <a:ext uri="{FF2B5EF4-FFF2-40B4-BE49-F238E27FC236}">
                <a16:creationId xmlns:a16="http://schemas.microsoft.com/office/drawing/2014/main" id="{184D082E-1E2F-3927-F568-A833F776C368}"/>
              </a:ext>
            </a:extLst>
          </p:cNvPr>
          <p:cNvSpPr>
            <a:spLocks noGrp="1"/>
          </p:cNvSpPr>
          <p:nvPr>
            <p:ph idx="1"/>
          </p:nvPr>
        </p:nvSpPr>
        <p:spPr>
          <a:xfrm>
            <a:off x="1219200" y="1581811"/>
            <a:ext cx="9601200" cy="3848345"/>
          </a:xfrm>
        </p:spPr>
        <p:txBody>
          <a:bodyPr/>
          <a:lstStyle/>
          <a:p>
            <a:r>
              <a:rPr lang="en-US" dirty="0"/>
              <a:t>It’s the first Tuesday in February 2025</a:t>
            </a:r>
          </a:p>
          <a:p>
            <a:r>
              <a:rPr lang="en-US" dirty="0"/>
              <a:t>At 5 am we notice that the power is out across the city</a:t>
            </a:r>
          </a:p>
          <a:p>
            <a:r>
              <a:rPr lang="en-US" dirty="0"/>
              <a:t>Water systems are operating on backup generation systems and the power outage appears to be a standard inconvenience.</a:t>
            </a:r>
          </a:p>
          <a:p>
            <a:r>
              <a:rPr lang="en-US" dirty="0"/>
              <a:t>Cell service for all major carriers are operational on backup power. </a:t>
            </a:r>
          </a:p>
          <a:p>
            <a:r>
              <a:rPr lang="en-US" dirty="0"/>
              <a:t>There was no planned outage nor major storms that would have caused a widespread outage. </a:t>
            </a:r>
          </a:p>
          <a:p>
            <a:r>
              <a:rPr lang="en-US" dirty="0"/>
              <a:t>Power Company states that they are assessing the outage and will be in contact when they know more, but they expect it to take a few hours to determine. </a:t>
            </a:r>
          </a:p>
          <a:p>
            <a:r>
              <a:rPr lang="en-US" dirty="0"/>
              <a:t>The Civic Center Central Utility Plant is also offline as it appears the outage has impacted natural gas services as well. </a:t>
            </a:r>
          </a:p>
        </p:txBody>
      </p:sp>
    </p:spTree>
    <p:extLst>
      <p:ext uri="{BB962C8B-B14F-4D97-AF65-F5344CB8AC3E}">
        <p14:creationId xmlns:p14="http://schemas.microsoft.com/office/powerpoint/2010/main" val="179448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5234C-CB8E-3D06-8C14-7C97064B520E}"/>
              </a:ext>
            </a:extLst>
          </p:cNvPr>
          <p:cNvSpPr>
            <a:spLocks noGrp="1"/>
          </p:cNvSpPr>
          <p:nvPr>
            <p:ph type="title"/>
          </p:nvPr>
        </p:nvSpPr>
        <p:spPr>
          <a:xfrm>
            <a:off x="630936" y="4516031"/>
            <a:ext cx="10722864" cy="1578093"/>
          </a:xfrm>
          <a:noFill/>
        </p:spPr>
        <p:txBody>
          <a:bodyPr vert="horz" lIns="91440" tIns="45720" rIns="91440" bIns="45720" rtlCol="0" anchor="t">
            <a:normAutofit/>
          </a:bodyPr>
          <a:lstStyle/>
          <a:p>
            <a:r>
              <a:rPr lang="en-US" sz="4800" b="1" kern="1200" dirty="0">
                <a:solidFill>
                  <a:schemeClr val="tx1"/>
                </a:solidFill>
                <a:latin typeface="+mj-lt"/>
                <a:ea typeface="+mj-ea"/>
                <a:cs typeface="+mj-cs"/>
              </a:rPr>
              <a:t>Infrastructure Outage Tabletop </a:t>
            </a: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Exercise Objectives</a:t>
            </a:r>
          </a:p>
        </p:txBody>
      </p:sp>
      <p:grpSp>
        <p:nvGrpSpPr>
          <p:cNvPr id="7" name="Group 6">
            <a:extLst>
              <a:ext uri="{FF2B5EF4-FFF2-40B4-BE49-F238E27FC236}">
                <a16:creationId xmlns:a16="http://schemas.microsoft.com/office/drawing/2014/main" id="{F8E5A7D2-0919-3D0F-0B85-3E9D258C1904}"/>
              </a:ext>
            </a:extLst>
          </p:cNvPr>
          <p:cNvGrpSpPr/>
          <p:nvPr/>
        </p:nvGrpSpPr>
        <p:grpSpPr>
          <a:xfrm>
            <a:off x="899413" y="576096"/>
            <a:ext cx="10309806" cy="3329212"/>
            <a:chOff x="899413" y="576096"/>
            <a:chExt cx="10309806" cy="3329212"/>
          </a:xfrm>
        </p:grpSpPr>
        <p:sp>
          <p:nvSpPr>
            <p:cNvPr id="8" name="Oval 7">
              <a:extLst>
                <a:ext uri="{FF2B5EF4-FFF2-40B4-BE49-F238E27FC236}">
                  <a16:creationId xmlns:a16="http://schemas.microsoft.com/office/drawing/2014/main" id="{987967B5-CCEE-68FE-C370-2EFE178C6105}"/>
                </a:ext>
              </a:extLst>
            </p:cNvPr>
            <p:cNvSpPr/>
            <p:nvPr/>
          </p:nvSpPr>
          <p:spPr>
            <a:xfrm>
              <a:off x="899413" y="576096"/>
              <a:ext cx="1364891" cy="1364891"/>
            </a:xfrm>
            <a:prstGeom prst="ellipse">
              <a:avLst/>
            </a:prstGeom>
            <a:solidFill>
              <a:schemeClr val="bg2">
                <a:lumMod val="75000"/>
                <a:lumOff val="25000"/>
              </a:schemeClr>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txBody>
            <a:bodyPr/>
            <a:lstStyle/>
            <a:p>
              <a:endParaRPr lang="en-US"/>
            </a:p>
          </p:txBody>
        </p:sp>
        <p:sp>
          <p:nvSpPr>
            <p:cNvPr id="12" name="Freeform: Shape 11">
              <a:extLst>
                <a:ext uri="{FF2B5EF4-FFF2-40B4-BE49-F238E27FC236}">
                  <a16:creationId xmlns:a16="http://schemas.microsoft.com/office/drawing/2014/main" id="{BBA4115B-C516-44F1-E575-B0B934EB7EB3}"/>
                </a:ext>
              </a:extLst>
            </p:cNvPr>
            <p:cNvSpPr/>
            <p:nvPr/>
          </p:nvSpPr>
          <p:spPr>
            <a:xfrm>
              <a:off x="2556782" y="576096"/>
              <a:ext cx="3217244" cy="1364891"/>
            </a:xfrm>
            <a:custGeom>
              <a:avLst/>
              <a:gdLst>
                <a:gd name="connsiteX0" fmla="*/ 0 w 3217244"/>
                <a:gd name="connsiteY0" fmla="*/ 0 h 1364891"/>
                <a:gd name="connsiteX1" fmla="*/ 3217244 w 3217244"/>
                <a:gd name="connsiteY1" fmla="*/ 0 h 1364891"/>
                <a:gd name="connsiteX2" fmla="*/ 3217244 w 3217244"/>
                <a:gd name="connsiteY2" fmla="*/ 1364891 h 1364891"/>
                <a:gd name="connsiteX3" fmla="*/ 0 w 3217244"/>
                <a:gd name="connsiteY3" fmla="*/ 1364891 h 1364891"/>
                <a:gd name="connsiteX4" fmla="*/ 0 w 3217244"/>
                <a:gd name="connsiteY4" fmla="*/ 0 h 1364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7244" h="1364891">
                  <a:moveTo>
                    <a:pt x="0" y="0"/>
                  </a:moveTo>
                  <a:lnTo>
                    <a:pt x="3217244" y="0"/>
                  </a:lnTo>
                  <a:lnTo>
                    <a:pt x="3217244" y="1364891"/>
                  </a:lnTo>
                  <a:lnTo>
                    <a:pt x="0" y="13648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dirty="0">
                  <a:solidFill>
                    <a:srgbClr val="FFFFCC"/>
                  </a:solidFill>
                </a:rPr>
                <a:t>Continuity of Operations Assessment: </a:t>
              </a:r>
              <a:r>
                <a:rPr lang="en-US" sz="1600" kern="1200" dirty="0"/>
                <a:t>Evaluate capacity to sustain continuity of government functions during prolonged, widespread power </a:t>
              </a:r>
              <a:r>
                <a:rPr lang="en-US" sz="1600" dirty="0"/>
                <a:t>outage</a:t>
              </a:r>
              <a:endParaRPr lang="en-US" sz="1700" kern="1200" dirty="0"/>
            </a:p>
          </p:txBody>
        </p:sp>
        <p:sp>
          <p:nvSpPr>
            <p:cNvPr id="14" name="Oval 13">
              <a:extLst>
                <a:ext uri="{FF2B5EF4-FFF2-40B4-BE49-F238E27FC236}">
                  <a16:creationId xmlns:a16="http://schemas.microsoft.com/office/drawing/2014/main" id="{0CA9B16F-0F5F-4F85-26E9-64F0409CFB82}"/>
                </a:ext>
              </a:extLst>
            </p:cNvPr>
            <p:cNvSpPr/>
            <p:nvPr/>
          </p:nvSpPr>
          <p:spPr>
            <a:xfrm>
              <a:off x="6334607" y="576096"/>
              <a:ext cx="1364891" cy="1364891"/>
            </a:xfrm>
            <a:prstGeom prst="ellipse">
              <a:avLst/>
            </a:prstGeom>
            <a:solidFill>
              <a:schemeClr val="bg2">
                <a:lumMod val="75000"/>
                <a:lumOff val="25000"/>
              </a:schemeClr>
            </a:solidFill>
          </p:spPr>
          <p:style>
            <a:lnRef idx="0">
              <a:schemeClr val="lt1">
                <a:alpha val="0"/>
                <a:hueOff val="0"/>
                <a:satOff val="0"/>
                <a:lumOff val="0"/>
                <a:alphaOff val="0"/>
              </a:schemeClr>
            </a:lnRef>
            <a:fillRef idx="1">
              <a:scrgbClr r="0" g="0" b="0"/>
            </a:fillRef>
            <a:effectRef idx="0">
              <a:schemeClr val="accent3">
                <a:hueOff val="0"/>
                <a:satOff val="0"/>
                <a:lumOff val="0"/>
                <a:alphaOff val="0"/>
              </a:schemeClr>
            </a:effectRef>
            <a:fontRef idx="minor"/>
          </p:style>
          <p:txBody>
            <a:bodyPr/>
            <a:lstStyle/>
            <a:p>
              <a:endParaRPr lang="en-US"/>
            </a:p>
          </p:txBody>
        </p:sp>
        <p:sp>
          <p:nvSpPr>
            <p:cNvPr id="16" name="Freeform: Shape 15">
              <a:extLst>
                <a:ext uri="{FF2B5EF4-FFF2-40B4-BE49-F238E27FC236}">
                  <a16:creationId xmlns:a16="http://schemas.microsoft.com/office/drawing/2014/main" id="{FF7796E9-DEB1-F96F-06AF-64FFC44A812D}"/>
                </a:ext>
              </a:extLst>
            </p:cNvPr>
            <p:cNvSpPr/>
            <p:nvPr/>
          </p:nvSpPr>
          <p:spPr>
            <a:xfrm>
              <a:off x="7991975" y="576096"/>
              <a:ext cx="3217244" cy="1364891"/>
            </a:xfrm>
            <a:custGeom>
              <a:avLst/>
              <a:gdLst>
                <a:gd name="connsiteX0" fmla="*/ 0 w 3217244"/>
                <a:gd name="connsiteY0" fmla="*/ 0 h 1364891"/>
                <a:gd name="connsiteX1" fmla="*/ 3217244 w 3217244"/>
                <a:gd name="connsiteY1" fmla="*/ 0 h 1364891"/>
                <a:gd name="connsiteX2" fmla="*/ 3217244 w 3217244"/>
                <a:gd name="connsiteY2" fmla="*/ 1364891 h 1364891"/>
                <a:gd name="connsiteX3" fmla="*/ 0 w 3217244"/>
                <a:gd name="connsiteY3" fmla="*/ 1364891 h 1364891"/>
                <a:gd name="connsiteX4" fmla="*/ 0 w 3217244"/>
                <a:gd name="connsiteY4" fmla="*/ 0 h 1364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7244" h="1364891">
                  <a:moveTo>
                    <a:pt x="0" y="0"/>
                  </a:moveTo>
                  <a:lnTo>
                    <a:pt x="3217244" y="0"/>
                  </a:lnTo>
                  <a:lnTo>
                    <a:pt x="3217244" y="1364891"/>
                  </a:lnTo>
                  <a:lnTo>
                    <a:pt x="0" y="13648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dirty="0">
                  <a:solidFill>
                    <a:srgbClr val="FFFFCC"/>
                  </a:solidFill>
                </a:rPr>
                <a:t>Identify Critical Community and Stakeholders &amp; Needed Collaboration: </a:t>
              </a:r>
              <a:r>
                <a:rPr lang="en-US" sz="1700" kern="1200" dirty="0">
                  <a:solidFill>
                    <a:schemeClr val="tx1"/>
                  </a:solidFill>
                </a:rPr>
                <a:t>What partnerships to rely upon and their needs</a:t>
              </a:r>
            </a:p>
          </p:txBody>
        </p:sp>
        <p:sp>
          <p:nvSpPr>
            <p:cNvPr id="17" name="Oval 16">
              <a:extLst>
                <a:ext uri="{FF2B5EF4-FFF2-40B4-BE49-F238E27FC236}">
                  <a16:creationId xmlns:a16="http://schemas.microsoft.com/office/drawing/2014/main" id="{C74FF952-42CD-3D43-F450-602D8BBF43ED}"/>
                </a:ext>
              </a:extLst>
            </p:cNvPr>
            <p:cNvSpPr/>
            <p:nvPr/>
          </p:nvSpPr>
          <p:spPr>
            <a:xfrm>
              <a:off x="899413" y="2540417"/>
              <a:ext cx="1364891" cy="1364891"/>
            </a:xfrm>
            <a:prstGeom prst="ellipse">
              <a:avLst/>
            </a:prstGeom>
            <a:solidFill>
              <a:schemeClr val="bg2">
                <a:lumMod val="75000"/>
                <a:lumOff val="25000"/>
              </a:schemeClr>
            </a:solidFill>
          </p:spPr>
          <p:style>
            <a:lnRef idx="0">
              <a:schemeClr val="lt1">
                <a:alpha val="0"/>
                <a:hueOff val="0"/>
                <a:satOff val="0"/>
                <a:lumOff val="0"/>
                <a:alphaOff val="0"/>
              </a:schemeClr>
            </a:lnRef>
            <a:fillRef idx="1">
              <a:scrgbClr r="0" g="0" b="0"/>
            </a:fillRef>
            <a:effectRef idx="0">
              <a:schemeClr val="accent4">
                <a:hueOff val="0"/>
                <a:satOff val="0"/>
                <a:lumOff val="0"/>
                <a:alphaOff val="0"/>
              </a:schemeClr>
            </a:effectRef>
            <a:fontRef idx="minor"/>
          </p:style>
          <p:txBody>
            <a:bodyPr/>
            <a:lstStyle/>
            <a:p>
              <a:endParaRPr lang="en-US"/>
            </a:p>
          </p:txBody>
        </p:sp>
        <p:sp>
          <p:nvSpPr>
            <p:cNvPr id="21" name="Freeform: Shape 20">
              <a:extLst>
                <a:ext uri="{FF2B5EF4-FFF2-40B4-BE49-F238E27FC236}">
                  <a16:creationId xmlns:a16="http://schemas.microsoft.com/office/drawing/2014/main" id="{780F9311-DE49-5A00-0313-3ED331368537}"/>
                </a:ext>
              </a:extLst>
            </p:cNvPr>
            <p:cNvSpPr/>
            <p:nvPr/>
          </p:nvSpPr>
          <p:spPr>
            <a:xfrm>
              <a:off x="2556782" y="2540417"/>
              <a:ext cx="3217244" cy="1364891"/>
            </a:xfrm>
            <a:custGeom>
              <a:avLst/>
              <a:gdLst>
                <a:gd name="connsiteX0" fmla="*/ 0 w 3217244"/>
                <a:gd name="connsiteY0" fmla="*/ 0 h 1364891"/>
                <a:gd name="connsiteX1" fmla="*/ 3217244 w 3217244"/>
                <a:gd name="connsiteY1" fmla="*/ 0 h 1364891"/>
                <a:gd name="connsiteX2" fmla="*/ 3217244 w 3217244"/>
                <a:gd name="connsiteY2" fmla="*/ 1364891 h 1364891"/>
                <a:gd name="connsiteX3" fmla="*/ 0 w 3217244"/>
                <a:gd name="connsiteY3" fmla="*/ 1364891 h 1364891"/>
                <a:gd name="connsiteX4" fmla="*/ 0 w 3217244"/>
                <a:gd name="connsiteY4" fmla="*/ 0 h 1364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7244" h="1364891">
                  <a:moveTo>
                    <a:pt x="0" y="0"/>
                  </a:moveTo>
                  <a:lnTo>
                    <a:pt x="3217244" y="0"/>
                  </a:lnTo>
                  <a:lnTo>
                    <a:pt x="3217244" y="1364891"/>
                  </a:lnTo>
                  <a:lnTo>
                    <a:pt x="0" y="13648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dirty="0">
                  <a:solidFill>
                    <a:srgbClr val="FFFFCC"/>
                  </a:solidFill>
                </a:rPr>
                <a:t>Resilience and Response Planning</a:t>
              </a:r>
              <a:r>
                <a:rPr lang="en-US" sz="1700" b="1" kern="1200" dirty="0"/>
                <a:t>: </a:t>
              </a:r>
              <a:r>
                <a:rPr lang="en-US" sz="1600" kern="1200" dirty="0"/>
                <a:t>Identify areas of needed follow-on planning &amp; preparedness preparations</a:t>
              </a:r>
              <a:endParaRPr lang="en-US" sz="1700" kern="1200" dirty="0"/>
            </a:p>
          </p:txBody>
        </p:sp>
        <p:sp>
          <p:nvSpPr>
            <p:cNvPr id="29" name="Oval 28">
              <a:extLst>
                <a:ext uri="{FF2B5EF4-FFF2-40B4-BE49-F238E27FC236}">
                  <a16:creationId xmlns:a16="http://schemas.microsoft.com/office/drawing/2014/main" id="{D95508AF-C435-6B67-A78C-3183B2408F01}"/>
                </a:ext>
              </a:extLst>
            </p:cNvPr>
            <p:cNvSpPr/>
            <p:nvPr/>
          </p:nvSpPr>
          <p:spPr>
            <a:xfrm>
              <a:off x="6334607" y="2540417"/>
              <a:ext cx="1364891" cy="1364891"/>
            </a:xfrm>
            <a:prstGeom prst="ellipse">
              <a:avLst/>
            </a:prstGeom>
            <a:solidFill>
              <a:schemeClr val="bg2">
                <a:lumMod val="75000"/>
                <a:lumOff val="25000"/>
              </a:schemeClr>
            </a:solidFill>
          </p:spPr>
          <p:style>
            <a:lnRef idx="0">
              <a:schemeClr val="lt1">
                <a:alpha val="0"/>
                <a:hueOff val="0"/>
                <a:satOff val="0"/>
                <a:lumOff val="0"/>
                <a:alphaOff val="0"/>
              </a:schemeClr>
            </a:lnRef>
            <a:fillRef idx="1">
              <a:scrgbClr r="0" g="0" b="0"/>
            </a:fillRef>
            <a:effectRef idx="0">
              <a:schemeClr val="accent5">
                <a:hueOff val="0"/>
                <a:satOff val="0"/>
                <a:lumOff val="0"/>
                <a:alphaOff val="0"/>
              </a:schemeClr>
            </a:effectRef>
            <a:fontRef idx="minor"/>
          </p:style>
          <p:txBody>
            <a:bodyPr/>
            <a:lstStyle/>
            <a:p>
              <a:endParaRPr lang="en-US"/>
            </a:p>
          </p:txBody>
        </p:sp>
        <p:sp>
          <p:nvSpPr>
            <p:cNvPr id="37" name="Freeform: Shape 36">
              <a:extLst>
                <a:ext uri="{FF2B5EF4-FFF2-40B4-BE49-F238E27FC236}">
                  <a16:creationId xmlns:a16="http://schemas.microsoft.com/office/drawing/2014/main" id="{28BAF065-C1B4-7A5A-274E-E91CC00FB280}"/>
                </a:ext>
              </a:extLst>
            </p:cNvPr>
            <p:cNvSpPr/>
            <p:nvPr/>
          </p:nvSpPr>
          <p:spPr>
            <a:xfrm>
              <a:off x="7991975" y="2540417"/>
              <a:ext cx="3217244" cy="1364891"/>
            </a:xfrm>
            <a:custGeom>
              <a:avLst/>
              <a:gdLst>
                <a:gd name="connsiteX0" fmla="*/ 0 w 3217244"/>
                <a:gd name="connsiteY0" fmla="*/ 0 h 1364891"/>
                <a:gd name="connsiteX1" fmla="*/ 3217244 w 3217244"/>
                <a:gd name="connsiteY1" fmla="*/ 0 h 1364891"/>
                <a:gd name="connsiteX2" fmla="*/ 3217244 w 3217244"/>
                <a:gd name="connsiteY2" fmla="*/ 1364891 h 1364891"/>
                <a:gd name="connsiteX3" fmla="*/ 0 w 3217244"/>
                <a:gd name="connsiteY3" fmla="*/ 1364891 h 1364891"/>
                <a:gd name="connsiteX4" fmla="*/ 0 w 3217244"/>
                <a:gd name="connsiteY4" fmla="*/ 0 h 1364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7244" h="1364891">
                  <a:moveTo>
                    <a:pt x="0" y="0"/>
                  </a:moveTo>
                  <a:lnTo>
                    <a:pt x="3217244" y="0"/>
                  </a:lnTo>
                  <a:lnTo>
                    <a:pt x="3217244" y="1364891"/>
                  </a:lnTo>
                  <a:lnTo>
                    <a:pt x="0" y="13648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1" kern="1200" dirty="0">
                  <a:solidFill>
                    <a:srgbClr val="FFFFCC"/>
                  </a:solidFill>
                </a:rPr>
                <a:t>Critical Infrastructure Resilience</a:t>
              </a:r>
              <a:r>
                <a:rPr lang="en-US" sz="1600" b="1" kern="1200" dirty="0">
                  <a:solidFill>
                    <a:srgbClr val="FFFFCC"/>
                  </a:solidFill>
                </a:rPr>
                <a:t>: </a:t>
              </a:r>
              <a:r>
                <a:rPr lang="en-US" sz="1600" kern="1200" dirty="0"/>
                <a:t>Assess resilience of city infrastructure to maintain life/safety</a:t>
              </a:r>
              <a:endParaRPr lang="en-US" sz="1800" kern="1200" dirty="0"/>
            </a:p>
          </p:txBody>
        </p:sp>
      </p:grpSp>
      <p:pic>
        <p:nvPicPr>
          <p:cNvPr id="6" name="Graphic 5" descr="Clipboard Mixed with solid fill">
            <a:extLst>
              <a:ext uri="{FF2B5EF4-FFF2-40B4-BE49-F238E27FC236}">
                <a16:creationId xmlns:a16="http://schemas.microsoft.com/office/drawing/2014/main" id="{0374DAEE-75DC-7D0F-6AA0-CEE4B8353AE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4658" y="2765662"/>
            <a:ext cx="914400" cy="914400"/>
          </a:xfrm>
          <a:prstGeom prst="rect">
            <a:avLst/>
          </a:prstGeom>
        </p:spPr>
      </p:pic>
      <p:pic>
        <p:nvPicPr>
          <p:cNvPr id="45" name="Graphic 44" descr="Boardroom with solid fill">
            <a:extLst>
              <a:ext uri="{FF2B5EF4-FFF2-40B4-BE49-F238E27FC236}">
                <a16:creationId xmlns:a16="http://schemas.microsoft.com/office/drawing/2014/main" id="{F9A20696-9425-D6D4-5E41-BB5E1D910FB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59852" y="763876"/>
            <a:ext cx="914400" cy="914400"/>
          </a:xfrm>
          <a:prstGeom prst="rect">
            <a:avLst/>
          </a:prstGeom>
        </p:spPr>
      </p:pic>
      <p:pic>
        <p:nvPicPr>
          <p:cNvPr id="53" name="Graphic 52" descr="Battery charging with solid fill">
            <a:extLst>
              <a:ext uri="{FF2B5EF4-FFF2-40B4-BE49-F238E27FC236}">
                <a16:creationId xmlns:a16="http://schemas.microsoft.com/office/drawing/2014/main" id="{C3B57EE1-2055-C8A2-7BD3-E32BC906B91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72995" y="826402"/>
            <a:ext cx="914400" cy="914400"/>
          </a:xfrm>
          <a:prstGeom prst="rect">
            <a:avLst/>
          </a:prstGeom>
        </p:spPr>
      </p:pic>
      <p:pic>
        <p:nvPicPr>
          <p:cNvPr id="55" name="Graphic 54" descr="Group of men with solid fill">
            <a:extLst>
              <a:ext uri="{FF2B5EF4-FFF2-40B4-BE49-F238E27FC236}">
                <a16:creationId xmlns:a16="http://schemas.microsoft.com/office/drawing/2014/main" id="{2B6280C3-A5FD-C602-65C3-C1C57AB08E0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568951" y="2765662"/>
            <a:ext cx="914400" cy="914400"/>
          </a:xfrm>
          <a:prstGeom prst="rect">
            <a:avLst/>
          </a:prstGeom>
        </p:spPr>
      </p:pic>
    </p:spTree>
    <p:extLst>
      <p:ext uri="{BB962C8B-B14F-4D97-AF65-F5344CB8AC3E}">
        <p14:creationId xmlns:p14="http://schemas.microsoft.com/office/powerpoint/2010/main" val="244362080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BD1911-A31F-6534-72CE-889A504511EF}"/>
              </a:ext>
            </a:extLst>
          </p:cNvPr>
          <p:cNvSpPr>
            <a:spLocks noGrp="1"/>
          </p:cNvSpPr>
          <p:nvPr>
            <p:ph type="title"/>
          </p:nvPr>
        </p:nvSpPr>
        <p:spPr>
          <a:xfrm>
            <a:off x="838200" y="365125"/>
            <a:ext cx="10515600" cy="1042435"/>
          </a:xfrm>
        </p:spPr>
        <p:txBody>
          <a:bodyPr>
            <a:normAutofit/>
          </a:bodyPr>
          <a:lstStyle/>
          <a:p>
            <a:pPr algn="ctr"/>
            <a:r>
              <a:rPr lang="en-US" sz="3200" b="1" dirty="0">
                <a:solidFill>
                  <a:srgbClr val="FFFFCC"/>
                </a:solidFill>
                <a:latin typeface="Lato Heavy" panose="020F0502020204030203"/>
              </a:rPr>
              <a:t>QUESTIONS – DAY ZERO</a:t>
            </a:r>
          </a:p>
        </p:txBody>
      </p:sp>
      <p:sp>
        <p:nvSpPr>
          <p:cNvPr id="5" name="Content Placeholder 4">
            <a:extLst>
              <a:ext uri="{FF2B5EF4-FFF2-40B4-BE49-F238E27FC236}">
                <a16:creationId xmlns:a16="http://schemas.microsoft.com/office/drawing/2014/main" id="{F9B98378-CCDE-4340-6C06-B4ACFF84C109}"/>
              </a:ext>
            </a:extLst>
          </p:cNvPr>
          <p:cNvSpPr>
            <a:spLocks noGrp="1"/>
          </p:cNvSpPr>
          <p:nvPr>
            <p:ph idx="1"/>
          </p:nvPr>
        </p:nvSpPr>
        <p:spPr>
          <a:xfrm>
            <a:off x="838200" y="1640693"/>
            <a:ext cx="10515600" cy="4351338"/>
          </a:xfrm>
        </p:spPr>
        <p:txBody>
          <a:bodyPr>
            <a:normAutofit/>
          </a:bodyPr>
          <a:lstStyle/>
          <a:p>
            <a:r>
              <a:rPr lang="en-US" dirty="0"/>
              <a:t>All city critical infrastructure is operating on backup generators as planned:</a:t>
            </a:r>
          </a:p>
          <a:p>
            <a:endParaRPr lang="en-US" dirty="0"/>
          </a:p>
          <a:p>
            <a:pPr lvl="1">
              <a:buFont typeface="Wingdings" panose="05000000000000000000" pitchFamily="2" charset="2"/>
              <a:buChar char="§"/>
            </a:pPr>
            <a:r>
              <a:rPr lang="en-US" dirty="0"/>
              <a:t>What immediate impacts does the scenario create?</a:t>
            </a:r>
          </a:p>
          <a:p>
            <a:pPr lvl="1">
              <a:buFont typeface="Wingdings" panose="05000000000000000000" pitchFamily="2" charset="2"/>
              <a:buChar char="§"/>
            </a:pPr>
            <a:r>
              <a:rPr lang="en-US" dirty="0"/>
              <a:t>How/what do you communicate to employees about reporting to work?</a:t>
            </a:r>
          </a:p>
          <a:p>
            <a:pPr lvl="1">
              <a:buFont typeface="Wingdings" panose="05000000000000000000" pitchFamily="2" charset="2"/>
              <a:buChar char="§"/>
            </a:pPr>
            <a:r>
              <a:rPr lang="en-US" dirty="0"/>
              <a:t>What operational plans kick-in to ensure we can keep the community safe until we are provided an outage assessment?</a:t>
            </a:r>
          </a:p>
          <a:p>
            <a:pPr lvl="1">
              <a:buFont typeface="Wingdings" panose="05000000000000000000" pitchFamily="2" charset="2"/>
              <a:buChar char="§"/>
            </a:pPr>
            <a:r>
              <a:rPr lang="en-US" dirty="0"/>
              <a:t>What other considerations should we be thinking about? </a:t>
            </a:r>
          </a:p>
          <a:p>
            <a:pPr lvl="1">
              <a:buFont typeface="Wingdings" panose="05000000000000000000" pitchFamily="2" charset="2"/>
              <a:buChar char="§"/>
            </a:pPr>
            <a:endParaRPr lang="en-US" dirty="0"/>
          </a:p>
          <a:p>
            <a:pPr marL="0" indent="0">
              <a:buNone/>
            </a:pPr>
            <a:r>
              <a:rPr lang="en-US" dirty="0"/>
              <a:t>Report Out</a:t>
            </a:r>
          </a:p>
          <a:p>
            <a:pPr lvl="1">
              <a:buFont typeface="Wingdings" panose="05000000000000000000" pitchFamily="2" charset="2"/>
              <a:buChar char="§"/>
            </a:pPr>
            <a:endParaRPr lang="en-US"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2994007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BD1911-A31F-6534-72CE-889A504511EF}"/>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QUESTIONS – DAY ZERO (update)</a:t>
            </a:r>
          </a:p>
        </p:txBody>
      </p:sp>
      <p:sp>
        <p:nvSpPr>
          <p:cNvPr id="5" name="Content Placeholder 4">
            <a:extLst>
              <a:ext uri="{FF2B5EF4-FFF2-40B4-BE49-F238E27FC236}">
                <a16:creationId xmlns:a16="http://schemas.microsoft.com/office/drawing/2014/main" id="{F9B98378-CCDE-4340-6C06-B4ACFF84C109}"/>
              </a:ext>
            </a:extLst>
          </p:cNvPr>
          <p:cNvSpPr>
            <a:spLocks noGrp="1"/>
          </p:cNvSpPr>
          <p:nvPr>
            <p:ph idx="1"/>
          </p:nvPr>
        </p:nvSpPr>
        <p:spPr>
          <a:xfrm>
            <a:off x="838200" y="1485995"/>
            <a:ext cx="10515600" cy="4351338"/>
          </a:xfrm>
        </p:spPr>
        <p:txBody>
          <a:bodyPr>
            <a:normAutofit lnSpcReduction="10000"/>
          </a:bodyPr>
          <a:lstStyle/>
          <a:p>
            <a:r>
              <a:rPr lang="en-US" dirty="0"/>
              <a:t>By 12pm the </a:t>
            </a:r>
            <a:r>
              <a:rPr lang="en-US" dirty="0" err="1"/>
              <a:t>PowerCompany</a:t>
            </a:r>
            <a:r>
              <a:rPr lang="en-US" dirty="0"/>
              <a:t> notifies the City that they have suffered a critical cyber attack on their Supervisory Control and Data Acquisition (SCADA) systems. Their teams are working to assess impacts. More than 12 million people are without power across Texas. They provide no timeframe for power restoration.</a:t>
            </a:r>
          </a:p>
          <a:p>
            <a:pPr marL="0" indent="0">
              <a:buNone/>
            </a:pPr>
            <a:r>
              <a:rPr lang="en-US" dirty="0"/>
              <a:t> </a:t>
            </a:r>
          </a:p>
          <a:p>
            <a:pPr lvl="1">
              <a:buFont typeface="Wingdings" panose="05000000000000000000" pitchFamily="2" charset="2"/>
              <a:buChar char="§"/>
            </a:pPr>
            <a:r>
              <a:rPr lang="en-US" dirty="0"/>
              <a:t>How does this change the way in which we deliver services to the community?</a:t>
            </a:r>
          </a:p>
          <a:p>
            <a:pPr lvl="1">
              <a:buFont typeface="Wingdings" panose="05000000000000000000" pitchFamily="2" charset="2"/>
              <a:buChar char="§"/>
            </a:pPr>
            <a:r>
              <a:rPr lang="en-US" dirty="0"/>
              <a:t>What operational contingency plans must we institute?</a:t>
            </a:r>
          </a:p>
          <a:p>
            <a:endParaRPr lang="en-US" dirty="0"/>
          </a:p>
          <a:p>
            <a:pPr marL="0" indent="0">
              <a:buNone/>
            </a:pPr>
            <a:r>
              <a:rPr lang="en-US" dirty="0"/>
              <a:t>Report Out</a:t>
            </a:r>
          </a:p>
          <a:p>
            <a:pPr marL="0" indent="0">
              <a:buNone/>
            </a:pPr>
            <a:endParaRPr lang="en-US" dirty="0"/>
          </a:p>
        </p:txBody>
      </p:sp>
    </p:spTree>
    <p:extLst>
      <p:ext uri="{BB962C8B-B14F-4D97-AF65-F5344CB8AC3E}">
        <p14:creationId xmlns:p14="http://schemas.microsoft.com/office/powerpoint/2010/main" val="4066692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3614A-C254-97CE-E568-AECD56B57755}"/>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QUESTIONS – DAY ZERO (update)</a:t>
            </a:r>
            <a:endParaRPr lang="en-US" sz="3200" dirty="0">
              <a:solidFill>
                <a:srgbClr val="FFFFCC"/>
              </a:solidFill>
            </a:endParaRPr>
          </a:p>
        </p:txBody>
      </p:sp>
      <p:sp>
        <p:nvSpPr>
          <p:cNvPr id="3" name="Content Placeholder 2">
            <a:extLst>
              <a:ext uri="{FF2B5EF4-FFF2-40B4-BE49-F238E27FC236}">
                <a16:creationId xmlns:a16="http://schemas.microsoft.com/office/drawing/2014/main" id="{36FE8E4B-BFC0-7276-264C-ACB98ABDB192}"/>
              </a:ext>
            </a:extLst>
          </p:cNvPr>
          <p:cNvSpPr>
            <a:spLocks noGrp="1"/>
          </p:cNvSpPr>
          <p:nvPr>
            <p:ph idx="1"/>
          </p:nvPr>
        </p:nvSpPr>
        <p:spPr>
          <a:xfrm>
            <a:off x="838200" y="1458930"/>
            <a:ext cx="10515600" cy="5116531"/>
          </a:xfrm>
        </p:spPr>
        <p:txBody>
          <a:bodyPr>
            <a:normAutofit/>
          </a:bodyPr>
          <a:lstStyle/>
          <a:p>
            <a:r>
              <a:rPr lang="en-US" sz="3300" dirty="0"/>
              <a:t>At 6pm the City is notified that they have power will not  be restored over night. We open the EOC to ensure appropriate response to community needs overnight. </a:t>
            </a:r>
          </a:p>
          <a:p>
            <a:pPr marL="0" indent="0">
              <a:buNone/>
            </a:pPr>
            <a:r>
              <a:rPr lang="en-US" sz="3300" dirty="0"/>
              <a:t> </a:t>
            </a:r>
          </a:p>
          <a:p>
            <a:pPr lvl="1">
              <a:buFont typeface="Wingdings" panose="05000000000000000000" pitchFamily="2" charset="2"/>
              <a:buChar char="§"/>
            </a:pPr>
            <a:r>
              <a:rPr lang="en-US" sz="2800" dirty="0"/>
              <a:t>What critical services must be prioritized?</a:t>
            </a:r>
          </a:p>
          <a:p>
            <a:pPr lvl="1">
              <a:buFont typeface="Wingdings" panose="05000000000000000000" pitchFamily="2" charset="2"/>
              <a:buChar char="§"/>
            </a:pPr>
            <a:r>
              <a:rPr lang="en-US" sz="2800" dirty="0"/>
              <a:t>What community impacts should we assess and plan for?</a:t>
            </a:r>
          </a:p>
          <a:p>
            <a:pPr lvl="1">
              <a:buFont typeface="Wingdings" panose="05000000000000000000" pitchFamily="2" charset="2"/>
              <a:buChar char="§"/>
            </a:pPr>
            <a:r>
              <a:rPr lang="en-US" sz="2800" dirty="0"/>
              <a:t>What provisions are needed to ensure critical infrastructure, public safety, and continuity of government are maintained?</a:t>
            </a:r>
          </a:p>
          <a:p>
            <a:pPr lvl="1">
              <a:buFont typeface="Wingdings" panose="05000000000000000000" pitchFamily="2" charset="2"/>
              <a:buChar char="§"/>
            </a:pPr>
            <a:r>
              <a:rPr lang="en-US" sz="2800" dirty="0"/>
              <a:t>What other questions should we start to ask ourselves?</a:t>
            </a:r>
          </a:p>
          <a:p>
            <a:pPr marL="457200" lvl="1" indent="0">
              <a:buNone/>
            </a:pPr>
            <a:endParaRPr lang="en-US" sz="2800" dirty="0"/>
          </a:p>
          <a:p>
            <a:pPr marL="0" lvl="1" indent="0">
              <a:buNone/>
            </a:pPr>
            <a:r>
              <a:rPr lang="en-US" sz="2800" dirty="0"/>
              <a:t>Report Out</a:t>
            </a:r>
          </a:p>
          <a:p>
            <a:pPr lvl="1"/>
            <a:endParaRPr lang="en-US" sz="2800" dirty="0"/>
          </a:p>
          <a:p>
            <a:pPr lvl="2">
              <a:buFont typeface="Wingdings" panose="05000000000000000000" pitchFamily="2" charset="2"/>
              <a:buChar char="§"/>
            </a:pPr>
            <a:endParaRPr lang="en-US" dirty="0"/>
          </a:p>
        </p:txBody>
      </p:sp>
    </p:spTree>
    <p:extLst>
      <p:ext uri="{BB962C8B-B14F-4D97-AF65-F5344CB8AC3E}">
        <p14:creationId xmlns:p14="http://schemas.microsoft.com/office/powerpoint/2010/main" val="1862360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A8AC7-0553-CF63-EEED-25446743EE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0E63C8-F7A2-FB37-2EDC-35B6CD8BE91A}"/>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QUESTIONS – DAY ZERO (update)</a:t>
            </a:r>
            <a:endParaRPr lang="en-US" sz="3200" dirty="0">
              <a:solidFill>
                <a:srgbClr val="FFFFCC"/>
              </a:solidFill>
            </a:endParaRPr>
          </a:p>
        </p:txBody>
      </p:sp>
      <p:sp>
        <p:nvSpPr>
          <p:cNvPr id="3" name="Content Placeholder 2">
            <a:extLst>
              <a:ext uri="{FF2B5EF4-FFF2-40B4-BE49-F238E27FC236}">
                <a16:creationId xmlns:a16="http://schemas.microsoft.com/office/drawing/2014/main" id="{04B6D0A1-64D6-326F-563D-B386CBEB2243}"/>
              </a:ext>
            </a:extLst>
          </p:cNvPr>
          <p:cNvSpPr>
            <a:spLocks noGrp="1"/>
          </p:cNvSpPr>
          <p:nvPr>
            <p:ph idx="1"/>
          </p:nvPr>
        </p:nvSpPr>
        <p:spPr>
          <a:xfrm>
            <a:off x="838200" y="1458930"/>
            <a:ext cx="10515600" cy="5116531"/>
          </a:xfrm>
        </p:spPr>
        <p:txBody>
          <a:bodyPr>
            <a:normAutofit/>
          </a:bodyPr>
          <a:lstStyle/>
          <a:p>
            <a:r>
              <a:rPr lang="en-US" sz="3300" dirty="0"/>
              <a:t>At 9pm the Ft Cavazos notifies the City that the attack appears to have been from Russian state-sponsored criminals and intelligence suggests an expansion of the Ukrainian war may occur. The base is at FPCON Delta, the highest security threat level. Their units have been alerted for deployment</a:t>
            </a:r>
          </a:p>
          <a:p>
            <a:endParaRPr lang="en-US" sz="1200" dirty="0"/>
          </a:p>
          <a:p>
            <a:pPr lvl="1">
              <a:buFont typeface="Wingdings" panose="05000000000000000000" pitchFamily="2" charset="2"/>
              <a:buChar char="§"/>
            </a:pPr>
            <a:r>
              <a:rPr lang="en-US" sz="2800" dirty="0"/>
              <a:t>What, if any, immediate impacts does this have on the community?</a:t>
            </a:r>
          </a:p>
          <a:p>
            <a:pPr lvl="1">
              <a:buFont typeface="Wingdings" panose="05000000000000000000" pitchFamily="2" charset="2"/>
              <a:buChar char="§"/>
            </a:pPr>
            <a:r>
              <a:rPr lang="en-US" sz="2800" dirty="0"/>
              <a:t>What communications do we need to start making with the community, and how? </a:t>
            </a:r>
          </a:p>
          <a:p>
            <a:pPr lvl="1">
              <a:buFont typeface="Wingdings" panose="05000000000000000000" pitchFamily="2" charset="2"/>
              <a:buChar char="§"/>
            </a:pPr>
            <a:endParaRPr lang="en-US" sz="28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2616562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4472AD-9C09-004D-158D-9140AEE3FE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3AF35E-225C-CF2C-D93F-60B32375CCB0}"/>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QUESTIONS – DAY TWO (update)</a:t>
            </a:r>
            <a:endParaRPr lang="en-US" sz="3200" dirty="0">
              <a:solidFill>
                <a:srgbClr val="FFFFCC"/>
              </a:solidFill>
            </a:endParaRPr>
          </a:p>
        </p:txBody>
      </p:sp>
      <p:sp>
        <p:nvSpPr>
          <p:cNvPr id="3" name="Content Placeholder 2">
            <a:extLst>
              <a:ext uri="{FF2B5EF4-FFF2-40B4-BE49-F238E27FC236}">
                <a16:creationId xmlns:a16="http://schemas.microsoft.com/office/drawing/2014/main" id="{D6AE6C9C-1415-6C4C-7D27-12335F55CA2B}"/>
              </a:ext>
            </a:extLst>
          </p:cNvPr>
          <p:cNvSpPr>
            <a:spLocks noGrp="1"/>
          </p:cNvSpPr>
          <p:nvPr>
            <p:ph idx="1"/>
          </p:nvPr>
        </p:nvSpPr>
        <p:spPr>
          <a:xfrm>
            <a:off x="838200" y="1458930"/>
            <a:ext cx="10515600" cy="5116531"/>
          </a:xfrm>
        </p:spPr>
        <p:txBody>
          <a:bodyPr>
            <a:normAutofit/>
          </a:bodyPr>
          <a:lstStyle/>
          <a:p>
            <a:r>
              <a:rPr lang="en-US" sz="3300" dirty="0"/>
              <a:t>At 6am ERCOT notifies the City that the attack has been detrimental to their ability to restore power statewide. Their initial assessment is power and natural gas will be out for at least another 48-72 hours. They are holding a press conference at 7am to notify the public. </a:t>
            </a:r>
          </a:p>
          <a:p>
            <a:endParaRPr lang="en-US" sz="3300" dirty="0"/>
          </a:p>
          <a:p>
            <a:pPr lvl="1">
              <a:buFont typeface="Wingdings" panose="05000000000000000000" pitchFamily="2" charset="2"/>
              <a:buChar char="§"/>
            </a:pPr>
            <a:r>
              <a:rPr lang="en-US" sz="2800" dirty="0"/>
              <a:t>Knowing the outage is prolonged, what impacts do we foresee with city infrastructure?</a:t>
            </a:r>
          </a:p>
          <a:p>
            <a:pPr lvl="1">
              <a:buFont typeface="Wingdings" panose="05000000000000000000" pitchFamily="2" charset="2"/>
              <a:buChar char="§"/>
            </a:pPr>
            <a:r>
              <a:rPr lang="en-US" sz="2800" dirty="0"/>
              <a:t>How does the timeline modify our plans for maintaining order?</a:t>
            </a:r>
          </a:p>
          <a:p>
            <a:pPr lvl="1">
              <a:buFont typeface="Wingdings" panose="05000000000000000000" pitchFamily="2" charset="2"/>
              <a:buChar char="§"/>
            </a:pPr>
            <a:r>
              <a:rPr lang="en-US" sz="2800" dirty="0"/>
              <a:t>What critical community stakeholders take priority? </a:t>
            </a:r>
          </a:p>
          <a:p>
            <a:pPr lvl="1">
              <a:buFont typeface="Wingdings" panose="05000000000000000000" pitchFamily="2" charset="2"/>
              <a:buChar char="§"/>
            </a:pPr>
            <a:r>
              <a:rPr lang="en-US" sz="2800" dirty="0"/>
              <a:t>How is your ability to operate impacted? </a:t>
            </a:r>
          </a:p>
          <a:p>
            <a:pPr lvl="1">
              <a:buFont typeface="Wingdings" panose="05000000000000000000" pitchFamily="2" charset="2"/>
              <a:buChar char="§"/>
            </a:pPr>
            <a:endParaRPr lang="en-US" sz="28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3299736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5898D-B1F5-9F69-932A-8DDB458205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0EA00A-0A02-82CF-CF88-89A61C6A63EA}"/>
              </a:ext>
            </a:extLst>
          </p:cNvPr>
          <p:cNvSpPr>
            <a:spLocks noGrp="1"/>
          </p:cNvSpPr>
          <p:nvPr>
            <p:ph type="title"/>
          </p:nvPr>
        </p:nvSpPr>
        <p:spPr/>
        <p:txBody>
          <a:bodyPr>
            <a:normAutofit/>
          </a:bodyPr>
          <a:lstStyle/>
          <a:p>
            <a:pPr algn="ctr"/>
            <a:r>
              <a:rPr lang="en-US" sz="3200" b="1" dirty="0">
                <a:solidFill>
                  <a:srgbClr val="FFFFCC"/>
                </a:solidFill>
                <a:latin typeface="Lato Heavy" panose="020F0502020204030203"/>
              </a:rPr>
              <a:t>DAY FOUR (“It Hits the Fan”)</a:t>
            </a:r>
            <a:endParaRPr lang="en-US" sz="3200" dirty="0">
              <a:solidFill>
                <a:srgbClr val="FFFFCC"/>
              </a:solidFill>
            </a:endParaRPr>
          </a:p>
        </p:txBody>
      </p:sp>
      <p:sp>
        <p:nvSpPr>
          <p:cNvPr id="3" name="Content Placeholder 2">
            <a:extLst>
              <a:ext uri="{FF2B5EF4-FFF2-40B4-BE49-F238E27FC236}">
                <a16:creationId xmlns:a16="http://schemas.microsoft.com/office/drawing/2014/main" id="{1A9E916B-F51B-EEE3-206C-5A892B65CDD3}"/>
              </a:ext>
            </a:extLst>
          </p:cNvPr>
          <p:cNvSpPr>
            <a:spLocks noGrp="1"/>
          </p:cNvSpPr>
          <p:nvPr>
            <p:ph idx="1"/>
          </p:nvPr>
        </p:nvSpPr>
        <p:spPr>
          <a:xfrm>
            <a:off x="838200" y="1458930"/>
            <a:ext cx="10515600" cy="5116531"/>
          </a:xfrm>
        </p:spPr>
        <p:txBody>
          <a:bodyPr>
            <a:normAutofit/>
          </a:bodyPr>
          <a:lstStyle/>
          <a:p>
            <a:r>
              <a:rPr lang="en-US" sz="3300" dirty="0"/>
              <a:t>ERCOT has no timeline for reenergization. There’s been a run on grocery stores, hardware stores (generators) and most gas stations are off-line. There was spot looting overnight on night three, straining Police resources. Cell phone services are down and the hospital has notified the city it’s backup generators are running on fumes. The State and Federal Government have declared a state of emergency and the National Guard is being dispatched to assist communities, with the bulk of resources heading to larger population centers. </a:t>
            </a:r>
          </a:p>
          <a:p>
            <a:endParaRPr lang="en-US" sz="2800" dirty="0"/>
          </a:p>
          <a:p>
            <a:pPr lvl="1">
              <a:buFont typeface="Wingdings" panose="05000000000000000000" pitchFamily="2" charset="2"/>
              <a:buChar char="§"/>
            </a:pPr>
            <a:endParaRPr lang="en-US" sz="28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34754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de9faa6-9fe1-49b3-9a08-227a296b54a6}" enabled="1" method="Privileged" siteId="{d5fe813e-0caa-432a-b2ac-d555aa91bd1c}" removed="0"/>
  <clbl:label id="{48b8b9bb-26f3-4b8f-a214-7fb422430da5}" enabled="0" method="" siteId="{48b8b9bb-26f3-4b8f-a214-7fb422430da5}" removed="1"/>
</clbl:labelList>
</file>

<file path=docProps/app.xml><?xml version="1.0" encoding="utf-8"?>
<Properties xmlns="http://schemas.openxmlformats.org/officeDocument/2006/extended-properties" xmlns:vt="http://schemas.openxmlformats.org/officeDocument/2006/docPropsVTypes">
  <Template/>
  <TotalTime>29256</TotalTime>
  <Words>1030</Words>
  <Application>Microsoft Office PowerPoint</Application>
  <PresentationFormat>Widescreen</PresentationFormat>
  <Paragraphs>94</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Arial</vt:lpstr>
      <vt:lpstr>Lato</vt:lpstr>
      <vt:lpstr>Lato Heavy</vt:lpstr>
      <vt:lpstr>Wingdings</vt:lpstr>
      <vt:lpstr>Office Theme</vt:lpstr>
      <vt:lpstr>Critical Infrastructure Outage –Tabletop Exercise  A Thought Piece</vt:lpstr>
      <vt:lpstr>Scenario (A “Wicked Problem”)</vt:lpstr>
      <vt:lpstr>Infrastructure Outage Tabletop  Exercise Objectives</vt:lpstr>
      <vt:lpstr>QUESTIONS – DAY ZERO</vt:lpstr>
      <vt:lpstr>QUESTIONS – DAY ZERO (update)</vt:lpstr>
      <vt:lpstr>QUESTIONS – DAY ZERO (update)</vt:lpstr>
      <vt:lpstr>QUESTIONS – DAY ZERO (update)</vt:lpstr>
      <vt:lpstr>QUESTIONS – DAY TWO (update)</vt:lpstr>
      <vt:lpstr>DAY FOUR (“It Hits the Fan”)</vt:lpstr>
      <vt:lpstr>QUESTIONS - DAY FOUR (“It Hits the Fan”)</vt:lpstr>
      <vt:lpstr>DAY SEVEN (“It Gets Worse”)</vt:lpstr>
      <vt:lpstr>QUESTIONS - DAY SEVEN (update)</vt:lpstr>
      <vt:lpstr>QUESTIONS – POST OUTAGE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Fred Meurer</dc:creator>
  <cp:lastModifiedBy>Fred Meurer</cp:lastModifiedBy>
  <cp:revision>10</cp:revision>
  <dcterms:created xsi:type="dcterms:W3CDTF">2024-07-07T02:11:57Z</dcterms:created>
  <dcterms:modified xsi:type="dcterms:W3CDTF">2024-12-16T02:59:26Z</dcterms:modified>
</cp:coreProperties>
</file>