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3" r:id="rId9"/>
    <p:sldId id="264" r:id="rId10"/>
    <p:sldId id="271" r:id="rId11"/>
    <p:sldId id="265" r:id="rId12"/>
    <p:sldId id="266" r:id="rId13"/>
    <p:sldId id="272" r:id="rId14"/>
    <p:sldId id="273" r:id="rId15"/>
    <p:sldId id="274" r:id="rId16"/>
    <p:sldId id="275" r:id="rId17"/>
    <p:sldId id="267" r:id="rId18"/>
    <p:sldId id="268" r:id="rId19"/>
    <p:sldId id="276" r:id="rId20"/>
    <p:sldId id="26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2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1028C-6978-2A3C-9E48-35D56E7C9F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B988F5-FD2D-34CA-6FDF-3EA53888B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756766-DC81-EB3E-E099-65193535C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D3F1C-0026-4C2A-92BA-87A1ABC102E0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D86231-B177-5022-5213-86A398596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F0C328-92E8-6FC5-AB78-A702CE849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714C-8DAB-4B72-A215-47EE877A6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830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A6365-4D76-B373-D176-D53808DB6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5E5A83-214D-DF16-CCB3-8B631FA4D7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A6AFE-1026-620F-EC3D-368771526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D3F1C-0026-4C2A-92BA-87A1ABC102E0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7236C8-9D71-7ADE-DA73-27C21C33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638194-F6BE-4BA6-AEB4-7BC2E8614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714C-8DAB-4B72-A215-47EE877A6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508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2B5459-1F39-5D99-7424-22B5987ED1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8AA2F4-3A23-181C-27EA-E578FAE36A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832B5-2427-64F0-CD87-271795DE3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D3F1C-0026-4C2A-92BA-87A1ABC102E0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16083-E88B-E5A3-0019-41D9B64AE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5E2C4C-AC9C-F731-4824-B518AF142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714C-8DAB-4B72-A215-47EE877A6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405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1A842-EE9C-4DDB-07E4-F2FE76567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4F2DED-86F9-0819-32F8-4E4C9B6D61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2770C8-8C91-719C-A003-9F1C84295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D3F1C-0026-4C2A-92BA-87A1ABC102E0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091D46-E267-DCB0-B8B6-DF09596E5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02FC7C-695D-0F6E-9567-5F53E9E3E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714C-8DAB-4B72-A215-47EE877A6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251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7CC92-CF86-7459-8048-456AD63B9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27FD4B-9352-3617-84CD-AF9451A79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52199-17CD-0829-9DAC-0A6F982A2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D3F1C-0026-4C2A-92BA-87A1ABC102E0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EB3936-E581-D10D-DD56-DE034DC45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0BBBA-458E-611D-AF32-2BD1B5DF7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714C-8DAB-4B72-A215-47EE877A6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354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28292C-6421-2285-DE49-771FB1401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D8AE0-DA78-B08A-A258-200FD233E0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0B8415-4528-249A-500B-B03EA87361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24D8DC-F6AB-3A4F-ED05-6535FF676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D3F1C-0026-4C2A-92BA-87A1ABC102E0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5D80A6-F216-59FA-0682-1E9D6DE79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550D63-AAC4-ABC4-8100-03A7FFBAB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714C-8DAB-4B72-A215-47EE877A6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234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8B7C7-5329-ED36-AB60-7DD2B5A5D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ABC745-38F8-4F9D-C0AC-EC0BC1A4E6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CB102E-1B44-815B-484A-8DB9F07EF6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AFAE4-A6B6-E4D9-84BE-637D9F966B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9EAB0F-998C-07F0-6146-806EA1D52A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84F788A-75C2-2632-2115-6769F0D16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D3F1C-0026-4C2A-92BA-87A1ABC102E0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D6CBE7-9C50-818B-1920-7358E39E2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A5255A-5D8D-D727-FFEC-AF2BB0A9B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714C-8DAB-4B72-A215-47EE877A6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501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A8233-F8B3-6CF8-0ACC-2593BEFEB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6F3818-497F-B4C2-BA12-8A1265186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D3F1C-0026-4C2A-92BA-87A1ABC102E0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50C656-2546-568F-F013-6122CDDDE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C61D7-0DEF-88CA-98A2-90F20610C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714C-8DAB-4B72-A215-47EE877A6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420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1AEF0C-F762-50C6-A547-2E5F28358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D3F1C-0026-4C2A-92BA-87A1ABC102E0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83280D-A8A4-E16B-6C3C-D0F778519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C27E25-E971-DE2A-19A6-A6288B0AF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714C-8DAB-4B72-A215-47EE877A6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480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D8995-629A-0C6A-4398-4A62329AF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E8DE65-19E6-3368-98C8-8157064DA6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ABB2CD-716E-BC37-F003-115902BFB9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6353E5-B35D-B717-94B1-60476874C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D3F1C-0026-4C2A-92BA-87A1ABC102E0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27FBD9-5F58-3D0E-B657-520962811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433F39-FFDF-81AF-9133-E93F6B4FF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714C-8DAB-4B72-A215-47EE877A6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737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6D319-F4AD-126C-46CF-6C8D75B02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6B097E-FC1E-D501-B0EA-9B229A4566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5F2D91-4D60-9A3A-AAFA-5E2042F5E2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D80D65-D0C2-4E4F-2673-2E9C89F09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D3F1C-0026-4C2A-92BA-87A1ABC102E0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13B4A4-421A-3BF7-5B26-26AC1EC15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E1D37-BF78-8B16-69EC-07770CADD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D714C-8DAB-4B72-A215-47EE877A6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168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8D3745-209C-BAD6-3CFC-47781C33F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8FFA17-FC38-FE51-B19D-B3BB4A794C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207B49-1FAE-AAF9-ABCA-1C48B9EC28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0D3F1C-0026-4C2A-92BA-87A1ABC102E0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F10D20-E8E8-E615-0BAA-201D8EC303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BA9887-EFA5-1057-341C-6D18A6516B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2D714C-8DAB-4B72-A215-47EE877A6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12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ailto:marilyn.hartman46@gmail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F269BDC9-F5DC-4A16-9583-2F8CE41846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08FEB9-7538-CFE4-27A2-8D10A55DFB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063296"/>
            <a:ext cx="9144000" cy="1152663"/>
          </a:xfrm>
        </p:spPr>
        <p:txBody>
          <a:bodyPr anchor="ctr">
            <a:normAutofit/>
          </a:bodyPr>
          <a:lstStyle/>
          <a:p>
            <a:r>
              <a:rPr lang="en-US" sz="3700" dirty="0"/>
              <a:t>Residential Solution for People with Severe and Persistent Mental Illness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6AAC71-684C-C5AE-2DC4-4429AFA514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29534"/>
            <a:ext cx="9144000" cy="646785"/>
          </a:xfrm>
        </p:spPr>
        <p:txBody>
          <a:bodyPr>
            <a:normAutofit/>
          </a:bodyPr>
          <a:lstStyle/>
          <a:p>
            <a:r>
              <a:rPr lang="en-US" sz="2000"/>
              <a:t>Marilyn Hartman, Co-Chair, Advocacy Committee, NAMI Central Texas (National Alliance on Mental Illness, local affiliate in Austin)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903CE7F4-D1BB-4A5B-8E96-915177640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" y="-2"/>
            <a:ext cx="9379192" cy="4251280"/>
          </a:xfrm>
          <a:custGeom>
            <a:avLst/>
            <a:gdLst>
              <a:gd name="connsiteX0" fmla="*/ 9379192 w 9379192"/>
              <a:gd name="connsiteY0" fmla="*/ 3752527 h 3752527"/>
              <a:gd name="connsiteX1" fmla="*/ 3293459 w 9379192"/>
              <a:gd name="connsiteY1" fmla="*/ 3752527 h 3752527"/>
              <a:gd name="connsiteX2" fmla="*/ 3297156 w 9379192"/>
              <a:gd name="connsiteY2" fmla="*/ 3752055 h 3752527"/>
              <a:gd name="connsiteX3" fmla="*/ 3642095 w 9379192"/>
              <a:gd name="connsiteY3" fmla="*/ 3690141 h 3752527"/>
              <a:gd name="connsiteX4" fmla="*/ 2307659 w 9379192"/>
              <a:gd name="connsiteY4" fmla="*/ 3500267 h 3752527"/>
              <a:gd name="connsiteX5" fmla="*/ 2383194 w 9379192"/>
              <a:gd name="connsiteY5" fmla="*/ 3475501 h 3752527"/>
              <a:gd name="connsiteX6" fmla="*/ 2237161 w 9379192"/>
              <a:gd name="connsiteY6" fmla="*/ 3376437 h 3752527"/>
              <a:gd name="connsiteX7" fmla="*/ 1637924 w 9379192"/>
              <a:gd name="connsiteY7" fmla="*/ 3219585 h 3752527"/>
              <a:gd name="connsiteX8" fmla="*/ 2383194 w 9379192"/>
              <a:gd name="connsiteY8" fmla="*/ 2955415 h 3752527"/>
              <a:gd name="connsiteX9" fmla="*/ 1542249 w 9379192"/>
              <a:gd name="connsiteY9" fmla="*/ 2596307 h 3752527"/>
              <a:gd name="connsiteX10" fmla="*/ 1114221 w 9379192"/>
              <a:gd name="connsiteY10" fmla="*/ 2509625 h 3752527"/>
              <a:gd name="connsiteX11" fmla="*/ 2524191 w 9379192"/>
              <a:gd name="connsiteY11" fmla="*/ 2059708 h 3752527"/>
              <a:gd name="connsiteX12" fmla="*/ 238027 w 9379192"/>
              <a:gd name="connsiteY12" fmla="*/ 1836815 h 3752527"/>
              <a:gd name="connsiteX13" fmla="*/ 424343 w 9379192"/>
              <a:gd name="connsiteY13" fmla="*/ 1746006 h 3752527"/>
              <a:gd name="connsiteX14" fmla="*/ 1844384 w 9379192"/>
              <a:gd name="connsiteY14" fmla="*/ 1770772 h 3752527"/>
              <a:gd name="connsiteX15" fmla="*/ 2081058 w 9379192"/>
              <a:gd name="connsiteY15" fmla="*/ 1700602 h 3752527"/>
              <a:gd name="connsiteX16" fmla="*/ 1844384 w 9379192"/>
              <a:gd name="connsiteY16" fmla="*/ 1589154 h 3752527"/>
              <a:gd name="connsiteX17" fmla="*/ 922869 w 9379192"/>
              <a:gd name="connsiteY17" fmla="*/ 1506601 h 3752527"/>
              <a:gd name="connsiteX18" fmla="*/ 681160 w 9379192"/>
              <a:gd name="connsiteY18" fmla="*/ 1320855 h 3752527"/>
              <a:gd name="connsiteX19" fmla="*/ 273276 w 9379192"/>
              <a:gd name="connsiteY19" fmla="*/ 1106216 h 3752527"/>
              <a:gd name="connsiteX20" fmla="*/ 555269 w 9379192"/>
              <a:gd name="connsiteY20" fmla="*/ 928727 h 3752527"/>
              <a:gd name="connsiteX21" fmla="*/ 97029 w 9379192"/>
              <a:gd name="connsiteY21" fmla="*/ 664555 h 3752527"/>
              <a:gd name="connsiteX22" fmla="*/ 227955 w 9379192"/>
              <a:gd name="connsiteY22" fmla="*/ 317831 h 3752527"/>
              <a:gd name="connsiteX23" fmla="*/ 998402 w 9379192"/>
              <a:gd name="connsiteY23" fmla="*/ 235277 h 3752527"/>
              <a:gd name="connsiteX24" fmla="*/ 2030701 w 9379192"/>
              <a:gd name="connsiteY24" fmla="*/ 115575 h 3752527"/>
              <a:gd name="connsiteX25" fmla="*/ 3068036 w 9379192"/>
              <a:gd name="connsiteY25" fmla="*/ 12383 h 3752527"/>
              <a:gd name="connsiteX26" fmla="*/ 4105370 w 9379192"/>
              <a:gd name="connsiteY26" fmla="*/ 12383 h 3752527"/>
              <a:gd name="connsiteX27" fmla="*/ 4402472 w 9379192"/>
              <a:gd name="connsiteY27" fmla="*/ 20638 h 3752527"/>
              <a:gd name="connsiteX28" fmla="*/ 4407507 w 9379192"/>
              <a:gd name="connsiteY28" fmla="*/ 20638 h 3752527"/>
              <a:gd name="connsiteX29" fmla="*/ 5696622 w 9379192"/>
              <a:gd name="connsiteY29" fmla="*/ 57788 h 3752527"/>
              <a:gd name="connsiteX30" fmla="*/ 6175004 w 9379192"/>
              <a:gd name="connsiteY30" fmla="*/ 61915 h 3752527"/>
              <a:gd name="connsiteX31" fmla="*/ 7212339 w 9379192"/>
              <a:gd name="connsiteY31" fmla="*/ 66042 h 3752527"/>
              <a:gd name="connsiteX32" fmla="*/ 8244638 w 9379192"/>
              <a:gd name="connsiteY32" fmla="*/ 49532 h 3752527"/>
              <a:gd name="connsiteX33" fmla="*/ 9292044 w 9379192"/>
              <a:gd name="connsiteY33" fmla="*/ 0 h 3752527"/>
              <a:gd name="connsiteX34" fmla="*/ 9379192 w 9379192"/>
              <a:gd name="connsiteY34" fmla="*/ 2762 h 3752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379192" h="3752527">
                <a:moveTo>
                  <a:pt x="9379192" y="3752527"/>
                </a:moveTo>
                <a:lnTo>
                  <a:pt x="3293459" y="3752527"/>
                </a:lnTo>
                <a:lnTo>
                  <a:pt x="3297156" y="3752055"/>
                </a:lnTo>
                <a:cubicBezTo>
                  <a:pt x="3412975" y="3736577"/>
                  <a:pt x="3551454" y="3714906"/>
                  <a:pt x="3642095" y="3690141"/>
                </a:cubicBezTo>
                <a:cubicBezTo>
                  <a:pt x="3380244" y="3686012"/>
                  <a:pt x="2347945" y="3529162"/>
                  <a:pt x="2307659" y="3500267"/>
                </a:cubicBezTo>
                <a:cubicBezTo>
                  <a:pt x="2327803" y="3492012"/>
                  <a:pt x="2358017" y="3483757"/>
                  <a:pt x="2383194" y="3475501"/>
                </a:cubicBezTo>
                <a:cubicBezTo>
                  <a:pt x="2327803" y="3450736"/>
                  <a:pt x="2282482" y="3421842"/>
                  <a:pt x="2237161" y="3376437"/>
                </a:cubicBezTo>
                <a:cubicBezTo>
                  <a:pt x="2091129" y="3223714"/>
                  <a:pt x="1844384" y="3277374"/>
                  <a:pt x="1637924" y="3219585"/>
                </a:cubicBezTo>
                <a:cubicBezTo>
                  <a:pt x="1768850" y="2897627"/>
                  <a:pt x="2116307" y="3017329"/>
                  <a:pt x="2383194" y="2955415"/>
                </a:cubicBezTo>
                <a:cubicBezTo>
                  <a:pt x="1683245" y="2765541"/>
                  <a:pt x="1819207" y="2666477"/>
                  <a:pt x="1542249" y="2596307"/>
                </a:cubicBezTo>
                <a:cubicBezTo>
                  <a:pt x="1194791" y="2509625"/>
                  <a:pt x="1114221" y="2509625"/>
                  <a:pt x="1114221" y="2509625"/>
                </a:cubicBezTo>
                <a:cubicBezTo>
                  <a:pt x="1522105" y="2245455"/>
                  <a:pt x="2010559" y="2530264"/>
                  <a:pt x="2524191" y="2059708"/>
                </a:cubicBezTo>
                <a:cubicBezTo>
                  <a:pt x="2030701" y="1993667"/>
                  <a:pt x="555269" y="1960645"/>
                  <a:pt x="238027" y="1836815"/>
                </a:cubicBezTo>
                <a:cubicBezTo>
                  <a:pt x="358880" y="1882219"/>
                  <a:pt x="368952" y="1746006"/>
                  <a:pt x="424343" y="1746006"/>
                </a:cubicBezTo>
                <a:cubicBezTo>
                  <a:pt x="892655" y="1741879"/>
                  <a:pt x="1371037" y="1820305"/>
                  <a:pt x="1844384" y="1770772"/>
                </a:cubicBezTo>
                <a:cubicBezTo>
                  <a:pt x="1929989" y="1766645"/>
                  <a:pt x="2065951" y="1803793"/>
                  <a:pt x="2081058" y="1700602"/>
                </a:cubicBezTo>
                <a:cubicBezTo>
                  <a:pt x="2096164" y="1572644"/>
                  <a:pt x="1919919" y="1601537"/>
                  <a:pt x="1844384" y="1589154"/>
                </a:cubicBezTo>
                <a:cubicBezTo>
                  <a:pt x="1537212" y="1547877"/>
                  <a:pt x="1235076" y="1531367"/>
                  <a:pt x="922869" y="1506601"/>
                </a:cubicBezTo>
                <a:cubicBezTo>
                  <a:pt x="791943" y="1494218"/>
                  <a:pt x="630804" y="1518984"/>
                  <a:pt x="681160" y="1320855"/>
                </a:cubicBezTo>
                <a:cubicBezTo>
                  <a:pt x="640874" y="1130983"/>
                  <a:pt x="399166" y="1197025"/>
                  <a:pt x="273276" y="1106216"/>
                </a:cubicBezTo>
                <a:cubicBezTo>
                  <a:pt x="333703" y="998897"/>
                  <a:pt x="504913" y="1073196"/>
                  <a:pt x="555269" y="928727"/>
                </a:cubicBezTo>
                <a:cubicBezTo>
                  <a:pt x="313560" y="974131"/>
                  <a:pt x="338738" y="660428"/>
                  <a:pt x="97029" y="664555"/>
                </a:cubicBezTo>
                <a:cubicBezTo>
                  <a:pt x="-104395" y="478810"/>
                  <a:pt x="41638" y="388001"/>
                  <a:pt x="227955" y="317831"/>
                </a:cubicBezTo>
                <a:cubicBezTo>
                  <a:pt x="469664" y="231150"/>
                  <a:pt x="736551" y="251788"/>
                  <a:pt x="998402" y="235277"/>
                </a:cubicBezTo>
                <a:cubicBezTo>
                  <a:pt x="1345860" y="198128"/>
                  <a:pt x="1678209" y="111447"/>
                  <a:pt x="2030701" y="115575"/>
                </a:cubicBezTo>
                <a:cubicBezTo>
                  <a:pt x="2363052" y="28893"/>
                  <a:pt x="2730650" y="123829"/>
                  <a:pt x="3068036" y="12383"/>
                </a:cubicBezTo>
                <a:cubicBezTo>
                  <a:pt x="3410457" y="12383"/>
                  <a:pt x="3757914" y="12383"/>
                  <a:pt x="4105370" y="12383"/>
                </a:cubicBezTo>
                <a:cubicBezTo>
                  <a:pt x="4206084" y="16510"/>
                  <a:pt x="4301759" y="16510"/>
                  <a:pt x="4402472" y="20638"/>
                </a:cubicBezTo>
                <a:cubicBezTo>
                  <a:pt x="4402472" y="20638"/>
                  <a:pt x="4407507" y="20638"/>
                  <a:pt x="4407507" y="20638"/>
                </a:cubicBezTo>
                <a:cubicBezTo>
                  <a:pt x="4840570" y="33022"/>
                  <a:pt x="5268596" y="41276"/>
                  <a:pt x="5696622" y="57788"/>
                </a:cubicBezTo>
                <a:cubicBezTo>
                  <a:pt x="5857761" y="57788"/>
                  <a:pt x="6013864" y="61915"/>
                  <a:pt x="6175004" y="61915"/>
                </a:cubicBezTo>
                <a:cubicBezTo>
                  <a:pt x="6517425" y="82553"/>
                  <a:pt x="6864883" y="94936"/>
                  <a:pt x="7212339" y="66042"/>
                </a:cubicBezTo>
                <a:cubicBezTo>
                  <a:pt x="7559796" y="90809"/>
                  <a:pt x="7897182" y="74298"/>
                  <a:pt x="8244638" y="49532"/>
                </a:cubicBezTo>
                <a:cubicBezTo>
                  <a:pt x="8597130" y="78426"/>
                  <a:pt x="8944587" y="37149"/>
                  <a:pt x="9292044" y="0"/>
                </a:cubicBezTo>
                <a:lnTo>
                  <a:pt x="9379192" y="2762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03CB72-C1B6-0393-5963-B0C34815FB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8" y="1009867"/>
            <a:ext cx="10905064" cy="242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311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429CE2-081F-8502-C65C-744A1D726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US" sz="4800"/>
              <a:t>System Cycling and Decline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E346-2E8C-2D9E-96B5-24DC5781E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r>
              <a:rPr lang="en-US" sz="2400" dirty="0"/>
              <a:t>Repeated hospitalizations and incarcerations</a:t>
            </a:r>
          </a:p>
          <a:p>
            <a:r>
              <a:rPr lang="en-US" sz="2400" dirty="0"/>
              <a:t>Each relapse makes recovery more difficult</a:t>
            </a:r>
          </a:p>
          <a:p>
            <a:r>
              <a:rPr lang="en-US" sz="2400" dirty="0"/>
              <a:t>Some individuals are unable to restore competency for trial</a:t>
            </a:r>
          </a:p>
          <a:p>
            <a:r>
              <a:rPr lang="en-US" sz="2400" dirty="0"/>
              <a:t>Current system worsens long-term outcomes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97370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38DC24-5673-40EE-B9E3-FC85FF388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963" y="1238080"/>
            <a:ext cx="9849751" cy="1349671"/>
          </a:xfrm>
        </p:spPr>
        <p:txBody>
          <a:bodyPr anchor="b">
            <a:normAutofit/>
          </a:bodyPr>
          <a:lstStyle/>
          <a:p>
            <a:r>
              <a:rPr lang="en-US" sz="5400" dirty="0"/>
              <a:t>The Residential Care Gap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5B137D-C221-A37A-A2CF-AD3A43C60A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304" y="2902913"/>
            <a:ext cx="9849751" cy="3032168"/>
          </a:xfrm>
        </p:spPr>
        <p:txBody>
          <a:bodyPr anchor="ctr">
            <a:normAutofit/>
          </a:bodyPr>
          <a:lstStyle/>
          <a:p>
            <a:pPr lvl="0"/>
            <a:r>
              <a:rPr lang="en-US" sz="2400" dirty="0"/>
              <a:t>Individuals may be stable but unable to live independently</a:t>
            </a:r>
          </a:p>
          <a:p>
            <a:pPr lvl="0"/>
            <a:r>
              <a:rPr lang="en-US" sz="2400" dirty="0"/>
              <a:t>Do not meet criteria for inpatient hospitalization</a:t>
            </a:r>
          </a:p>
          <a:p>
            <a:pPr lvl="0"/>
            <a:r>
              <a:rPr lang="en-US" sz="2400" dirty="0"/>
              <a:t>No appropriate long-term community placement available</a:t>
            </a:r>
          </a:p>
          <a:p>
            <a:pPr lvl="0"/>
            <a:r>
              <a:rPr lang="en-US" sz="2400" dirty="0"/>
              <a:t>Occupy scarce hospital beds or remain in jail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45421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86D18C-F6FA-D546-34A5-F3A311600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US" sz="4800" dirty="0"/>
              <a:t>What Residential Solutions Provide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6DD834-5ED1-5D4E-1DAA-4CB713092E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31958"/>
            <a:ext cx="9941319" cy="3110222"/>
          </a:xfrm>
        </p:spPr>
        <p:txBody>
          <a:bodyPr anchor="ctr">
            <a:noAutofit/>
          </a:bodyPr>
          <a:lstStyle/>
          <a:p>
            <a:r>
              <a:rPr lang="en-US" sz="2400" dirty="0"/>
              <a:t>High-level daily support and supervision</a:t>
            </a:r>
          </a:p>
          <a:p>
            <a:r>
              <a:rPr lang="en-US" sz="2400" dirty="0"/>
              <a:t>Intensive case management</a:t>
            </a:r>
          </a:p>
          <a:p>
            <a:r>
              <a:rPr lang="en-US" sz="2400" dirty="0"/>
              <a:t>Medication oversight</a:t>
            </a:r>
          </a:p>
          <a:p>
            <a:r>
              <a:rPr lang="en-US" sz="2400" dirty="0"/>
              <a:t>Person-centered, therapeutic environment</a:t>
            </a:r>
          </a:p>
          <a:p>
            <a:r>
              <a:rPr lang="en-US" sz="2400" dirty="0"/>
              <a:t>Length of stay based on individual need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7162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BCC365-8CCF-8890-DF2D-FCCD39EED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963" y="1238080"/>
            <a:ext cx="9849751" cy="1349671"/>
          </a:xfrm>
        </p:spPr>
        <p:txBody>
          <a:bodyPr anchor="b">
            <a:normAutofit/>
          </a:bodyPr>
          <a:lstStyle/>
          <a:p>
            <a:r>
              <a:rPr lang="en-US" sz="5400"/>
              <a:t>A Model Texas Already Uses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690914-431B-06E4-0FFA-A9A113A7F5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304" y="2902913"/>
            <a:ext cx="9849751" cy="3032168"/>
          </a:xfrm>
        </p:spPr>
        <p:txBody>
          <a:bodyPr anchor="ctr">
            <a:normAutofit/>
          </a:bodyPr>
          <a:lstStyle/>
          <a:p>
            <a:r>
              <a:rPr lang="en-US" sz="2000" dirty="0"/>
              <a:t>Comparable to services for individuals with IDD</a:t>
            </a:r>
          </a:p>
          <a:p>
            <a:r>
              <a:rPr lang="en-US" sz="2000" dirty="0"/>
              <a:t>Campus-based, secure, therapeutic settings</a:t>
            </a:r>
          </a:p>
          <a:p>
            <a:r>
              <a:rPr lang="en-US" sz="2000" dirty="0"/>
              <a:t>Licensed and regulated facilities</a:t>
            </a:r>
          </a:p>
          <a:p>
            <a:r>
              <a:rPr lang="en-US" sz="2000" dirty="0"/>
              <a:t>Proven approach for individuals with lifelong needs</a:t>
            </a:r>
          </a:p>
        </p:txBody>
      </p:sp>
    </p:spTree>
    <p:extLst>
      <p:ext uri="{BB962C8B-B14F-4D97-AF65-F5344CB8AC3E}">
        <p14:creationId xmlns:p14="http://schemas.microsoft.com/office/powerpoint/2010/main" val="3356682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E8E2D2-068C-4195-D61E-859D913F3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US" sz="4800"/>
              <a:t>Cost Comparison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BFC11-8B6D-F6C2-7DD5-39E8F037A3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r>
              <a:rPr lang="en-US" sz="2400" dirty="0"/>
              <a:t>Jail: approximately $494/day for individuals with high needs</a:t>
            </a:r>
          </a:p>
          <a:p>
            <a:r>
              <a:rPr lang="en-US" sz="2400" dirty="0"/>
              <a:t>State hospital: $750–$800+ per day</a:t>
            </a:r>
          </a:p>
          <a:p>
            <a:r>
              <a:rPr lang="en-US" sz="2400" dirty="0"/>
              <a:t>Residential care: cost-effective and clinically appropriate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7266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356290-EE76-E614-935A-D87678C72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US" sz="4800"/>
              <a:t>Policy 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8C4228-DF85-103F-6152-65E3B56307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r>
              <a:rPr lang="en-US" sz="2400"/>
              <a:t>Model referenced in Rider 56 (study)</a:t>
            </a:r>
          </a:p>
          <a:p>
            <a:r>
              <a:rPr lang="en-US" sz="2400"/>
              <a:t>Similar approaches exist in other states</a:t>
            </a:r>
          </a:p>
          <a:p>
            <a:r>
              <a:rPr lang="en-US" sz="2400"/>
              <a:t>Issue has been studied repeatedly</a:t>
            </a:r>
          </a:p>
          <a:p>
            <a:r>
              <a:rPr lang="en-US" sz="2400"/>
              <a:t>Next step: funding and implementation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41291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D39037-5B34-A620-A7BC-F1EFF629F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963" y="1238080"/>
            <a:ext cx="9849751" cy="1349671"/>
          </a:xfrm>
        </p:spPr>
        <p:txBody>
          <a:bodyPr anchor="b">
            <a:normAutofit/>
          </a:bodyPr>
          <a:lstStyle/>
          <a:p>
            <a:r>
              <a:rPr lang="en-US" sz="5400"/>
              <a:t>Benefits of Residential Solutions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F153CD-BD32-695C-935F-79A686E26F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304" y="2902913"/>
            <a:ext cx="9849751" cy="3032168"/>
          </a:xfrm>
        </p:spPr>
        <p:txBody>
          <a:bodyPr anchor="ctr">
            <a:normAutofit/>
          </a:bodyPr>
          <a:lstStyle/>
          <a:p>
            <a:r>
              <a:rPr lang="en-US" sz="2000"/>
              <a:t>Frees up state hospital beds</a:t>
            </a:r>
          </a:p>
          <a:p>
            <a:r>
              <a:rPr lang="en-US" sz="2000"/>
              <a:t>Reduces jail overcrowding</a:t>
            </a:r>
          </a:p>
          <a:p>
            <a:r>
              <a:rPr lang="en-US" sz="2000"/>
              <a:t>Improves continuity of care</a:t>
            </a:r>
          </a:p>
          <a:p>
            <a:r>
              <a:rPr lang="en-US" sz="2000"/>
              <a:t>Enhances public safety</a:t>
            </a:r>
          </a:p>
          <a:p>
            <a:r>
              <a:rPr lang="en-US" sz="2000"/>
              <a:t>Provides stability and dignity for individuals</a:t>
            </a:r>
          </a:p>
        </p:txBody>
      </p:sp>
    </p:spTree>
    <p:extLst>
      <p:ext uri="{BB962C8B-B14F-4D97-AF65-F5344CB8AC3E}">
        <p14:creationId xmlns:p14="http://schemas.microsoft.com/office/powerpoint/2010/main" val="37296817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CBC99E-3FFF-73FA-15BD-5573BA619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anchor="b">
            <a:normAutofit/>
          </a:bodyPr>
          <a:lstStyle/>
          <a:p>
            <a:r>
              <a:rPr lang="en-US" sz="5400"/>
              <a:t>Supporters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AC789-CEF5-9429-5035-92DD9F245A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0" y="2599509"/>
            <a:ext cx="10143668" cy="3435531"/>
          </a:xfrm>
        </p:spPr>
        <p:txBody>
          <a:bodyPr anchor="ctr">
            <a:normAutofit/>
          </a:bodyPr>
          <a:lstStyle/>
          <a:p>
            <a:r>
              <a:rPr lang="en-US" sz="2400" dirty="0"/>
              <a:t>NAMI organizations and families</a:t>
            </a:r>
          </a:p>
          <a:p>
            <a:r>
              <a:rPr lang="en-US" sz="2400" dirty="0"/>
              <a:t>Texas Jail Project</a:t>
            </a:r>
          </a:p>
          <a:p>
            <a:r>
              <a:rPr lang="en-US" sz="2400" dirty="0"/>
              <a:t>Housing providers and advocates</a:t>
            </a:r>
          </a:p>
        </p:txBody>
      </p:sp>
    </p:spTree>
    <p:extLst>
      <p:ext uri="{BB962C8B-B14F-4D97-AF65-F5344CB8AC3E}">
        <p14:creationId xmlns:p14="http://schemas.microsoft.com/office/powerpoint/2010/main" val="9258081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2009C-ED08-020A-737C-0BFF5D864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US" sz="4800"/>
              <a:t>Addressing Concerns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3F7FD5-7CEC-0260-B8E3-A4BBC17BB7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r>
              <a:rPr lang="en-US" sz="2400" dirty="0"/>
              <a:t>Designed for individuals for whom other models have failed</a:t>
            </a:r>
          </a:p>
          <a:p>
            <a:r>
              <a:rPr lang="en-US" sz="2400" dirty="0"/>
              <a:t>Less restrictive than jails or repeated hospitalizations</a:t>
            </a:r>
          </a:p>
          <a:p>
            <a:r>
              <a:rPr lang="en-US" sz="2400" dirty="0"/>
              <a:t>Aligns with appropriate care under Olmstead</a:t>
            </a:r>
          </a:p>
          <a:p>
            <a:r>
              <a:rPr lang="en-US" sz="2400" dirty="0"/>
              <a:t>Addresses both health and public safety needs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8291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37B3DC-1FC9-9A72-3676-9CFC4EA8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anchor="b">
            <a:normAutofit/>
          </a:bodyPr>
          <a:lstStyle/>
          <a:p>
            <a:r>
              <a:rPr lang="en-US" sz="5400"/>
              <a:t>Closing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56FA6C-322F-2848-4304-379E0244D0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0" y="2599509"/>
            <a:ext cx="10143668" cy="3435531"/>
          </a:xfrm>
        </p:spPr>
        <p:txBody>
          <a:bodyPr anchor="ctr">
            <a:normAutofit/>
          </a:bodyPr>
          <a:lstStyle/>
          <a:p>
            <a:r>
              <a:rPr lang="en-US" sz="2400"/>
              <a:t>Texas lacks a critical level of care in its mental health continuum</a:t>
            </a:r>
          </a:p>
          <a:p>
            <a:r>
              <a:rPr lang="en-US" sz="2400"/>
              <a:t>Residential solutions fill this gap</a:t>
            </a:r>
          </a:p>
          <a:p>
            <a:r>
              <a:rPr lang="en-US" sz="2400"/>
              <a:t>The need is urgent and ongoing</a:t>
            </a:r>
          </a:p>
          <a:p>
            <a:r>
              <a:rPr lang="en-US" sz="2400"/>
              <a:t>The solution is known—implementation is needed</a:t>
            </a:r>
          </a:p>
        </p:txBody>
      </p:sp>
    </p:spTree>
    <p:extLst>
      <p:ext uri="{BB962C8B-B14F-4D97-AF65-F5344CB8AC3E}">
        <p14:creationId xmlns:p14="http://schemas.microsoft.com/office/powerpoint/2010/main" val="1389906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DEB7D0-1E49-8307-C7B0-F6C0E6A54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US" sz="4800" dirty="0"/>
              <a:t>Texas’ Mental Health System: A Longstanding Crisis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478C34-1960-9B0A-334B-71A8B96DE4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lvl="0"/>
            <a:r>
              <a:rPr lang="en-US" sz="2400" dirty="0"/>
              <a:t>Jails have become the default setting for people with mental illness</a:t>
            </a:r>
          </a:p>
          <a:p>
            <a:pPr lvl="0"/>
            <a:r>
              <a:rPr lang="en-US" sz="2400" dirty="0"/>
              <a:t>About 40% of the jail population has a mental illness</a:t>
            </a:r>
          </a:p>
          <a:p>
            <a:pPr lvl="0"/>
            <a:r>
              <a:rPr lang="en-US" sz="2400" dirty="0"/>
              <a:t>More people with mental illness are in jail than in state hospitals</a:t>
            </a:r>
          </a:p>
          <a:p>
            <a:pPr lvl="0"/>
            <a:r>
              <a:rPr lang="en-US" sz="2400" dirty="0"/>
              <a:t>State hospital capacity has not kept pace with population growth</a:t>
            </a:r>
          </a:p>
          <a:p>
            <a:pPr lvl="0"/>
            <a:r>
              <a:rPr lang="en-US" sz="2400" dirty="0"/>
              <a:t>Staffing shortages leave many beds offline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97017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AFEBB9-4C35-C144-4829-6709735AC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US" sz="4800"/>
              <a:t>Contact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090450-8EBD-8C32-BC04-CAA7FA7977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400"/>
              <a:t>Marilyn Hartman</a:t>
            </a:r>
          </a:p>
          <a:p>
            <a:pPr marL="0" indent="0">
              <a:buNone/>
            </a:pPr>
            <a:r>
              <a:rPr lang="en-US" sz="2400" u="sng">
                <a:hlinkClick r:id="rId2"/>
              </a:rPr>
              <a:t>marilyn.hartman46@gmail.com</a:t>
            </a:r>
            <a:endParaRPr lang="en-US" sz="2400"/>
          </a:p>
          <a:p>
            <a:pPr marL="0" indent="0">
              <a:buNone/>
            </a:pPr>
            <a:r>
              <a:rPr lang="en-US" sz="2400"/>
              <a:t>512-470-7840</a:t>
            </a:r>
          </a:p>
          <a:p>
            <a:pPr marL="0" indent="0">
              <a:buNone/>
            </a:pPr>
            <a:endParaRPr lang="en-US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6254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BA9656-8DA9-F298-3BD3-0FFFB788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963" y="1238080"/>
            <a:ext cx="9849751" cy="1349671"/>
          </a:xfrm>
        </p:spPr>
        <p:txBody>
          <a:bodyPr anchor="b">
            <a:normAutofit/>
          </a:bodyPr>
          <a:lstStyle/>
          <a:p>
            <a:r>
              <a:rPr lang="en-US" sz="5000"/>
              <a:t>Consequences of the Current System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3AE6BE6B-98F0-E6DB-CA0E-4770C503707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289304" y="3428999"/>
            <a:ext cx="9849751" cy="250608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Individuals wait in jail for treatment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People are released without stabilization due to long bed waits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Repeated cycling through jails, hospitals, ERs, and homelessness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High costs with poor outcomes</a:t>
            </a:r>
          </a:p>
        </p:txBody>
      </p:sp>
    </p:spTree>
    <p:extLst>
      <p:ext uri="{BB962C8B-B14F-4D97-AF65-F5344CB8AC3E}">
        <p14:creationId xmlns:p14="http://schemas.microsoft.com/office/powerpoint/2010/main" val="3298164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7CF2CA-D360-BCE7-215B-588CC3A6C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anchor="b">
            <a:normAutofit/>
          </a:bodyPr>
          <a:lstStyle/>
          <a:p>
            <a:r>
              <a:rPr lang="en-US" sz="5000" dirty="0"/>
              <a:t>Mental Illnesses as a Disability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1FBF1B-1690-8B3B-5F34-3549C0A15E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0" y="2599509"/>
            <a:ext cx="10143668" cy="3435531"/>
          </a:xfrm>
        </p:spPr>
        <p:txBody>
          <a:bodyPr anchor="ctr">
            <a:normAutofit/>
          </a:bodyPr>
          <a:lstStyle/>
          <a:p>
            <a:r>
              <a:rPr lang="en-US" sz="2400" dirty="0"/>
              <a:t>Mental illness is a disability when it substantially limits major life activities</a:t>
            </a:r>
          </a:p>
          <a:p>
            <a:r>
              <a:rPr lang="en-US" sz="2400" dirty="0"/>
              <a:t>Disability is based on functional impact, not diagnosis alone</a:t>
            </a:r>
          </a:p>
          <a:p>
            <a:r>
              <a:rPr lang="en-US" sz="2400" dirty="0"/>
              <a:t>Recognized under the Americans with Disabilities Act (ADA)</a:t>
            </a:r>
          </a:p>
          <a:p>
            <a:r>
              <a:rPr lang="en-US" sz="2400" dirty="0"/>
              <a:t>Many qualify for SSI and Medicaid</a:t>
            </a:r>
          </a:p>
        </p:txBody>
      </p:sp>
    </p:spTree>
    <p:extLst>
      <p:ext uri="{BB962C8B-B14F-4D97-AF65-F5344CB8AC3E}">
        <p14:creationId xmlns:p14="http://schemas.microsoft.com/office/powerpoint/2010/main" val="4073346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F5EB99-5C4B-F6C9-E0D5-B20B4FC3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>
                <a:latin typeface="+mj-lt"/>
                <a:ea typeface="+mj-ea"/>
                <a:cs typeface="+mj-cs"/>
              </a:rPr>
              <a:t>Prevalence of Mental Illness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E00C6-0E71-1F61-96D6-85238C2A0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0" y="2599509"/>
            <a:ext cx="10143668" cy="3435531"/>
          </a:xfrm>
        </p:spPr>
        <p:txBody>
          <a:bodyPr anchor="ctr">
            <a:normAutofit/>
          </a:bodyPr>
          <a:lstStyle/>
          <a:p>
            <a:r>
              <a:rPr lang="en-US" sz="2400" dirty="0"/>
              <a:t>1 in 5 adults experiences mental illness each year</a:t>
            </a:r>
          </a:p>
          <a:p>
            <a:r>
              <a:rPr lang="en-US" sz="2400" dirty="0"/>
              <a:t>Many individuals live productive, independent lives</a:t>
            </a:r>
          </a:p>
          <a:p>
            <a:r>
              <a:rPr lang="en-US" sz="2400" dirty="0"/>
              <a:t>A smaller group has severe and persistent mental illness requiring intensive support</a:t>
            </a:r>
          </a:p>
        </p:txBody>
      </p:sp>
    </p:spTree>
    <p:extLst>
      <p:ext uri="{BB962C8B-B14F-4D97-AF65-F5344CB8AC3E}">
        <p14:creationId xmlns:p14="http://schemas.microsoft.com/office/powerpoint/2010/main" val="211177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E99B6A-3702-4E47-0854-FC3C49DAB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/>
              <a:t>Severe and Persistent Mental Illness (SPMI)</a:t>
            </a:r>
            <a:endParaRPr lang="en-US" sz="4800" kern="1200"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83F410-AA3A-2088-4840-F158D3753B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r>
              <a:rPr lang="en-US" sz="2400" dirty="0"/>
              <a:t>Affects approximately 5–6% of the U.S. population</a:t>
            </a:r>
          </a:p>
          <a:p>
            <a:r>
              <a:rPr lang="en-US" sz="2400" dirty="0"/>
              <a:t>Includes schizophrenia, schizoaffective disorder, bipolar disorder, and severe depression</a:t>
            </a:r>
          </a:p>
          <a:p>
            <a:r>
              <a:rPr lang="en-US" sz="2400" dirty="0"/>
              <a:t>Characterized by long-term functional impairment</a:t>
            </a:r>
          </a:p>
          <a:p>
            <a:r>
              <a:rPr lang="en-US" sz="2400" dirty="0"/>
              <a:t>Often prevents independent living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088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942B72-5A41-2F22-090D-387F955C0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US" sz="4800" dirty="0"/>
              <a:t>Economic Impact of Mental Illness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3A9C11-BA5D-E404-450E-91E799A82B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r>
              <a:rPr lang="en-US" sz="2400" dirty="0"/>
              <a:t>Estimated $282 billion annual cost in the U.S.</a:t>
            </a:r>
          </a:p>
          <a:p>
            <a:r>
              <a:rPr lang="en-US" sz="2400" dirty="0"/>
              <a:t>Driven by healthcare use, disability benefits, and lost productivity</a:t>
            </a:r>
          </a:p>
          <a:p>
            <a:r>
              <a:rPr lang="en-US" sz="2400" dirty="0"/>
              <a:t>Mental illness accounts for over one-third of disability benefits</a:t>
            </a:r>
          </a:p>
          <a:p>
            <a:r>
              <a:rPr lang="en-US" sz="2400" dirty="0"/>
              <a:t>Functional impact can exceed that of major physical illnesses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6304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0C6454-FA83-B6DA-DEE2-991507C79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anchor="b">
            <a:normAutofit/>
          </a:bodyPr>
          <a:lstStyle/>
          <a:p>
            <a:r>
              <a:rPr lang="en-US" sz="3800" dirty="0"/>
              <a:t>Key Characteristics of SPMI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92118-7004-6801-F143-BE294229A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0" y="2346159"/>
            <a:ext cx="10143668" cy="3688882"/>
          </a:xfrm>
        </p:spPr>
        <p:txBody>
          <a:bodyPr anchor="ctr">
            <a:normAutofit/>
          </a:bodyPr>
          <a:lstStyle/>
          <a:p>
            <a:r>
              <a:rPr lang="en-US" sz="2400" dirty="0"/>
              <a:t>Significant difficulty with activities of daily living</a:t>
            </a:r>
          </a:p>
          <a:p>
            <a:r>
              <a:rPr lang="en-US" sz="2400" dirty="0"/>
              <a:t>Cognitive decline over time for many individuals</a:t>
            </a:r>
          </a:p>
          <a:p>
            <a:r>
              <a:rPr lang="en-US" sz="2400" dirty="0"/>
              <a:t>Reduced ability to maintain housing, employment, and treatment</a:t>
            </a:r>
          </a:p>
        </p:txBody>
      </p:sp>
    </p:spTree>
    <p:extLst>
      <p:ext uri="{BB962C8B-B14F-4D97-AF65-F5344CB8AC3E}">
        <p14:creationId xmlns:p14="http://schemas.microsoft.com/office/powerpoint/2010/main" val="1015460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E3C7F3-0DAF-72BA-FE58-828A376C0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US" sz="4800" dirty="0"/>
              <a:t>Anosognosia: A Critical Factor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61D26A-EC09-E4BE-DCB5-EFF65866B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r>
              <a:rPr lang="en-US" sz="2400" dirty="0"/>
              <a:t>A neurological inability to recognize one’s own illness</a:t>
            </a:r>
          </a:p>
          <a:p>
            <a:r>
              <a:rPr lang="en-US" sz="2400" dirty="0"/>
              <a:t>Not denial or noncompliance</a:t>
            </a:r>
          </a:p>
          <a:p>
            <a:r>
              <a:rPr lang="en-US" sz="2400" dirty="0"/>
              <a:t>Affects 50% or more of individuals with psychotic disorders</a:t>
            </a:r>
          </a:p>
          <a:p>
            <a:r>
              <a:rPr lang="en-US" sz="2400" dirty="0"/>
              <a:t>Leads to medication discontinuation and relapse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9741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637</Words>
  <Application>Microsoft Office PowerPoint</Application>
  <PresentationFormat>Widescreen</PresentationFormat>
  <Paragraphs>95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Aptos</vt:lpstr>
      <vt:lpstr>Aptos Display</vt:lpstr>
      <vt:lpstr>Arial</vt:lpstr>
      <vt:lpstr>Office Theme</vt:lpstr>
      <vt:lpstr>Residential Solution for People with Severe and Persistent Mental Illness</vt:lpstr>
      <vt:lpstr>Texas’ Mental Health System: A Longstanding Crisis</vt:lpstr>
      <vt:lpstr>Consequences of the Current System</vt:lpstr>
      <vt:lpstr>Mental Illnesses as a Disability</vt:lpstr>
      <vt:lpstr>Prevalence of Mental Illness</vt:lpstr>
      <vt:lpstr>Severe and Persistent Mental Illness (SPMI)</vt:lpstr>
      <vt:lpstr>Economic Impact of Mental Illness </vt:lpstr>
      <vt:lpstr>Key Characteristics of SPMI</vt:lpstr>
      <vt:lpstr>Anosognosia: A Critical Factor</vt:lpstr>
      <vt:lpstr>System Cycling and Decline</vt:lpstr>
      <vt:lpstr>The Residential Care Gap</vt:lpstr>
      <vt:lpstr>What Residential Solutions Provide</vt:lpstr>
      <vt:lpstr>A Model Texas Already Uses</vt:lpstr>
      <vt:lpstr>Cost Comparison</vt:lpstr>
      <vt:lpstr>Policy Context</vt:lpstr>
      <vt:lpstr>Benefits of Residential Solutions</vt:lpstr>
      <vt:lpstr>Supporters</vt:lpstr>
      <vt:lpstr>Addressing Concerns</vt:lpstr>
      <vt:lpstr>Closing</vt:lpstr>
      <vt:lpstr>Contact Information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Melinda Crockom</dc:creator>
  <cp:lastModifiedBy>Melinda Crockom</cp:lastModifiedBy>
  <cp:revision>5</cp:revision>
  <dcterms:created xsi:type="dcterms:W3CDTF">2026-01-14T20:49:45Z</dcterms:created>
  <dcterms:modified xsi:type="dcterms:W3CDTF">2026-01-14T22:32:43Z</dcterms:modified>
</cp:coreProperties>
</file>