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60" r:id="rId2"/>
    <p:sldId id="266" r:id="rId3"/>
    <p:sldId id="269" r:id="rId4"/>
    <p:sldId id="279" r:id="rId5"/>
    <p:sldId id="274" r:id="rId6"/>
    <p:sldId id="276" r:id="rId7"/>
    <p:sldId id="280"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5" autoAdjust="0"/>
    <p:restoredTop sz="94893" autoAdjust="0"/>
  </p:normalViewPr>
  <p:slideViewPr>
    <p:cSldViewPr snapToGrid="0">
      <p:cViewPr varScale="1">
        <p:scale>
          <a:sx n="60" d="100"/>
          <a:sy n="60" d="100"/>
        </p:scale>
        <p:origin x="1296" y="34"/>
      </p:cViewPr>
      <p:guideLst/>
    </p:cSldViewPr>
  </p:slideViewPr>
  <p:outlineViewPr>
    <p:cViewPr>
      <p:scale>
        <a:sx n="33" d="100"/>
        <a:sy n="33" d="100"/>
      </p:scale>
      <p:origin x="0" y="-648"/>
    </p:cViewPr>
    <p:sldLst>
      <p:sld r:id="rId1" collapse="1"/>
      <p:sld r:id="rId2" collapse="1"/>
      <p:sld r:id="rId3" collapse="1"/>
      <p:sld r:id="rId4" collapse="1"/>
      <p:sld r:id="rId5" collapse="1"/>
      <p:sld r:id="rId6" collapse="1"/>
      <p:sld r:id="rId7" collapse="1"/>
    </p:sldLst>
  </p:outlineViewPr>
  <p:notesTextViewPr>
    <p:cViewPr>
      <p:scale>
        <a:sx n="1" d="1"/>
        <a:sy n="1" d="1"/>
      </p:scale>
      <p:origin x="0" y="0"/>
    </p:cViewPr>
  </p:notesTextViewPr>
  <p:notesViewPr>
    <p:cSldViewPr snapToGrid="0">
      <p:cViewPr varScale="1">
        <p:scale>
          <a:sx n="62" d="100"/>
          <a:sy n="62" d="100"/>
        </p:scale>
        <p:origin x="4350"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7.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6.xml"/><Relationship Id="rId5" Type="http://schemas.openxmlformats.org/officeDocument/2006/relationships/slide" Target="slides/slide5.xml"/><Relationship Id="rId4"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CD8534-BF22-4073-B51A-DA1FD4867571}" type="datetimeFigureOut">
              <a:rPr lang="en-US" smtClean="0"/>
              <a:t>1/19/2026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CC8676-4C9E-43A6-8ED3-39FDD8BBAF21}" type="slidenum">
              <a:rPr lang="en-US" smtClean="0"/>
              <a:t>‹#›</a:t>
            </a:fld>
            <a:endParaRPr lang="en-US"/>
          </a:p>
        </p:txBody>
      </p:sp>
    </p:spTree>
    <p:extLst>
      <p:ext uri="{BB962C8B-B14F-4D97-AF65-F5344CB8AC3E}">
        <p14:creationId xmlns:p14="http://schemas.microsoft.com/office/powerpoint/2010/main" val="4164518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5CC8676-4C9E-43A6-8ED3-39FDD8BBAF21}" type="slidenum">
              <a:rPr lang="en-US" smtClean="0"/>
              <a:t>1</a:t>
            </a:fld>
            <a:endParaRPr lang="en-US"/>
          </a:p>
        </p:txBody>
      </p:sp>
    </p:spTree>
    <p:extLst>
      <p:ext uri="{BB962C8B-B14F-4D97-AF65-F5344CB8AC3E}">
        <p14:creationId xmlns:p14="http://schemas.microsoft.com/office/powerpoint/2010/main" val="841110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F34F039-2C44-4C0C-B21B-2755C2AC3D4D}" type="datetimeFigureOut">
              <a:rPr lang="en-US" smtClean="0"/>
              <a:t>1/19/2026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327678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34F039-2C44-4C0C-B21B-2755C2AC3D4D}" type="datetimeFigureOut">
              <a:rPr lang="en-US" smtClean="0"/>
              <a:t>1/19/2026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13489151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rot="16200000">
            <a:off x="4217194" y="1912144"/>
            <a:ext cx="709612" cy="9144000"/>
          </a:xfrm>
          <a:prstGeom prst="rect">
            <a:avLst/>
          </a:prstGeom>
          <a:gradFill>
            <a:gsLst>
              <a:gs pos="53000">
                <a:srgbClr val="3D6696"/>
              </a:gs>
              <a:gs pos="100000">
                <a:srgbClr val="000714"/>
              </a:gs>
            </a:gsLst>
            <a:lin ang="3000000" scaled="0"/>
          </a:gradFill>
          <a:ln w="25400" cap="flat" cmpd="sng" algn="ctr">
            <a:noFill/>
            <a:prstDash val="solid"/>
          </a:ln>
          <a:effectLst>
            <a:outerShdw blurRad="101600" dist="38100" dir="16200000" sx="103000" sy="103000" rotWithShape="0">
              <a:prstClr val="black">
                <a:alpha val="46000"/>
              </a:prstClr>
            </a:outerShdw>
          </a:effectLst>
        </p:spPr>
        <p:txBody>
          <a:bodyPr anchor="ctr"/>
          <a:lstStyle/>
          <a:p>
            <a:pPr algn="ctr" defTabSz="914400" eaLnBrk="1" fontAlgn="auto" hangingPunct="1">
              <a:spcBef>
                <a:spcPts val="0"/>
              </a:spcBef>
              <a:spcAft>
                <a:spcPts val="0"/>
              </a:spcAft>
              <a:defRPr/>
            </a:pPr>
            <a:endParaRPr lang="en-US" kern="0" dirty="0">
              <a:solidFill>
                <a:prstClr val="white"/>
              </a:solidFill>
              <a:latin typeface="Calibri"/>
              <a:ea typeface="+mn-ea"/>
            </a:endParaRPr>
          </a:p>
        </p:txBody>
      </p:sp>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4F039-2C44-4C0C-B21B-2755C2AC3D4D}" type="datetimeFigureOut">
              <a:rPr lang="en-US" smtClean="0"/>
              <a:t>1/19/2026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C9B5B1-6BC7-4C78-AFE5-13E3CC84A8DA}" type="slidenum">
              <a:rPr lang="en-US" smtClean="0"/>
              <a:t>‹#›</a:t>
            </a:fld>
            <a:endParaRPr lang="en-US"/>
          </a:p>
        </p:txBody>
      </p:sp>
      <p:sp>
        <p:nvSpPr>
          <p:cNvPr id="7" name="Rectangle 6"/>
          <p:cNvSpPr/>
          <p:nvPr userDrawn="1"/>
        </p:nvSpPr>
        <p:spPr>
          <a:xfrm rot="16200000">
            <a:off x="4369597" y="2099469"/>
            <a:ext cx="404812" cy="9144001"/>
          </a:xfrm>
          <a:prstGeom prst="rect">
            <a:avLst/>
          </a:prstGeom>
          <a:gradFill>
            <a:gsLst>
              <a:gs pos="28000">
                <a:srgbClr val="9E0000"/>
              </a:gs>
              <a:gs pos="71000">
                <a:srgbClr val="580000"/>
              </a:gs>
            </a:gsLst>
            <a:lin ang="3000000" scaled="0"/>
          </a:gradFill>
          <a:ln w="25400" cap="flat" cmpd="sng" algn="ctr">
            <a:noFill/>
            <a:prstDash val="solid"/>
          </a:ln>
          <a:effectLst>
            <a:innerShdw blurRad="63500" dist="50800">
              <a:prstClr val="black">
                <a:alpha val="50000"/>
              </a:prstClr>
            </a:innerShdw>
          </a:effectLst>
        </p:spPr>
        <p:txBody>
          <a:bodyPr anchor="ctr">
            <a:scene3d>
              <a:camera prst="orthographicFront">
                <a:rot lat="0" lon="0" rev="0"/>
              </a:camera>
              <a:lightRig rig="threePt" dir="t">
                <a:rot lat="0" lon="0" rev="10800000"/>
              </a:lightRig>
            </a:scene3d>
            <a:sp3d>
              <a:bevelT w="27940" h="12700"/>
            </a:sp3d>
          </a:bodyPr>
          <a:lstStyle/>
          <a:p>
            <a:pPr defTabSz="914400" eaLnBrk="1" fontAlgn="auto" hangingPunct="1">
              <a:spcBef>
                <a:spcPts val="0"/>
              </a:spcBef>
              <a:spcAft>
                <a:spcPts val="0"/>
              </a:spcAft>
              <a:defRPr/>
            </a:pPr>
            <a:endParaRPr lang="en-US" sz="2000" b="1" dirty="0">
              <a:ln w="11430"/>
              <a:solidFill>
                <a:srgbClr val="FFC000"/>
              </a:solidFill>
              <a:latin typeface="Minion Pro" pitchFamily="18" charset="0"/>
              <a:ea typeface="+mn-ea"/>
              <a:cs typeface="Segoe UI" pitchFamily="34" charset="0"/>
            </a:endParaRPr>
          </a:p>
        </p:txBody>
      </p:sp>
      <p:sp>
        <p:nvSpPr>
          <p:cNvPr id="10" name="TextBox 9"/>
          <p:cNvSpPr txBox="1">
            <a:spLocks noChangeArrowheads="1"/>
          </p:cNvSpPr>
          <p:nvPr userDrawn="1"/>
        </p:nvSpPr>
        <p:spPr bwMode="auto">
          <a:xfrm>
            <a:off x="971550" y="6129338"/>
            <a:ext cx="5486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defRPr/>
            </a:pPr>
            <a:r>
              <a:rPr lang="en-US" altLang="en-US" dirty="0">
                <a:solidFill>
                  <a:srgbClr val="FFC000"/>
                </a:solidFill>
                <a:latin typeface="Minion Pro"/>
                <a:cs typeface="Segoe UI" panose="020B0502040204020203" pitchFamily="34" charset="0"/>
              </a:rPr>
              <a:t>Texas Office of the Governor</a:t>
            </a:r>
          </a:p>
        </p:txBody>
      </p:sp>
      <p:sp>
        <p:nvSpPr>
          <p:cNvPr id="11" name="TextBox 10"/>
          <p:cNvSpPr txBox="1">
            <a:spLocks noChangeArrowheads="1"/>
          </p:cNvSpPr>
          <p:nvPr userDrawn="1"/>
        </p:nvSpPr>
        <p:spPr bwMode="auto">
          <a:xfrm>
            <a:off x="971550" y="6537325"/>
            <a:ext cx="6991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defRPr/>
            </a:pPr>
            <a:r>
              <a:rPr lang="en-US" altLang="en-US" dirty="0">
                <a:solidFill>
                  <a:srgbClr val="FFC000"/>
                </a:solidFill>
                <a:latin typeface="Minion Pro"/>
                <a:cs typeface="Segoe UI" panose="020B0502040204020203" pitchFamily="34" charset="0"/>
              </a:rPr>
              <a:t>GOVERNOR’S COMMITTEE ON PEOPLE WITH DISABILITIES</a:t>
            </a:r>
          </a:p>
        </p:txBody>
      </p:sp>
      <p:sp>
        <p:nvSpPr>
          <p:cNvPr id="12" name="Rectangle 11"/>
          <p:cNvSpPr>
            <a:spLocks noChangeArrowheads="1"/>
          </p:cNvSpPr>
          <p:nvPr userDrawn="1"/>
        </p:nvSpPr>
        <p:spPr bwMode="auto">
          <a:xfrm rot="16200000" flipH="1">
            <a:off x="4548981" y="1920082"/>
            <a:ext cx="46037" cy="9144000"/>
          </a:xfrm>
          <a:prstGeom prst="rect">
            <a:avLst/>
          </a:prstGeom>
          <a:gradFill rotWithShape="1">
            <a:gsLst>
              <a:gs pos="0">
                <a:srgbClr val="E6A900"/>
              </a:gs>
              <a:gs pos="50000">
                <a:srgbClr val="E6A900"/>
              </a:gs>
              <a:gs pos="91000">
                <a:srgbClr val="FFFFFF"/>
              </a:gs>
              <a:gs pos="100000">
                <a:srgbClr val="FFC000"/>
              </a:gs>
            </a:gsLst>
            <a:lin ang="162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4400" eaLnBrk="1" hangingPunct="1">
              <a:defRPr/>
            </a:pPr>
            <a:endParaRPr lang="en-US" altLang="en-US">
              <a:solidFill>
                <a:srgbClr val="FFFFFF"/>
              </a:solidFill>
            </a:endParaRP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11182" y="6168433"/>
            <a:ext cx="689610" cy="686851"/>
          </a:xfrm>
          <a:prstGeom prst="ellipse">
            <a:avLst/>
          </a:prstGeom>
          <a:ln>
            <a:noFill/>
          </a:ln>
          <a:effectLst>
            <a:outerShdw blurRad="139700" dist="38100" dir="2700000" sx="107000" sy="107000" algn="tl" rotWithShape="0">
              <a:prstClr val="black">
                <a:alpha val="40000"/>
              </a:prstClr>
            </a:outerShdw>
          </a:effectLst>
        </p:spPr>
      </p:pic>
      <p:sp>
        <p:nvSpPr>
          <p:cNvPr id="13" name="Rectangle 12"/>
          <p:cNvSpPr/>
          <p:nvPr userDrawn="1"/>
        </p:nvSpPr>
        <p:spPr>
          <a:xfrm rot="16200000">
            <a:off x="4491300" y="-4479284"/>
            <a:ext cx="161400" cy="9144001"/>
          </a:xfrm>
          <a:prstGeom prst="rect">
            <a:avLst/>
          </a:prstGeom>
          <a:gradFill>
            <a:gsLst>
              <a:gs pos="28000">
                <a:srgbClr val="9E0000"/>
              </a:gs>
              <a:gs pos="71000">
                <a:srgbClr val="580000"/>
              </a:gs>
            </a:gsLst>
            <a:lin ang="3000000" scaled="0"/>
          </a:gradFill>
          <a:ln w="25400" cap="flat" cmpd="sng" algn="ctr">
            <a:noFill/>
            <a:prstDash val="solid"/>
          </a:ln>
          <a:effectLst>
            <a:innerShdw blurRad="63500" dist="50800">
              <a:prstClr val="black">
                <a:alpha val="50000"/>
              </a:prstClr>
            </a:innerShdw>
          </a:effectLst>
        </p:spPr>
        <p:txBody>
          <a:bodyPr anchor="ctr">
            <a:scene3d>
              <a:camera prst="orthographicFront">
                <a:rot lat="0" lon="0" rev="0"/>
              </a:camera>
              <a:lightRig rig="threePt" dir="t">
                <a:rot lat="0" lon="0" rev="10800000"/>
              </a:lightRig>
            </a:scene3d>
            <a:sp3d>
              <a:bevelT w="27940" h="12700"/>
            </a:sp3d>
          </a:bodyPr>
          <a:lstStyle/>
          <a:p>
            <a:pPr defTabSz="914400" eaLnBrk="1" fontAlgn="auto" hangingPunct="1">
              <a:spcBef>
                <a:spcPts val="0"/>
              </a:spcBef>
              <a:spcAft>
                <a:spcPts val="0"/>
              </a:spcAft>
              <a:defRPr/>
            </a:pPr>
            <a:endParaRPr lang="en-US" sz="2000" b="1" dirty="0">
              <a:ln w="11430"/>
              <a:solidFill>
                <a:srgbClr val="FFC000"/>
              </a:solidFill>
              <a:latin typeface="Minion Pro" pitchFamily="18" charset="0"/>
              <a:ea typeface="+mn-ea"/>
              <a:cs typeface="Segoe UI" pitchFamily="34" charset="0"/>
            </a:endParaRPr>
          </a:p>
        </p:txBody>
      </p:sp>
    </p:spTree>
    <p:extLst>
      <p:ext uri="{BB962C8B-B14F-4D97-AF65-F5344CB8AC3E}">
        <p14:creationId xmlns:p14="http://schemas.microsoft.com/office/powerpoint/2010/main" val="138923041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3800" b="1" kern="1200">
          <a:solidFill>
            <a:schemeClr val="tx1"/>
          </a:solidFill>
          <a:latin typeface="Verdana" panose="020B0604030504040204" pitchFamily="34" charset="0"/>
          <a:ea typeface="Verdana" panose="020B06040305040402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69E68E-C2F1-B988-C76D-167CE589E4B1}"/>
              </a:ext>
            </a:extLst>
          </p:cNvPr>
          <p:cNvSpPr>
            <a:spLocks noGrp="1"/>
          </p:cNvSpPr>
          <p:nvPr>
            <p:ph type="ctrTitle"/>
          </p:nvPr>
        </p:nvSpPr>
        <p:spPr>
          <a:xfrm>
            <a:off x="792678" y="1472539"/>
            <a:ext cx="7772400" cy="3615275"/>
          </a:xfrm>
        </p:spPr>
        <p:txBody>
          <a:bodyPr>
            <a:noAutofit/>
          </a:bodyPr>
          <a:lstStyle/>
          <a:p>
            <a:pPr marL="0" marR="0" algn="ctr">
              <a:spcBef>
                <a:spcPts val="600"/>
              </a:spcBef>
              <a:spcAft>
                <a:spcPts val="1200"/>
              </a:spcAft>
            </a:pPr>
            <a:r>
              <a:rPr lang="en-US" sz="4400" kern="1400" spc="-50" dirty="0">
                <a:ea typeface="Times New Roman" panose="02020603050405020304" pitchFamily="18" charset="0"/>
                <a:cs typeface="Times New Roman" panose="02020603050405020304" pitchFamily="18" charset="0"/>
              </a:rPr>
              <a:t>Revised and Additional </a:t>
            </a:r>
            <a:r>
              <a:rPr lang="en-US" sz="4400" b="1" kern="1400" spc="-50" dirty="0">
                <a:effectLst/>
                <a:latin typeface="Verdana" panose="020B0604030504040204" pitchFamily="34" charset="0"/>
                <a:ea typeface="Times New Roman" panose="02020603050405020304" pitchFamily="18" charset="0"/>
                <a:cs typeface="Times New Roman" panose="02020603050405020304" pitchFamily="18" charset="0"/>
              </a:rPr>
              <a:t>State Recommendations for Enhancing Literacy in Braill</a:t>
            </a:r>
            <a:r>
              <a:rPr lang="en-US" sz="4400" kern="1400" spc="-50" dirty="0">
                <a:ea typeface="Times New Roman" panose="02020603050405020304" pitchFamily="18" charset="0"/>
                <a:cs typeface="Times New Roman" panose="02020603050405020304" pitchFamily="18" charset="0"/>
              </a:rPr>
              <a:t>e </a:t>
            </a:r>
            <a:r>
              <a:rPr lang="en-US" sz="4400" b="1" kern="1400" spc="-50" dirty="0">
                <a:effectLst/>
                <a:latin typeface="Verdana" panose="020B0604030504040204" pitchFamily="34" charset="0"/>
                <a:ea typeface="Times New Roman" panose="02020603050405020304" pitchFamily="18" charset="0"/>
                <a:cs typeface="Times New Roman" panose="02020603050405020304" pitchFamily="18" charset="0"/>
              </a:rPr>
              <a:t>for K-12 Students Who Are Blind </a:t>
            </a:r>
            <a:r>
              <a:rPr lang="en-US" sz="4400" kern="1400" spc="-50" dirty="0">
                <a:ea typeface="Times New Roman" panose="02020603050405020304" pitchFamily="18" charset="0"/>
                <a:cs typeface="Times New Roman" panose="02020603050405020304" pitchFamily="18" charset="0"/>
              </a:rPr>
              <a:t>or</a:t>
            </a:r>
            <a:r>
              <a:rPr lang="en-US" sz="4400" b="1" kern="1400" spc="-50" dirty="0">
                <a:effectLst/>
                <a:latin typeface="Verdana" panose="020B0604030504040204" pitchFamily="34" charset="0"/>
                <a:ea typeface="Times New Roman" panose="02020603050405020304" pitchFamily="18" charset="0"/>
                <a:cs typeface="Times New Roman" panose="02020603050405020304" pitchFamily="18" charset="0"/>
              </a:rPr>
              <a:t> Visually Impaired </a:t>
            </a:r>
            <a:endParaRPr lang="en-US" sz="4400" kern="100" dirty="0">
              <a:effectLst/>
              <a:latin typeface="Verdana" panose="020B060403050404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84382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4240F-CE39-8B93-F22A-1F9E1AA41245}"/>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9309812-D3C7-9FB8-D52E-19C628EDE4D0}"/>
              </a:ext>
            </a:extLst>
          </p:cNvPr>
          <p:cNvSpPr>
            <a:spLocks noGrp="1"/>
          </p:cNvSpPr>
          <p:nvPr>
            <p:ph type="ctrTitle"/>
          </p:nvPr>
        </p:nvSpPr>
        <p:spPr>
          <a:xfrm>
            <a:off x="685800" y="1793174"/>
            <a:ext cx="7772400" cy="2508661"/>
          </a:xfrm>
        </p:spPr>
        <p:txBody>
          <a:bodyPr>
            <a:normAutofit/>
          </a:bodyPr>
          <a:lstStyle/>
          <a:p>
            <a:pPr marL="0" marR="0" algn="ctr">
              <a:spcBef>
                <a:spcPts val="600"/>
              </a:spcBef>
              <a:spcAft>
                <a:spcPts val="1200"/>
              </a:spcAft>
            </a:pPr>
            <a:r>
              <a:rPr lang="en-US" sz="5400" kern="1400" spc="-50" dirty="0">
                <a:ea typeface="Aptos" panose="020B0004020202020204" pitchFamily="34" charset="0"/>
                <a:cs typeface="Times New Roman" panose="02020603050405020304" pitchFamily="18" charset="0"/>
              </a:rPr>
              <a:t>High Quality Instructional Materials</a:t>
            </a:r>
            <a:endParaRPr lang="en-US" sz="5400" kern="100" dirty="0">
              <a:effectLst/>
              <a:latin typeface="Verdana" panose="020B060403050404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35731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A3B6D-D8CE-55E4-4F8B-6B5A5072FA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88F59D-1E78-EC83-F8C4-D43BD8C62857}"/>
              </a:ext>
            </a:extLst>
          </p:cNvPr>
          <p:cNvSpPr>
            <a:spLocks noGrp="1"/>
          </p:cNvSpPr>
          <p:nvPr>
            <p:ph type="title"/>
          </p:nvPr>
        </p:nvSpPr>
        <p:spPr>
          <a:xfrm>
            <a:off x="738847" y="218297"/>
            <a:ext cx="7886701" cy="1325563"/>
          </a:xfrm>
        </p:spPr>
        <p:txBody>
          <a:bodyPr>
            <a:normAutofit/>
          </a:bodyPr>
          <a:lstStyle/>
          <a:p>
            <a:pPr algn="ctr"/>
            <a:r>
              <a:rPr lang="en-US" sz="2800" dirty="0"/>
              <a:t>High Quality Instructional Materials (14) Revised</a:t>
            </a:r>
          </a:p>
        </p:txBody>
      </p:sp>
      <p:sp>
        <p:nvSpPr>
          <p:cNvPr id="7" name="Subtitle 2">
            <a:extLst>
              <a:ext uri="{FF2B5EF4-FFF2-40B4-BE49-F238E27FC236}">
                <a16:creationId xmlns:a16="http://schemas.microsoft.com/office/drawing/2014/main" id="{FEB09E39-9516-DC4A-FAE5-66BC5121B59E}"/>
              </a:ext>
            </a:extLst>
          </p:cNvPr>
          <p:cNvSpPr>
            <a:spLocks noGrp="1"/>
          </p:cNvSpPr>
          <p:nvPr>
            <p:ph idx="1"/>
          </p:nvPr>
        </p:nvSpPr>
        <p:spPr>
          <a:xfrm>
            <a:off x="530328" y="1422503"/>
            <a:ext cx="7886700" cy="4503284"/>
          </a:xfrm>
        </p:spPr>
        <p:txBody>
          <a:bodyPr anchor="t">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600" b="0"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endParaRP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kumimoji="0" lang="en-US" sz="16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Policy Recommendation 14:</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kern="0" dirty="0">
                <a:solidFill>
                  <a:srgbClr val="000000"/>
                </a:solidFill>
                <a:effectLst/>
                <a:latin typeface="Verdana" panose="020B0604030504040204" pitchFamily="34" charset="0"/>
                <a:ea typeface="Times New Roman" panose="02020603050405020304" pitchFamily="18" charset="0"/>
                <a:cs typeface="Courier New" panose="02070309020205020404" pitchFamily="49" charset="0"/>
              </a:rPr>
              <a:t>Amend Chapter 31 Education Code Sec. 31.028(a) to add the requirement that the commissioner ensures students with visual impairments have access to their instructional materials at the same time or earlier than their peers have access to the unadapted materials</a:t>
            </a:r>
            <a:r>
              <a:rPr lang="en-US" sz="1600" kern="0" dirty="0">
                <a:solidFill>
                  <a:srgbClr val="000000"/>
                </a:solidFill>
                <a:ea typeface="Times New Roman" panose="02020603050405020304" pitchFamily="18" charset="0"/>
                <a:cs typeface="Courier New" panose="02070309020205020404" pitchFamily="49" charset="0"/>
              </a:rPr>
              <a:t>.</a:t>
            </a:r>
            <a:endParaRPr lang="en-US" sz="1600" kern="0" dirty="0">
              <a:solidFill>
                <a:srgbClr val="000000"/>
              </a:solidFill>
              <a:effectLst/>
              <a:latin typeface="Verdana" panose="020B0604030504040204" pitchFamily="34" charset="0"/>
              <a:ea typeface="Times New Roman" panose="02020603050405020304" pitchFamily="18" charset="0"/>
              <a:cs typeface="Courier New" panose="02070309020205020404" pitchFamily="49"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u="sng" kern="0" dirty="0">
              <a:solidFill>
                <a:srgbClr val="000000"/>
              </a:solidFill>
              <a:ea typeface="Times New Roman" panose="02020603050405020304" pitchFamily="18" charset="0"/>
              <a:cs typeface="Courier New" panose="02070309020205020404" pitchFamily="49" charset="0"/>
            </a:endParaRP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kumimoji="0" lang="en-US" sz="16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Revised Recommendation 14:</a:t>
            </a:r>
          </a:p>
          <a:p>
            <a:pPr marL="0" lvl="0" indent="0">
              <a:lnSpc>
                <a:spcPct val="100000"/>
              </a:lnSpc>
              <a:spcBef>
                <a:spcPts val="0"/>
              </a:spcBef>
              <a:buNone/>
              <a:defRPr/>
            </a:pPr>
            <a:r>
              <a:rPr lang="en-US" sz="1600" kern="0" dirty="0">
                <a:solidFill>
                  <a:srgbClr val="000000"/>
                </a:solidFill>
                <a:ea typeface="Times New Roman" panose="02020603050405020304" pitchFamily="18" charset="0"/>
                <a:cs typeface="Courier New" panose="02070309020205020404" pitchFamily="49" charset="0"/>
              </a:rPr>
              <a:t>Amend Chapter 31 Education Code Sec. 31.028(a) to add the requirement that the commissioner ensures students with visual impairments have access to their instructional materials at the same time or earlier than their peers have access to the unadapted materials, </a:t>
            </a:r>
            <a:r>
              <a:rPr lang="en-US" sz="1600" b="1" kern="0" dirty="0">
                <a:solidFill>
                  <a:srgbClr val="000000"/>
                </a:solidFill>
                <a:ea typeface="Times New Roman" panose="02020603050405020304" pitchFamily="18" charset="0"/>
                <a:cs typeface="Courier New" panose="02070309020205020404" pitchFamily="49" charset="0"/>
              </a:rPr>
              <a:t>supported by a centralized service in Texas offering braille transcription and tactile graphics produced when requested.</a:t>
            </a:r>
          </a:p>
          <a:p>
            <a:pPr marL="0" indent="0">
              <a:lnSpc>
                <a:spcPct val="100000"/>
              </a:lnSpc>
              <a:spcBef>
                <a:spcPts val="0"/>
              </a:spcBef>
              <a:buNone/>
            </a:pPr>
            <a:endParaRPr lang="en-US" sz="1600" kern="100" dirty="0">
              <a:cs typeface="Times New Roman" panose="02020603050405020304" pitchFamily="18" charset="0"/>
            </a:endParaRPr>
          </a:p>
        </p:txBody>
      </p:sp>
    </p:spTree>
    <p:extLst>
      <p:ext uri="{BB962C8B-B14F-4D97-AF65-F5344CB8AC3E}">
        <p14:creationId xmlns:p14="http://schemas.microsoft.com/office/powerpoint/2010/main" val="3597547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9F25A-3BDD-14B4-5C04-7D3E912BF2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147333-F8D2-C8C4-D41B-FBB067548653}"/>
              </a:ext>
            </a:extLst>
          </p:cNvPr>
          <p:cNvSpPr>
            <a:spLocks noGrp="1"/>
          </p:cNvSpPr>
          <p:nvPr>
            <p:ph type="title"/>
          </p:nvPr>
        </p:nvSpPr>
        <p:spPr>
          <a:xfrm>
            <a:off x="738847" y="218297"/>
            <a:ext cx="7886701" cy="1325563"/>
          </a:xfrm>
        </p:spPr>
        <p:txBody>
          <a:bodyPr>
            <a:normAutofit/>
          </a:bodyPr>
          <a:lstStyle/>
          <a:p>
            <a:pPr algn="ctr"/>
            <a:r>
              <a:rPr lang="en-US" sz="2800" dirty="0"/>
              <a:t>High Quality Instructional Materials (14) Rationale</a:t>
            </a:r>
          </a:p>
        </p:txBody>
      </p:sp>
      <p:sp>
        <p:nvSpPr>
          <p:cNvPr id="7" name="Subtitle 2">
            <a:extLst>
              <a:ext uri="{FF2B5EF4-FFF2-40B4-BE49-F238E27FC236}">
                <a16:creationId xmlns:a16="http://schemas.microsoft.com/office/drawing/2014/main" id="{9708AE99-6EA1-A7B9-ABD3-7419B831C5F3}"/>
              </a:ext>
            </a:extLst>
          </p:cNvPr>
          <p:cNvSpPr>
            <a:spLocks noGrp="1"/>
          </p:cNvSpPr>
          <p:nvPr>
            <p:ph idx="1"/>
          </p:nvPr>
        </p:nvSpPr>
        <p:spPr>
          <a:xfrm>
            <a:off x="530328" y="1422503"/>
            <a:ext cx="7886700" cy="3770820"/>
          </a:xfrm>
        </p:spPr>
        <p:txBody>
          <a:bodyPr anchor="t">
            <a:noAutofit/>
          </a:bodyPr>
          <a:lstStyle/>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lang="en-US" sz="1600" kern="100" dirty="0">
                <a:solidFill>
                  <a:prstClr val="black"/>
                </a:solidFill>
                <a:cs typeface="Times New Roman" panose="02020603050405020304" pitchFamily="18" charset="0"/>
              </a:rPr>
              <a:t>The current system that Education Service Centers use for procuring textbooks in braille only partially meets the need for braille. </a:t>
            </a:r>
            <a:r>
              <a:rPr kumimoji="0" lang="en-US" sz="1600"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Some students need </a:t>
            </a:r>
            <a:r>
              <a:rPr lang="en-US" sz="1600" kern="100" dirty="0">
                <a:solidFill>
                  <a:prstClr val="black"/>
                </a:solidFill>
                <a:cs typeface="Times New Roman" panose="02020603050405020304" pitchFamily="18" charset="0"/>
              </a:rPr>
              <a:t>braille in a specific format which could mean uncontracted or contracted. It could also mean one-sided, double-spaced, and other unique formatting that is essential for them to read braille. A significant amount of curriculum is online now, and teachers use lessons “as needed” picking from approved curriculum instead of requiring an entire textbook.</a:t>
            </a: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endParaRPr kumimoji="0" lang="en-US" sz="1600"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endParaRP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lang="en-US" sz="1600" kern="100" dirty="0">
                <a:solidFill>
                  <a:prstClr val="black"/>
                </a:solidFill>
                <a:cs typeface="Times New Roman" panose="02020603050405020304" pitchFamily="18" charset="0"/>
              </a:rPr>
              <a:t>The idea of a centralized location, approved through a bid process, if necessary, is that educators could request any assistance with transcribing educational materials beyond textbooks, including tactile graphics with formatting necessary for student success.</a:t>
            </a:r>
            <a:endParaRPr kumimoji="0" lang="en-US" sz="1600"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endParaRPr>
          </a:p>
          <a:p>
            <a:pPr marL="0" indent="0">
              <a:lnSpc>
                <a:spcPct val="100000"/>
              </a:lnSpc>
              <a:spcBef>
                <a:spcPts val="0"/>
              </a:spcBef>
              <a:buNone/>
            </a:pPr>
            <a:endParaRPr lang="en-US" sz="1600" kern="100" dirty="0">
              <a:cs typeface="Times New Roman" panose="02020603050405020304" pitchFamily="18" charset="0"/>
            </a:endParaRPr>
          </a:p>
        </p:txBody>
      </p:sp>
    </p:spTree>
    <p:extLst>
      <p:ext uri="{BB962C8B-B14F-4D97-AF65-F5344CB8AC3E}">
        <p14:creationId xmlns:p14="http://schemas.microsoft.com/office/powerpoint/2010/main" val="3797701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7DCEE-D27E-22ED-14B6-C0E1272EA13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D733625-922B-D2D4-C31B-87E886CD6829}"/>
              </a:ext>
            </a:extLst>
          </p:cNvPr>
          <p:cNvSpPr>
            <a:spLocks noGrp="1"/>
          </p:cNvSpPr>
          <p:nvPr>
            <p:ph type="ctrTitle"/>
          </p:nvPr>
        </p:nvSpPr>
        <p:spPr>
          <a:xfrm>
            <a:off x="780802" y="1626920"/>
            <a:ext cx="7772400" cy="2627414"/>
          </a:xfrm>
        </p:spPr>
        <p:txBody>
          <a:bodyPr>
            <a:normAutofit/>
          </a:bodyPr>
          <a:lstStyle/>
          <a:p>
            <a:pPr marL="0" marR="0" algn="ctr">
              <a:spcBef>
                <a:spcPts val="600"/>
              </a:spcBef>
              <a:spcAft>
                <a:spcPts val="1200"/>
              </a:spcAft>
            </a:pPr>
            <a:r>
              <a:rPr lang="en-US" sz="5400" kern="1400" spc="-50" dirty="0">
                <a:ea typeface="Aptos" panose="020B0004020202020204" pitchFamily="34" charset="0"/>
                <a:cs typeface="Times New Roman" panose="02020603050405020304" pitchFamily="18" charset="0"/>
              </a:rPr>
              <a:t>Teachers of Students with Visual Impairments</a:t>
            </a:r>
            <a:endParaRPr lang="en-US" sz="5400" kern="100" dirty="0">
              <a:effectLst/>
              <a:latin typeface="Verdana" panose="020B060403050404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49822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BC818-A9F9-5FA3-CFE1-F0B5B160FF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989E46-DB1D-4308-1528-6E45580AF28F}"/>
              </a:ext>
            </a:extLst>
          </p:cNvPr>
          <p:cNvSpPr>
            <a:spLocks noGrp="1"/>
          </p:cNvSpPr>
          <p:nvPr>
            <p:ph type="title"/>
          </p:nvPr>
        </p:nvSpPr>
        <p:spPr>
          <a:xfrm>
            <a:off x="738847" y="218297"/>
            <a:ext cx="7886701" cy="1325563"/>
          </a:xfrm>
        </p:spPr>
        <p:txBody>
          <a:bodyPr>
            <a:normAutofit/>
          </a:bodyPr>
          <a:lstStyle/>
          <a:p>
            <a:pPr algn="ctr"/>
            <a:r>
              <a:rPr lang="en-US" sz="2800" dirty="0"/>
              <a:t>Teachers of Students with Visual Impairments (21) Revision</a:t>
            </a:r>
          </a:p>
        </p:txBody>
      </p:sp>
      <p:sp>
        <p:nvSpPr>
          <p:cNvPr id="7" name="Subtitle 2">
            <a:extLst>
              <a:ext uri="{FF2B5EF4-FFF2-40B4-BE49-F238E27FC236}">
                <a16:creationId xmlns:a16="http://schemas.microsoft.com/office/drawing/2014/main" id="{1F9A18D1-CEF1-0B4A-99FA-DD63B1B7D95A}"/>
              </a:ext>
            </a:extLst>
          </p:cNvPr>
          <p:cNvSpPr>
            <a:spLocks noGrp="1"/>
          </p:cNvSpPr>
          <p:nvPr>
            <p:ph idx="1"/>
          </p:nvPr>
        </p:nvSpPr>
        <p:spPr>
          <a:xfrm>
            <a:off x="269631" y="1422503"/>
            <a:ext cx="8581291" cy="4277653"/>
          </a:xfrm>
        </p:spPr>
        <p:txBody>
          <a:bodyPr anchor="t">
            <a:noAutofit/>
          </a:bodyPr>
          <a:lstStyle/>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kumimoji="0" lang="en-US" sz="16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Policy Recommendation </a:t>
            </a:r>
            <a:r>
              <a:rPr lang="en-US" sz="1600" b="1" kern="100" dirty="0">
                <a:solidFill>
                  <a:prstClr val="black"/>
                </a:solidFill>
                <a:cs typeface="Times New Roman" panose="02020603050405020304" pitchFamily="18" charset="0"/>
              </a:rPr>
              <a:t>21</a:t>
            </a:r>
            <a:r>
              <a:rPr kumimoji="0" lang="en-US" sz="16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a:t>
            </a:r>
          </a:p>
          <a:p>
            <a:pPr marL="342900" marR="0" lvl="0" indent="-342900">
              <a:spcBef>
                <a:spcPts val="600"/>
              </a:spcBef>
              <a:spcAft>
                <a:spcPts val="600"/>
              </a:spcAft>
              <a:buFont typeface="+mj-lt"/>
              <a:buAutoNum type="alphaLcParenR"/>
              <a:tabLst>
                <a:tab pos="457200" algn="l"/>
                <a:tab pos="457200" algn="l"/>
              </a:tabLst>
            </a:pPr>
            <a:r>
              <a:rPr lang="en-US" sz="1600" kern="100" dirty="0">
                <a:effectLst/>
                <a:latin typeface="Verdana" panose="020B0604030504040204" pitchFamily="34" charset="0"/>
                <a:ea typeface="Aptos" panose="020B0004020202020204" pitchFamily="34" charset="0"/>
                <a:cs typeface="Times New Roman" panose="02020603050405020304" pitchFamily="18" charset="0"/>
              </a:rPr>
              <a:t>Recommend that the State Board for Educator Certification amend the standards for TVI and Deafblind certification to include the knowledge of foundational literacy concepts. These standards should be based on the Sciences of Reading and how these concepts are applied to instruction in braille or dual media for students who are blind, deafblind, or have low vision, including those with complex access needs. </a:t>
            </a:r>
          </a:p>
          <a:p>
            <a:pPr marL="342900" marR="0" lvl="0" indent="-342900">
              <a:spcBef>
                <a:spcPts val="600"/>
              </a:spcBef>
              <a:spcAft>
                <a:spcPts val="600"/>
              </a:spcAft>
              <a:buFont typeface="+mj-lt"/>
              <a:buAutoNum type="alphaLcParenR"/>
              <a:tabLst>
                <a:tab pos="457200" algn="l"/>
                <a:tab pos="457200" algn="l"/>
              </a:tabLst>
            </a:pPr>
            <a:r>
              <a:rPr lang="en-US" sz="1600" kern="100" dirty="0">
                <a:effectLst/>
                <a:latin typeface="Verdana" panose="020B0604030504040204" pitchFamily="34" charset="0"/>
                <a:ea typeface="Aptos" panose="020B0004020202020204" pitchFamily="34" charset="0"/>
                <a:cs typeface="Times New Roman" panose="02020603050405020304" pitchFamily="18" charset="0"/>
              </a:rPr>
              <a:t>Amend the Texas Administrative Code to include that authorized programs for the TVI and Deafblind certification require a set number of semester hours be taken in sciences of reading to build the capacity of certification candidates.</a:t>
            </a:r>
          </a:p>
          <a:p>
            <a:pPr marL="0" lvl="0" indent="0">
              <a:lnSpc>
                <a:spcPct val="127000"/>
              </a:lnSpc>
              <a:spcBef>
                <a:spcPts val="0"/>
              </a:spcBef>
              <a:buNone/>
              <a:defRPr/>
            </a:pPr>
            <a:r>
              <a:rPr lang="en-US" sz="1600" b="1" kern="100" dirty="0">
                <a:solidFill>
                  <a:prstClr val="black"/>
                </a:solidFill>
                <a:cs typeface="Times New Roman" panose="02020603050405020304" pitchFamily="18" charset="0"/>
              </a:rPr>
              <a:t>Revised Recommendation 21:</a:t>
            </a:r>
          </a:p>
          <a:p>
            <a:pPr marL="0" lvl="0" indent="0">
              <a:lnSpc>
                <a:spcPct val="127000"/>
              </a:lnSpc>
              <a:spcBef>
                <a:spcPts val="0"/>
              </a:spcBef>
              <a:buNone/>
              <a:defRPr/>
            </a:pPr>
            <a:r>
              <a:rPr lang="en-US" sz="1600" dirty="0">
                <a:effectLst/>
                <a:latin typeface="Verdana" panose="020B0604030504040204" pitchFamily="34" charset="0"/>
                <a:ea typeface="Aptos" panose="020B0004020202020204" pitchFamily="34" charset="0"/>
                <a:cs typeface="Times New Roman" panose="02020603050405020304" pitchFamily="18" charset="0"/>
              </a:rPr>
              <a:t>Recommend that TEA require teachers of students with visual impairments (TSVIs) to complete a Reading Academy based on the science of teaching reading within three years of completion of their Visual Impairment Certification Program, if they have not previously completed a Reading Academy.</a:t>
            </a:r>
            <a:endParaRPr lang="en-US" sz="1600" b="1" kern="0" dirty="0">
              <a:solidFill>
                <a:srgbClr val="000000"/>
              </a:solidFill>
              <a:ea typeface="Times New Roman" panose="02020603050405020304" pitchFamily="18" charset="0"/>
              <a:cs typeface="Courier New" panose="02070309020205020404" pitchFamily="49" charset="0"/>
            </a:endParaRPr>
          </a:p>
          <a:p>
            <a:pPr marL="342900" marR="0" lvl="0" indent="-342900">
              <a:spcBef>
                <a:spcPts val="600"/>
              </a:spcBef>
              <a:spcAft>
                <a:spcPts val="600"/>
              </a:spcAft>
              <a:buFont typeface="+mj-lt"/>
              <a:buAutoNum type="alphaLcParenR"/>
              <a:tabLst>
                <a:tab pos="457200" algn="l"/>
                <a:tab pos="457200" algn="l"/>
              </a:tabLst>
            </a:pPr>
            <a:endParaRPr lang="en-US" sz="1600" kern="100" dirty="0">
              <a:effectLst/>
              <a:latin typeface="Verdana" panose="020B0604030504040204" pitchFamily="34" charset="0"/>
              <a:ea typeface="Aptos" panose="020B0004020202020204" pitchFamily="34" charset="0"/>
              <a:cs typeface="Times New Roman" panose="02020603050405020304" pitchFamily="18" charset="0"/>
            </a:endParaRPr>
          </a:p>
          <a:p>
            <a:pPr marL="0" marR="0" lvl="0" indent="0">
              <a:spcBef>
                <a:spcPts val="600"/>
              </a:spcBef>
              <a:spcAft>
                <a:spcPts val="600"/>
              </a:spcAft>
              <a:buNone/>
              <a:tabLst>
                <a:tab pos="457200" algn="l"/>
                <a:tab pos="457200" algn="l"/>
              </a:tabLst>
            </a:pPr>
            <a:endParaRPr lang="en-US" sz="1600" kern="100" dirty="0">
              <a:effectLst/>
              <a:latin typeface="Verdana" panose="020B060403050404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53450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8AEDA-09D4-F8DC-0A73-DF97338D60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FC59BB-C78C-B453-7065-9E61546011EB}"/>
              </a:ext>
            </a:extLst>
          </p:cNvPr>
          <p:cNvSpPr>
            <a:spLocks noGrp="1"/>
          </p:cNvSpPr>
          <p:nvPr>
            <p:ph type="title"/>
          </p:nvPr>
        </p:nvSpPr>
        <p:spPr>
          <a:xfrm>
            <a:off x="738847" y="218297"/>
            <a:ext cx="7886701" cy="1325563"/>
          </a:xfrm>
        </p:spPr>
        <p:txBody>
          <a:bodyPr>
            <a:normAutofit/>
          </a:bodyPr>
          <a:lstStyle/>
          <a:p>
            <a:pPr algn="ctr"/>
            <a:r>
              <a:rPr lang="en-US" sz="2800" dirty="0"/>
              <a:t>High Quality Instructional Materials (21) Rationale</a:t>
            </a:r>
          </a:p>
        </p:txBody>
      </p:sp>
      <p:sp>
        <p:nvSpPr>
          <p:cNvPr id="7" name="Subtitle 2">
            <a:extLst>
              <a:ext uri="{FF2B5EF4-FFF2-40B4-BE49-F238E27FC236}">
                <a16:creationId xmlns:a16="http://schemas.microsoft.com/office/drawing/2014/main" id="{521BF18D-5991-E87F-2543-9B471F36B369}"/>
              </a:ext>
            </a:extLst>
          </p:cNvPr>
          <p:cNvSpPr>
            <a:spLocks noGrp="1"/>
          </p:cNvSpPr>
          <p:nvPr>
            <p:ph idx="1"/>
          </p:nvPr>
        </p:nvSpPr>
        <p:spPr>
          <a:xfrm>
            <a:off x="530328" y="1629507"/>
            <a:ext cx="7886700" cy="3563815"/>
          </a:xfrm>
        </p:spPr>
        <p:txBody>
          <a:bodyPr anchor="t">
            <a:noAutofit/>
          </a:bodyPr>
          <a:lstStyle/>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lang="en-US" sz="1600" kern="100" dirty="0">
                <a:solidFill>
                  <a:prstClr val="black"/>
                </a:solidFill>
                <a:cs typeface="Times New Roman" panose="02020603050405020304" pitchFamily="18" charset="0"/>
              </a:rPr>
              <a:t>The workgroup posed some concerns about creating more obstacles for new TSVIs to enter or maintain their employment in the field when it is already difficult to find qualified teachers.</a:t>
            </a: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endParaRPr kumimoji="0" lang="en-US" sz="1600"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endParaRP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lang="en-US" sz="1600" kern="100" dirty="0">
                <a:solidFill>
                  <a:prstClr val="black"/>
                </a:solidFill>
                <a:cs typeface="Times New Roman" panose="02020603050405020304" pitchFamily="18" charset="0"/>
              </a:rPr>
              <a:t>This revision simplifies training requirements to avoid potential obstacles for current and future TSVIs to maintain appropriate credentials.</a:t>
            </a:r>
            <a:endParaRPr kumimoji="0" lang="en-US" sz="1600"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endParaRPr>
          </a:p>
          <a:p>
            <a:pPr marL="0" indent="0">
              <a:lnSpc>
                <a:spcPct val="100000"/>
              </a:lnSpc>
              <a:spcBef>
                <a:spcPts val="0"/>
              </a:spcBef>
              <a:buNone/>
            </a:pPr>
            <a:endParaRPr lang="en-US" sz="1600" kern="100" dirty="0">
              <a:cs typeface="Times New Roman" panose="02020603050405020304" pitchFamily="18" charset="0"/>
            </a:endParaRPr>
          </a:p>
        </p:txBody>
      </p:sp>
    </p:spTree>
    <p:extLst>
      <p:ext uri="{BB962C8B-B14F-4D97-AF65-F5344CB8AC3E}">
        <p14:creationId xmlns:p14="http://schemas.microsoft.com/office/powerpoint/2010/main" val="418136381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571</TotalTime>
  <Words>514</Words>
  <Application>Microsoft Office PowerPoint</Application>
  <PresentationFormat>On-screen Show (4:3)</PresentationFormat>
  <Paragraphs>25</Paragraphs>
  <Slides>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Aptos</vt:lpstr>
      <vt:lpstr>Arial</vt:lpstr>
      <vt:lpstr>Calibri</vt:lpstr>
      <vt:lpstr>Minion Pro</vt:lpstr>
      <vt:lpstr>Times New Roman</vt:lpstr>
      <vt:lpstr>Verdana</vt:lpstr>
      <vt:lpstr>Office Theme</vt:lpstr>
      <vt:lpstr>Revised and Additional State Recommendations for Enhancing Literacy in Braille for K-12 Students Who Are Blind or Visually Impaired </vt:lpstr>
      <vt:lpstr>High Quality Instructional Materials</vt:lpstr>
      <vt:lpstr>High Quality Instructional Materials (14) Revised</vt:lpstr>
      <vt:lpstr>High Quality Instructional Materials (14) Rationale</vt:lpstr>
      <vt:lpstr>Teachers of Students with Visual Impairments</vt:lpstr>
      <vt:lpstr>Teachers of Students with Visual Impairments (21) Revision</vt:lpstr>
      <vt:lpstr>High Quality Instructional Materials (21) Rationale</vt:lpstr>
    </vt:vector>
  </TitlesOfParts>
  <Company>Office of the Governor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Randi Turner</dc:creator>
  <cp:lastModifiedBy>Matthew Dickens</cp:lastModifiedBy>
  <cp:revision>21</cp:revision>
  <dcterms:created xsi:type="dcterms:W3CDTF">2019-03-09T15:15:33Z</dcterms:created>
  <dcterms:modified xsi:type="dcterms:W3CDTF">2026-01-20T03:54:53Z</dcterms:modified>
</cp:coreProperties>
</file>