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Gotham" charset="1" panose="00000000000000000000"/>
      <p:regular r:id="rId23"/>
    </p:embeddedFont>
    <p:embeddedFont>
      <p:font typeface="Glacial Indifference Bold" charset="1" panose="00000800000000000000"/>
      <p:regular r:id="rId24"/>
    </p:embeddedFont>
    <p:embeddedFont>
      <p:font typeface="Glacial Indifference" charset="1" panose="00000000000000000000"/>
      <p:regular r:id="rId25"/>
    </p:embeddedFont>
    <p:embeddedFont>
      <p:font typeface="Gotham Bold" charset="1" panose="00000000000000000000"/>
      <p:regular r:id="rId26"/>
    </p:embeddedFont>
    <p:embeddedFont>
      <p:font typeface="Gotham Italics" charset="1" panose="00000000000000000000"/>
      <p:regular r:id="rId27"/>
    </p:embeddedFont>
    <p:embeddedFont>
      <p:font typeface="Lovelo" charset="1" panose="0200000000000000000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5.png" Type="http://schemas.openxmlformats.org/officeDocument/2006/relationships/image"/><Relationship Id="rId4" Target="../media/image16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19" y="480271"/>
            <a:ext cx="7863963" cy="5979826"/>
          </a:xfrm>
          <a:custGeom>
            <a:avLst/>
            <a:gdLst/>
            <a:ahLst/>
            <a:cxnLst/>
            <a:rect r="r" b="b" t="t" l="l"/>
            <a:pathLst>
              <a:path h="5979826" w="7863963">
                <a:moveTo>
                  <a:pt x="0" y="0"/>
                </a:moveTo>
                <a:lnTo>
                  <a:pt x="7863962" y="0"/>
                </a:lnTo>
                <a:lnTo>
                  <a:pt x="7863962" y="5979826"/>
                </a:lnTo>
                <a:lnTo>
                  <a:pt x="0" y="59798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754" t="0" r="-12318" b="-14914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374719" y="6662711"/>
            <a:ext cx="7538561" cy="28257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500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4901 Lakewood Drive</a:t>
            </a:r>
          </a:p>
          <a:p>
            <a:pPr algn="ctr">
              <a:lnSpc>
                <a:spcPts val="5500"/>
              </a:lnSpc>
            </a:pPr>
            <a:r>
              <a:rPr lang="en-US" sz="5500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Waco, Texas  76710</a:t>
            </a:r>
          </a:p>
          <a:p>
            <a:pPr algn="ctr">
              <a:lnSpc>
                <a:spcPts val="5500"/>
              </a:lnSpc>
            </a:pPr>
            <a:r>
              <a:rPr lang="en-US" sz="5500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254-756-7491</a:t>
            </a:r>
          </a:p>
          <a:p>
            <a:pPr algn="ctr">
              <a:lnSpc>
                <a:spcPts val="5500"/>
              </a:lnSpc>
            </a:pPr>
            <a:r>
              <a:rPr lang="en-US" sz="5500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wacoarc.org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18775" y="895350"/>
            <a:ext cx="16050450" cy="819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50"/>
              </a:lnSpc>
            </a:pPr>
            <a:r>
              <a:rPr lang="en-US" b="true" sz="4500" spc="670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Advocacy / Self Advocacy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633002" y="3529207"/>
            <a:ext cx="6299383" cy="5729093"/>
          </a:xfrm>
          <a:custGeom>
            <a:avLst/>
            <a:gdLst/>
            <a:ahLst/>
            <a:cxnLst/>
            <a:rect r="r" b="b" t="t" l="l"/>
            <a:pathLst>
              <a:path h="5729093" w="6299383">
                <a:moveTo>
                  <a:pt x="0" y="0"/>
                </a:moveTo>
                <a:lnTo>
                  <a:pt x="6299382" y="0"/>
                </a:lnTo>
                <a:lnTo>
                  <a:pt x="6299382" y="5729093"/>
                </a:lnTo>
                <a:lnTo>
                  <a:pt x="0" y="57290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6605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144000" y="3529207"/>
            <a:ext cx="7638791" cy="5729093"/>
          </a:xfrm>
          <a:custGeom>
            <a:avLst/>
            <a:gdLst/>
            <a:ahLst/>
            <a:cxnLst/>
            <a:rect r="r" b="b" t="t" l="l"/>
            <a:pathLst>
              <a:path h="5729093" w="7638791">
                <a:moveTo>
                  <a:pt x="0" y="0"/>
                </a:moveTo>
                <a:lnTo>
                  <a:pt x="7638791" y="0"/>
                </a:lnTo>
                <a:lnTo>
                  <a:pt x="7638791" y="5729093"/>
                </a:lnTo>
                <a:lnTo>
                  <a:pt x="0" y="57290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18775" y="1546227"/>
            <a:ext cx="16050450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49"/>
              </a:lnSpc>
            </a:pPr>
            <a:r>
              <a:rPr lang="en-US" b="true" sz="5499" spc="819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For Parents/Caregivers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118775" y="4151662"/>
            <a:ext cx="16050450" cy="3971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250"/>
              </a:lnSpc>
            </a:pPr>
            <a:r>
              <a:rPr lang="en-US" sz="3500" spc="521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S</a:t>
            </a:r>
            <a:r>
              <a:rPr lang="en-US" sz="3500" spc="521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upport involves consulting with parents who have a child with an intellectual or developmental disability and providing information and referral.</a:t>
            </a:r>
          </a:p>
          <a:p>
            <a:pPr algn="just">
              <a:lnSpc>
                <a:spcPts val="5250"/>
              </a:lnSpc>
            </a:pPr>
            <a:r>
              <a:rPr lang="en-US" sz="3500" spc="521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We also offer a free parent information session each month on the third Thursday at Bitty &amp; Beau’s coffee shop from 6:00-7:00 pm.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29335" y="437962"/>
            <a:ext cx="9083433" cy="4705538"/>
          </a:xfrm>
          <a:custGeom>
            <a:avLst/>
            <a:gdLst/>
            <a:ahLst/>
            <a:cxnLst/>
            <a:rect r="r" b="b" t="t" l="l"/>
            <a:pathLst>
              <a:path h="4705538" w="9083433">
                <a:moveTo>
                  <a:pt x="0" y="0"/>
                </a:moveTo>
                <a:lnTo>
                  <a:pt x="9083434" y="0"/>
                </a:lnTo>
                <a:lnTo>
                  <a:pt x="9083434" y="4705538"/>
                </a:lnTo>
                <a:lnTo>
                  <a:pt x="0" y="47055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20" t="-419" r="0" b="-167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17301" y="3628576"/>
            <a:ext cx="9252578" cy="6384459"/>
          </a:xfrm>
          <a:custGeom>
            <a:avLst/>
            <a:gdLst/>
            <a:ahLst/>
            <a:cxnLst/>
            <a:rect r="r" b="b" t="t" l="l"/>
            <a:pathLst>
              <a:path h="6384459" w="9252578">
                <a:moveTo>
                  <a:pt x="0" y="0"/>
                </a:moveTo>
                <a:lnTo>
                  <a:pt x="9252577" y="0"/>
                </a:lnTo>
                <a:lnTo>
                  <a:pt x="9252577" y="6384459"/>
                </a:lnTo>
                <a:lnTo>
                  <a:pt x="0" y="63844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856" t="-112160" r="-14648" b="-2533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bg>
      <p:bgPr>
        <a:solidFill>
          <a:srgbClr val="FBBD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04957" y="1186273"/>
            <a:ext cx="16478087" cy="7914453"/>
            <a:chOff x="0" y="0"/>
            <a:chExt cx="21970783" cy="10552605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295275"/>
              <a:ext cx="21970783" cy="854180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369"/>
                </a:lnSpc>
              </a:pPr>
              <a:r>
                <a:rPr lang="en-US" b="true" sz="6099" spc="908">
                  <a:solidFill>
                    <a:srgbClr val="000000"/>
                  </a:solidFill>
                  <a:latin typeface="Gotham Bold"/>
                  <a:ea typeface="Gotham Bold"/>
                  <a:cs typeface="Gotham Bold"/>
                  <a:sym typeface="Gotham Bold"/>
                </a:rPr>
                <a:t>“</a:t>
              </a:r>
              <a:r>
                <a:rPr lang="en-US" b="true" sz="6099" spc="908">
                  <a:solidFill>
                    <a:srgbClr val="000000"/>
                  </a:solidFill>
                  <a:latin typeface="Gotham Bold"/>
                  <a:ea typeface="Gotham Bold"/>
                  <a:cs typeface="Gotham Bold"/>
                  <a:sym typeface="Gotham Bold"/>
                </a:rPr>
                <a:t>WE MUST STOP ATTEMPTING TO PREPARE PEOPLE WITH IDD</a:t>
              </a:r>
            </a:p>
            <a:p>
              <a:pPr algn="ctr">
                <a:lnSpc>
                  <a:spcPts val="10369"/>
                </a:lnSpc>
              </a:pPr>
              <a:r>
                <a:rPr lang="en-US" b="true" sz="6099" spc="908">
                  <a:solidFill>
                    <a:srgbClr val="000000"/>
                  </a:solidFill>
                  <a:latin typeface="Gotham Bold"/>
                  <a:ea typeface="Gotham Bold"/>
                  <a:cs typeface="Gotham Bold"/>
                  <a:sym typeface="Gotham Bold"/>
                </a:rPr>
                <a:t>FOR THIS WORLD</a:t>
              </a:r>
            </a:p>
            <a:p>
              <a:pPr algn="ctr">
                <a:lnSpc>
                  <a:spcPts val="10369"/>
                </a:lnSpc>
              </a:pPr>
              <a:r>
                <a:rPr lang="en-US" b="true" sz="6099" spc="908">
                  <a:solidFill>
                    <a:srgbClr val="000000"/>
                  </a:solidFill>
                  <a:latin typeface="Gotham Bold"/>
                  <a:ea typeface="Gotham Bold"/>
                  <a:cs typeface="Gotham Bold"/>
                  <a:sym typeface="Gotham Bold"/>
                </a:rPr>
                <a:t>AND START PREPARING THIS WORLD FOR THEM.”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285091" y="9176772"/>
              <a:ext cx="21400600" cy="137583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350"/>
                </a:lnSpc>
              </a:pPr>
              <a:r>
                <a:rPr lang="en-US" sz="5500" i="true" spc="819">
                  <a:solidFill>
                    <a:srgbClr val="000000"/>
                  </a:solidFill>
                  <a:latin typeface="Gotham Italics"/>
                  <a:ea typeface="Gotham Italics"/>
                  <a:cs typeface="Gotham Italics"/>
                  <a:sym typeface="Gotham Italics"/>
                </a:rPr>
                <a:t>COLEEN HEATON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966153" y="1028700"/>
            <a:ext cx="5482971" cy="8229600"/>
          </a:xfrm>
          <a:custGeom>
            <a:avLst/>
            <a:gdLst/>
            <a:ahLst/>
            <a:cxnLst/>
            <a:rect r="r" b="b" t="t" l="l"/>
            <a:pathLst>
              <a:path h="8229600" w="5482971">
                <a:moveTo>
                  <a:pt x="0" y="0"/>
                </a:moveTo>
                <a:lnTo>
                  <a:pt x="5482971" y="0"/>
                </a:lnTo>
                <a:lnTo>
                  <a:pt x="548297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3727450"/>
            <a:ext cx="8899415" cy="253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369"/>
              </a:lnSpc>
            </a:pP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THE YELLOW BRICK ROAD 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163585" y="6648665"/>
            <a:ext cx="5124415" cy="3638335"/>
          </a:xfrm>
          <a:custGeom>
            <a:avLst/>
            <a:gdLst/>
            <a:ahLst/>
            <a:cxnLst/>
            <a:rect r="r" b="b" t="t" l="l"/>
            <a:pathLst>
              <a:path h="3638335" w="5124415">
                <a:moveTo>
                  <a:pt x="0" y="0"/>
                </a:moveTo>
                <a:lnTo>
                  <a:pt x="5124415" y="0"/>
                </a:lnTo>
                <a:lnTo>
                  <a:pt x="5124415" y="3638335"/>
                </a:lnTo>
                <a:lnTo>
                  <a:pt x="0" y="36383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998883" y="1028700"/>
            <a:ext cx="10290234" cy="5428099"/>
          </a:xfrm>
          <a:custGeom>
            <a:avLst/>
            <a:gdLst/>
            <a:ahLst/>
            <a:cxnLst/>
            <a:rect r="r" b="b" t="t" l="l"/>
            <a:pathLst>
              <a:path h="5428099" w="10290234">
                <a:moveTo>
                  <a:pt x="0" y="0"/>
                </a:moveTo>
                <a:lnTo>
                  <a:pt x="10290234" y="0"/>
                </a:lnTo>
                <a:lnTo>
                  <a:pt x="10290234" y="5428099"/>
                </a:lnTo>
                <a:lnTo>
                  <a:pt x="0" y="54280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544823" y="4773368"/>
            <a:ext cx="8115300" cy="835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55"/>
              </a:lnSpc>
            </a:pPr>
            <a:r>
              <a:rPr lang="en-US" b="true" sz="6132" spc="913">
                <a:solidFill>
                  <a:srgbClr val="1E1E49"/>
                </a:solidFill>
                <a:latin typeface="Gotham Bold"/>
                <a:ea typeface="Gotham Bold"/>
                <a:cs typeface="Gotham Bold"/>
                <a:sym typeface="Gotham Bold"/>
              </a:rPr>
              <a:t>THANK YOU!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3163585" y="6648665"/>
            <a:ext cx="5124415" cy="3638335"/>
          </a:xfrm>
          <a:custGeom>
            <a:avLst/>
            <a:gdLst/>
            <a:ahLst/>
            <a:cxnLst/>
            <a:rect r="r" b="b" t="t" l="l"/>
            <a:pathLst>
              <a:path h="3638335" w="5124415">
                <a:moveTo>
                  <a:pt x="0" y="0"/>
                </a:moveTo>
                <a:lnTo>
                  <a:pt x="5124415" y="0"/>
                </a:lnTo>
                <a:lnTo>
                  <a:pt x="5124415" y="3638335"/>
                </a:lnTo>
                <a:lnTo>
                  <a:pt x="0" y="36383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245726" y="1177913"/>
            <a:ext cx="11796549" cy="7931175"/>
          </a:xfrm>
          <a:custGeom>
            <a:avLst/>
            <a:gdLst/>
            <a:ahLst/>
            <a:cxnLst/>
            <a:rect r="r" b="b" t="t" l="l"/>
            <a:pathLst>
              <a:path h="7931175" w="11796549">
                <a:moveTo>
                  <a:pt x="0" y="0"/>
                </a:moveTo>
                <a:lnTo>
                  <a:pt x="11796548" y="0"/>
                </a:lnTo>
                <a:lnTo>
                  <a:pt x="11796548" y="7931174"/>
                </a:lnTo>
                <a:lnTo>
                  <a:pt x="0" y="79311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812100" y="3246974"/>
            <a:ext cx="7315200" cy="3886200"/>
          </a:xfrm>
          <a:custGeom>
            <a:avLst/>
            <a:gdLst/>
            <a:ahLst/>
            <a:cxnLst/>
            <a:rect r="r" b="b" t="t" l="l"/>
            <a:pathLst>
              <a:path h="3886200" w="7315200">
                <a:moveTo>
                  <a:pt x="0" y="0"/>
                </a:moveTo>
                <a:lnTo>
                  <a:pt x="7315200" y="0"/>
                </a:lnTo>
                <a:lnTo>
                  <a:pt x="7315200" y="3886200"/>
                </a:lnTo>
                <a:lnTo>
                  <a:pt x="0" y="3886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376029" y="3993000"/>
            <a:ext cx="6187342" cy="23465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29"/>
              </a:lnSpc>
              <a:spcBef>
                <a:spcPct val="0"/>
              </a:spcBef>
            </a:pPr>
            <a:r>
              <a:rPr lang="en-US" b="true" sz="2235" u="sng">
                <a:solidFill>
                  <a:srgbClr val="000000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Our Work</a:t>
            </a:r>
          </a:p>
          <a:p>
            <a:pPr algn="l">
              <a:lnSpc>
                <a:spcPts val="952"/>
              </a:lnSpc>
              <a:spcBef>
                <a:spcPct val="0"/>
              </a:spcBef>
            </a:pPr>
          </a:p>
          <a:p>
            <a:pPr algn="ctr">
              <a:lnSpc>
                <a:spcPts val="2993"/>
              </a:lnSpc>
              <a:spcBef>
                <a:spcPct val="0"/>
              </a:spcBef>
            </a:pPr>
            <a:r>
              <a:rPr lang="en-US" sz="2138">
                <a:solidFill>
                  <a:srgbClr val="00000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Advocacy &amp; self-advocacy support</a:t>
            </a:r>
          </a:p>
          <a:p>
            <a:pPr algn="ctr">
              <a:lnSpc>
                <a:spcPts val="952"/>
              </a:lnSpc>
              <a:spcBef>
                <a:spcPct val="0"/>
              </a:spcBef>
            </a:pPr>
          </a:p>
          <a:p>
            <a:pPr algn="ctr">
              <a:lnSpc>
                <a:spcPts val="2993"/>
              </a:lnSpc>
              <a:spcBef>
                <a:spcPct val="0"/>
              </a:spcBef>
            </a:pPr>
            <a:r>
              <a:rPr lang="en-US" sz="2138">
                <a:solidFill>
                  <a:srgbClr val="00000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Community education &amp; family support</a:t>
            </a:r>
          </a:p>
          <a:p>
            <a:pPr algn="ctr">
              <a:lnSpc>
                <a:spcPts val="952"/>
              </a:lnSpc>
              <a:spcBef>
                <a:spcPct val="0"/>
              </a:spcBef>
            </a:pPr>
          </a:p>
          <a:p>
            <a:pPr algn="ctr">
              <a:lnSpc>
                <a:spcPts val="2993"/>
              </a:lnSpc>
              <a:spcBef>
                <a:spcPct val="0"/>
              </a:spcBef>
            </a:pPr>
            <a:r>
              <a:rPr lang="en-US" sz="2138">
                <a:solidFill>
                  <a:srgbClr val="00000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Individualized skills &amp; socialization programming</a:t>
            </a:r>
          </a:p>
          <a:p>
            <a:pPr algn="ctr">
              <a:lnSpc>
                <a:spcPts val="952"/>
              </a:lnSpc>
              <a:spcBef>
                <a:spcPct val="0"/>
              </a:spcBef>
            </a:pPr>
          </a:p>
          <a:p>
            <a:pPr algn="ctr">
              <a:lnSpc>
                <a:spcPts val="2993"/>
              </a:lnSpc>
              <a:spcBef>
                <a:spcPct val="0"/>
              </a:spcBef>
            </a:pPr>
            <a:r>
              <a:rPr lang="en-US" sz="2138">
                <a:solidFill>
                  <a:srgbClr val="00000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Inclusive community engagement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-211023" y="3153826"/>
            <a:ext cx="7315200" cy="3886200"/>
          </a:xfrm>
          <a:custGeom>
            <a:avLst/>
            <a:gdLst/>
            <a:ahLst/>
            <a:cxnLst/>
            <a:rect r="r" b="b" t="t" l="l"/>
            <a:pathLst>
              <a:path h="3886200" w="7315200">
                <a:moveTo>
                  <a:pt x="0" y="0"/>
                </a:moveTo>
                <a:lnTo>
                  <a:pt x="7315200" y="0"/>
                </a:lnTo>
                <a:lnTo>
                  <a:pt x="7315200" y="3886200"/>
                </a:lnTo>
                <a:lnTo>
                  <a:pt x="0" y="3886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39138" y="3931514"/>
            <a:ext cx="5630154" cy="20482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1"/>
              </a:lnSpc>
              <a:spcBef>
                <a:spcPct val="0"/>
              </a:spcBef>
            </a:pPr>
            <a:r>
              <a:rPr lang="en-US" b="true" sz="2193" u="sng">
                <a:solidFill>
                  <a:srgbClr val="000000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Our Mission</a:t>
            </a:r>
          </a:p>
          <a:p>
            <a:pPr algn="l">
              <a:lnSpc>
                <a:spcPts val="934"/>
              </a:lnSpc>
              <a:spcBef>
                <a:spcPct val="0"/>
              </a:spcBef>
            </a:pPr>
          </a:p>
          <a:p>
            <a:pPr algn="l">
              <a:lnSpc>
                <a:spcPts val="3071"/>
              </a:lnSpc>
              <a:spcBef>
                <a:spcPct val="0"/>
              </a:spcBef>
            </a:pPr>
            <a:r>
              <a:rPr lang="en-US" sz="2193">
                <a:solidFill>
                  <a:srgbClr val="00000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The Arc of McLennan County expands opportunities, care, and support for individuals with intellectual and developmental disabilities and their families.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6791024" y="2955928"/>
            <a:ext cx="4705951" cy="3578447"/>
          </a:xfrm>
          <a:custGeom>
            <a:avLst/>
            <a:gdLst/>
            <a:ahLst/>
            <a:cxnLst/>
            <a:rect r="r" b="b" t="t" l="l"/>
            <a:pathLst>
              <a:path h="3578447" w="4705951">
                <a:moveTo>
                  <a:pt x="0" y="0"/>
                </a:moveTo>
                <a:lnTo>
                  <a:pt x="4705952" y="0"/>
                </a:lnTo>
                <a:lnTo>
                  <a:pt x="4705952" y="3578446"/>
                </a:lnTo>
                <a:lnTo>
                  <a:pt x="0" y="35784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754" t="0" r="-12318" b="-14914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888388" y="6655773"/>
            <a:ext cx="4511225" cy="1690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91"/>
              </a:lnSpc>
            </a:pPr>
            <a:r>
              <a:rPr lang="en-US" sz="3291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4901 Lakewood Drive</a:t>
            </a:r>
          </a:p>
          <a:p>
            <a:pPr algn="ctr">
              <a:lnSpc>
                <a:spcPts val="3291"/>
              </a:lnSpc>
            </a:pPr>
            <a:r>
              <a:rPr lang="en-US" sz="3291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Waco, Texas  76710</a:t>
            </a:r>
          </a:p>
          <a:p>
            <a:pPr algn="ctr">
              <a:lnSpc>
                <a:spcPts val="3291"/>
              </a:lnSpc>
            </a:pPr>
            <a:r>
              <a:rPr lang="en-US" sz="3291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254-756-7491</a:t>
            </a:r>
          </a:p>
          <a:p>
            <a:pPr algn="ctr">
              <a:lnSpc>
                <a:spcPts val="3291"/>
              </a:lnSpc>
            </a:pPr>
            <a:r>
              <a:rPr lang="en-US" sz="3291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wacoarc.org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60320" y="6157921"/>
            <a:ext cx="17167360" cy="2586718"/>
            <a:chOff x="0" y="0"/>
            <a:chExt cx="6302398" cy="94962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02398" cy="949623"/>
            </a:xfrm>
            <a:custGeom>
              <a:avLst/>
              <a:gdLst/>
              <a:ahLst/>
              <a:cxnLst/>
              <a:rect r="r" b="b" t="t" l="l"/>
              <a:pathLst>
                <a:path h="949623" w="6302398">
                  <a:moveTo>
                    <a:pt x="22999" y="0"/>
                  </a:moveTo>
                  <a:lnTo>
                    <a:pt x="6279398" y="0"/>
                  </a:lnTo>
                  <a:cubicBezTo>
                    <a:pt x="6292101" y="0"/>
                    <a:pt x="6302398" y="10297"/>
                    <a:pt x="6302398" y="22999"/>
                  </a:cubicBezTo>
                  <a:lnTo>
                    <a:pt x="6302398" y="926624"/>
                  </a:lnTo>
                  <a:cubicBezTo>
                    <a:pt x="6302398" y="939326"/>
                    <a:pt x="6292101" y="949623"/>
                    <a:pt x="6279398" y="949623"/>
                  </a:cubicBezTo>
                  <a:lnTo>
                    <a:pt x="22999" y="949623"/>
                  </a:lnTo>
                  <a:cubicBezTo>
                    <a:pt x="10297" y="949623"/>
                    <a:pt x="0" y="939326"/>
                    <a:pt x="0" y="926624"/>
                  </a:cubicBezTo>
                  <a:lnTo>
                    <a:pt x="0" y="22999"/>
                  </a:lnTo>
                  <a:cubicBezTo>
                    <a:pt x="0" y="10297"/>
                    <a:pt x="10297" y="0"/>
                    <a:pt x="22999" y="0"/>
                  </a:cubicBezTo>
                  <a:close/>
                </a:path>
              </a:pathLst>
            </a:custGeom>
            <a:solidFill>
              <a:srgbClr val="EFA21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6302398" cy="9972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2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72122" y="6392735"/>
            <a:ext cx="16743755" cy="2050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060"/>
              </a:lnSpc>
            </a:pPr>
            <a:r>
              <a:rPr lang="en-US" sz="2900">
                <a:solidFill>
                  <a:srgbClr val="1E1E49"/>
                </a:solidFill>
                <a:latin typeface="Gotham"/>
                <a:ea typeface="Gotham"/>
                <a:cs typeface="Gotham"/>
                <a:sym typeface="Gotham"/>
              </a:rPr>
              <a:t>Organized in Waco in 1954, The Arc of McLennan County is a non-profit, 501(c)(3) membership association affiliated with The Arc of the United States and The Arc of Texas. Governed by a local board of directors, The Arc has programs for both children and adults with disabilities and provides support to parents and families as well.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5430306" y="15464"/>
            <a:ext cx="6391849" cy="4538213"/>
          </a:xfrm>
          <a:custGeom>
            <a:avLst/>
            <a:gdLst/>
            <a:ahLst/>
            <a:cxnLst/>
            <a:rect r="r" b="b" t="t" l="l"/>
            <a:pathLst>
              <a:path h="4538213" w="6391849">
                <a:moveTo>
                  <a:pt x="0" y="0"/>
                </a:moveTo>
                <a:lnTo>
                  <a:pt x="6391850" y="0"/>
                </a:lnTo>
                <a:lnTo>
                  <a:pt x="6391850" y="4538213"/>
                </a:lnTo>
                <a:lnTo>
                  <a:pt x="0" y="45382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568581" y="4778502"/>
            <a:ext cx="8115300" cy="825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1"/>
              </a:lnSpc>
            </a:pPr>
            <a:r>
              <a:rPr lang="en-US" b="true" sz="6099" spc="908">
                <a:solidFill>
                  <a:srgbClr val="1E1E49"/>
                </a:solidFill>
                <a:latin typeface="Gotham Bold"/>
                <a:ea typeface="Gotham Bold"/>
                <a:cs typeface="Gotham Bold"/>
                <a:sym typeface="Gotham Bold"/>
              </a:rPr>
              <a:t>OUR ORIGINS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2044827"/>
            <a:ext cx="16230600" cy="6292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21"/>
              </a:lnSpc>
              <a:spcBef>
                <a:spcPct val="0"/>
              </a:spcBef>
            </a:pP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"</a:t>
            </a: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The Arc" is not an acronym</a:t>
            </a:r>
          </a:p>
          <a:p>
            <a:pPr algn="ctr">
              <a:lnSpc>
                <a:spcPts val="6221"/>
              </a:lnSpc>
              <a:spcBef>
                <a:spcPct val="0"/>
              </a:spcBef>
            </a:pPr>
          </a:p>
          <a:p>
            <a:pPr algn="ctr">
              <a:lnSpc>
                <a:spcPts val="6221"/>
              </a:lnSpc>
              <a:spcBef>
                <a:spcPct val="0"/>
              </a:spcBef>
            </a:pP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Always refer to us as "The Arc"</a:t>
            </a:r>
          </a:p>
          <a:p>
            <a:pPr algn="ctr">
              <a:lnSpc>
                <a:spcPts val="6221"/>
              </a:lnSpc>
              <a:spcBef>
                <a:spcPct val="0"/>
              </a:spcBef>
            </a:pPr>
          </a:p>
          <a:p>
            <a:pPr algn="ctr">
              <a:lnSpc>
                <a:spcPts val="6221"/>
              </a:lnSpc>
              <a:spcBef>
                <a:spcPct val="0"/>
              </a:spcBef>
            </a:pP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Not "The ARC" and never "ARC"</a:t>
            </a:r>
          </a:p>
          <a:p>
            <a:pPr algn="ctr">
              <a:lnSpc>
                <a:spcPts val="6221"/>
              </a:lnSpc>
              <a:spcBef>
                <a:spcPct val="0"/>
              </a:spcBef>
            </a:pPr>
          </a:p>
          <a:p>
            <a:pPr algn="ctr">
              <a:lnSpc>
                <a:spcPts val="6221"/>
              </a:lnSpc>
              <a:spcBef>
                <a:spcPct val="0"/>
              </a:spcBef>
            </a:pP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"The Arc" should be considered as a title or a phrase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208850" y="4527614"/>
            <a:ext cx="16050450" cy="1347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099"/>
              </a:lnSpc>
            </a:pP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OUR </a:t>
            </a:r>
            <a:r>
              <a:rPr lang="en-US" b="true" sz="6099" spc="908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PROGRAMS AND SERVICES </a:t>
            </a:r>
          </a:p>
          <a:p>
            <a:pPr algn="just">
              <a:lnSpc>
                <a:spcPts val="2100"/>
              </a:lnSpc>
            </a:pPr>
          </a:p>
          <a:p>
            <a:pPr algn="just">
              <a:lnSpc>
                <a:spcPts val="2499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21830" y="461918"/>
            <a:ext cx="9444340" cy="9363163"/>
            <a:chOff x="0" y="0"/>
            <a:chExt cx="12592453" cy="1248421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592453" cy="4496545"/>
            </a:xfrm>
            <a:custGeom>
              <a:avLst/>
              <a:gdLst/>
              <a:ahLst/>
              <a:cxnLst/>
              <a:rect r="r" b="b" t="t" l="l"/>
              <a:pathLst>
                <a:path h="4496545" w="12592453">
                  <a:moveTo>
                    <a:pt x="0" y="0"/>
                  </a:moveTo>
                  <a:lnTo>
                    <a:pt x="12592453" y="0"/>
                  </a:lnTo>
                  <a:lnTo>
                    <a:pt x="12592453" y="4496545"/>
                  </a:lnTo>
                  <a:lnTo>
                    <a:pt x="0" y="44965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0074" t="-25801" r="-9238" b="-208331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7900183"/>
              <a:ext cx="11454117" cy="4584035"/>
            </a:xfrm>
            <a:custGeom>
              <a:avLst/>
              <a:gdLst/>
              <a:ahLst/>
              <a:cxnLst/>
              <a:rect r="r" b="b" t="t" l="l"/>
              <a:pathLst>
                <a:path h="4584035" w="11454117">
                  <a:moveTo>
                    <a:pt x="0" y="0"/>
                  </a:moveTo>
                  <a:lnTo>
                    <a:pt x="11454117" y="0"/>
                  </a:lnTo>
                  <a:lnTo>
                    <a:pt x="11454117" y="4584035"/>
                  </a:lnTo>
                  <a:lnTo>
                    <a:pt x="0" y="45840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8912" t="-205837" r="-12258" b="-21918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0" y="3997295"/>
              <a:ext cx="9849468" cy="4179928"/>
            </a:xfrm>
            <a:custGeom>
              <a:avLst/>
              <a:gdLst/>
              <a:ahLst/>
              <a:cxnLst/>
              <a:rect r="r" b="b" t="t" l="l"/>
              <a:pathLst>
                <a:path h="4179928" w="9849468">
                  <a:moveTo>
                    <a:pt x="0" y="0"/>
                  </a:moveTo>
                  <a:lnTo>
                    <a:pt x="9849468" y="0"/>
                  </a:lnTo>
                  <a:lnTo>
                    <a:pt x="9849468" y="4179928"/>
                  </a:lnTo>
                  <a:lnTo>
                    <a:pt x="0" y="41799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8103" t="-125221" r="-24437" b="-134221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1676400"/>
            <a:ext cx="18288000" cy="3467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The Opportunity Center at The Arc of McLennan County is an </a:t>
            </a:r>
            <a:r>
              <a:rPr lang="en-US" sz="4500" i="true">
                <a:solidFill>
                  <a:srgbClr val="000000"/>
                </a:solidFill>
                <a:latin typeface="Gotham Italics"/>
                <a:ea typeface="Gotham Italics"/>
                <a:cs typeface="Gotham Italics"/>
                <a:sym typeface="Gotham Italics"/>
              </a:rPr>
              <a:t>Individualized Skills and Socialization</a:t>
            </a:r>
            <a:r>
              <a:rPr lang="en-US" sz="4500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 (ISS) licensed day program for adults with intellectual and developmental disabilities. The program focuses on building independence, self-advocacy, social connection, and real-world skills through structured daily activities. 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4801567" y="679445"/>
            <a:ext cx="8684865" cy="739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0"/>
              </a:lnSpc>
              <a:spcBef>
                <a:spcPct val="0"/>
              </a:spcBef>
            </a:pPr>
            <a:r>
              <a:rPr lang="en-US" b="true" sz="5500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The Opportunity Center 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6124647" y="5323807"/>
            <a:ext cx="6038706" cy="4823517"/>
          </a:xfrm>
          <a:custGeom>
            <a:avLst/>
            <a:gdLst/>
            <a:ahLst/>
            <a:cxnLst/>
            <a:rect r="r" b="b" t="t" l="l"/>
            <a:pathLst>
              <a:path h="4823517" w="6038706">
                <a:moveTo>
                  <a:pt x="0" y="0"/>
                </a:moveTo>
                <a:lnTo>
                  <a:pt x="6038706" y="0"/>
                </a:lnTo>
                <a:lnTo>
                  <a:pt x="6038706" y="4823517"/>
                </a:lnTo>
                <a:lnTo>
                  <a:pt x="0" y="48235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1343" t="0" r="-19274" b="-32032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554091"/>
            <a:ext cx="18288000" cy="3467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P</a:t>
            </a:r>
            <a:r>
              <a:rPr lang="en-US" sz="4500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articipants engage in vocational exploration, creative expression, life-skills development, community integration, and volunteer opportunities in a supportive, person-centered environment. The Opportunity Center is designed to honor each individual’s abilities while fostering confidence, purpose, and meaningful participation in the community.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4989992" y="4303996"/>
            <a:ext cx="8308016" cy="5815402"/>
          </a:xfrm>
          <a:custGeom>
            <a:avLst/>
            <a:gdLst/>
            <a:ahLst/>
            <a:cxnLst/>
            <a:rect r="r" b="b" t="t" l="l"/>
            <a:pathLst>
              <a:path h="5815402" w="8308016">
                <a:moveTo>
                  <a:pt x="0" y="0"/>
                </a:moveTo>
                <a:lnTo>
                  <a:pt x="8308016" y="0"/>
                </a:lnTo>
                <a:lnTo>
                  <a:pt x="8308016" y="5815402"/>
                </a:lnTo>
                <a:lnTo>
                  <a:pt x="0" y="58154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035" t="-26624" r="-8143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114425"/>
            <a:ext cx="16230600" cy="744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9"/>
              </a:lnSpc>
              <a:spcBef>
                <a:spcPct val="0"/>
              </a:spcBef>
            </a:pPr>
            <a:r>
              <a:rPr lang="en-US" b="true" sz="5499" spc="819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Heart of Texas Se</a:t>
            </a:r>
            <a:r>
              <a:rPr lang="en-US" b="true" sz="5499" spc="819">
                <a:solidFill>
                  <a:srgbClr val="000000"/>
                </a:solidFill>
                <a:latin typeface="Gotham Bold"/>
                <a:ea typeface="Gotham Bold"/>
                <a:cs typeface="Gotham Bold"/>
                <a:sym typeface="Gotham Bold"/>
              </a:rPr>
              <a:t>lf-Advocates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146767" y="3652118"/>
            <a:ext cx="9326440" cy="47409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900"/>
              </a:lnSpc>
            </a:pPr>
            <a:r>
              <a:rPr lang="en-US" sz="2900" spc="43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The Arc offers monthly gatherings (third Tuesday of the month, 6:00 - 7:00 pm) for adults to socialize with their peers and to learn life skills and how to advocate for themselves in daily life. </a:t>
            </a:r>
          </a:p>
          <a:p>
            <a:pPr algn="just">
              <a:lnSpc>
                <a:spcPts val="2900"/>
              </a:lnSpc>
            </a:pPr>
          </a:p>
          <a:p>
            <a:pPr algn="just">
              <a:lnSpc>
                <a:spcPts val="2900"/>
              </a:lnSpc>
            </a:pPr>
            <a:r>
              <a:rPr lang="en-US" sz="2900" spc="43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This is the local chapter of a statewide organization. An annual weekend conference is hosted for all chapters to gather and collaborate. In 2023, 2024 and 2025, eight members of the local chapter attended the event.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34254" y="4119528"/>
            <a:ext cx="6566690" cy="3767990"/>
            <a:chOff x="0" y="0"/>
            <a:chExt cx="8755587" cy="5023987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265417" cy="4924002"/>
            </a:xfrm>
            <a:custGeom>
              <a:avLst/>
              <a:gdLst/>
              <a:ahLst/>
              <a:cxnLst/>
              <a:rect r="r" b="b" t="t" l="l"/>
              <a:pathLst>
                <a:path h="4924002" w="4265417">
                  <a:moveTo>
                    <a:pt x="0" y="0"/>
                  </a:moveTo>
                  <a:lnTo>
                    <a:pt x="4265417" y="0"/>
                  </a:lnTo>
                  <a:lnTo>
                    <a:pt x="4265417" y="4924002"/>
                  </a:lnTo>
                  <a:lnTo>
                    <a:pt x="0" y="49240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2248449" y="2007146"/>
              <a:ext cx="6345535" cy="3016841"/>
            </a:xfrm>
            <a:custGeom>
              <a:avLst/>
              <a:gdLst/>
              <a:ahLst/>
              <a:cxnLst/>
              <a:rect r="r" b="b" t="t" l="l"/>
              <a:pathLst>
                <a:path h="3016841" w="6345535">
                  <a:moveTo>
                    <a:pt x="0" y="0"/>
                  </a:moveTo>
                  <a:lnTo>
                    <a:pt x="6345535" y="0"/>
                  </a:lnTo>
                  <a:lnTo>
                    <a:pt x="6345535" y="3016841"/>
                  </a:lnTo>
                  <a:lnTo>
                    <a:pt x="0" y="30168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44068" t="0" r="0" b="0"/>
              </a:stretch>
            </a:blipFill>
          </p:spPr>
        </p:sp>
        <p:sp>
          <p:nvSpPr>
            <p:cNvPr name="TextBox 7" id="7"/>
            <p:cNvSpPr txBox="true"/>
            <p:nvPr/>
          </p:nvSpPr>
          <p:spPr>
            <a:xfrm rot="0">
              <a:off x="2410052" y="760985"/>
              <a:ext cx="6345535" cy="144245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193"/>
                </a:lnSpc>
              </a:pPr>
              <a:r>
                <a:rPr lang="en-US" sz="6566">
                  <a:solidFill>
                    <a:srgbClr val="C5052F"/>
                  </a:solidFill>
                  <a:latin typeface="Lovelo"/>
                  <a:ea typeface="Lovelo"/>
                  <a:cs typeface="Lovelo"/>
                  <a:sym typeface="Lovelo"/>
                </a:rPr>
                <a:t>Heart of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DAG-93deQU8</dc:identifier>
  <dcterms:modified xsi:type="dcterms:W3CDTF">2011-08-01T06:04:30Z</dcterms:modified>
  <cp:revision>1</cp:revision>
  <dc:title>Intro to The Arc 2026</dc:title>
</cp:coreProperties>
</file>