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4"/>
    <p:sldMasterId id="2147483732" r:id="rId5"/>
  </p:sldMasterIdLst>
  <p:notesMasterIdLst>
    <p:notesMasterId r:id="rId18"/>
  </p:notesMasterIdLst>
  <p:sldIdLst>
    <p:sldId id="256" r:id="rId6"/>
    <p:sldId id="273" r:id="rId7"/>
    <p:sldId id="288" r:id="rId8"/>
    <p:sldId id="3690" r:id="rId9"/>
    <p:sldId id="3692" r:id="rId10"/>
    <p:sldId id="280" r:id="rId11"/>
    <p:sldId id="1006" r:id="rId12"/>
    <p:sldId id="887" r:id="rId13"/>
    <p:sldId id="888" r:id="rId14"/>
    <p:sldId id="257" r:id="rId15"/>
    <p:sldId id="885" r:id="rId16"/>
    <p:sldId id="3691" r:id="rId17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4420CDC-0A67-4A7B-9DF6-29A1269515F5}" v="8" dt="2025-01-21T21:52:33.85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25" autoAdjust="0"/>
    <p:restoredTop sz="94660"/>
  </p:normalViewPr>
  <p:slideViewPr>
    <p:cSldViewPr snapToGrid="0">
      <p:cViewPr varScale="1">
        <p:scale>
          <a:sx n="101" d="100"/>
          <a:sy n="101" d="100"/>
        </p:scale>
        <p:origin x="114" y="10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08" d="100"/>
          <a:sy n="108" d="100"/>
        </p:scale>
        <p:origin x="3390" y="96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10.xml"/><Relationship Id="rId23" Type="http://schemas.microsoft.com/office/2015/10/relationships/revisionInfo" Target="revisionInfo.xml"/><Relationship Id="rId10" Type="http://schemas.openxmlformats.org/officeDocument/2006/relationships/slide" Target="slides/slide5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4FB6BC4-F98D-47A2-B42A-209C5505E589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80CF8FD-AC22-409C-B960-8B1895417B3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71211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998AE94-26AC-4714-902F-F70B001552D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7638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287463" y="458788"/>
            <a:ext cx="4283075" cy="2409825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76C0C3A-9011-4498-B53D-7DFA230C03A9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770150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Explain the slide </a:t>
            </a:r>
          </a:p>
          <a:p>
            <a:endParaRPr lang="en-US"/>
          </a:p>
          <a:p>
            <a:r>
              <a:rPr lang="en-US"/>
              <a:t>Below this number in terms of capacity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89794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45B70EB0-52F6-473C-8BAD-C1146D9BEFA1}" type="slidenum"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89794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49934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6476183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6786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597261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" y="6334316"/>
            <a:ext cx="12192000" cy="6648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1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5820750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46157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902419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436476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5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2867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005354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474962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912504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3608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025978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645" cy="822960"/>
          </a:xfrm>
        </p:spPr>
        <p:txBody>
          <a:bodyPr tIns="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solidFill>
            <a:schemeClr val="bg2">
              <a:lumMod val="90000"/>
            </a:schemeClr>
          </a:solidFill>
        </p:spPr>
        <p:txBody>
          <a:bodyPr lIns="457200" tIns="457200"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4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552312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852202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2302"/>
            <a:ext cx="2628900" cy="575989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2302"/>
            <a:ext cx="7734300" cy="5759898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021560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91653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22003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6332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9087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351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52922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7362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1241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E8A1C22F-5F4F-4596-91CB-D96F58BE299A}" type="datetimeFigureOut">
              <a:rPr lang="en-US" smtClean="0"/>
              <a:t>1/21/2025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23E8E169-95D5-4730-AAAB-F0DF3CAC84A3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496576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hyperlink" Target="https://www.texasjcmh.gov/media/secdby2j/jbb-2023-corrected-formatting-with-links-4-26-24.pdf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hyperlink" Target="https://statutes.capitol.texas.gov/Docs/CR/htm/CR.15.htm#15.17" TargetMode="External"/><Relationship Id="rId13" Type="http://schemas.openxmlformats.org/officeDocument/2006/relationships/hyperlink" Target="https://statutes.capitol.texas.gov/Docs/CR/htm/CR.46B.htm" TargetMode="External"/><Relationship Id="rId18" Type="http://schemas.openxmlformats.org/officeDocument/2006/relationships/hyperlink" Target="https://statutes.capitol.texas.gov/Docs/CR/htm/CR.46C.htm" TargetMode="External"/><Relationship Id="rId3" Type="http://schemas.openxmlformats.org/officeDocument/2006/relationships/hyperlink" Target="https://statutes.capitol.texas.gov/Docs/CR/htm/CR.14.htm#14.035" TargetMode="External"/><Relationship Id="rId21" Type="http://schemas.openxmlformats.org/officeDocument/2006/relationships/hyperlink" Target="https://statutes.capitol.texas.gov/Docs/HS/htm/HS.574.htm#574.106" TargetMode="External"/><Relationship Id="rId7" Type="http://schemas.openxmlformats.org/officeDocument/2006/relationships/hyperlink" Target="https://statutes.capitol.texas.gov/Docs/CR/htm/CR.16.htm#16.22" TargetMode="External"/><Relationship Id="rId12" Type="http://schemas.openxmlformats.org/officeDocument/2006/relationships/hyperlink" Target="https://texreg.sos.state.tx.us/public/readtac$ext.TacPage?sl=R&amp;app=9&amp;p_dir=&amp;p_rloc=&amp;p_tloc=&amp;p_ploc=&amp;pg=1&amp;p_tac=&amp;ti=37&amp;pt=9&amp;ch=273&amp;rl=5" TargetMode="External"/><Relationship Id="rId17" Type="http://schemas.openxmlformats.org/officeDocument/2006/relationships/hyperlink" Target="https://statutes.capitol.texas.gov/Docs/HS/htm/HS.573.htm#573.001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s://statutes.capitol.texas.gov/Docs/HS/htm/HS.573.htm#573.012" TargetMode="External"/><Relationship Id="rId20" Type="http://schemas.openxmlformats.org/officeDocument/2006/relationships/hyperlink" Target="https://statutes.capitol.texas.gov/Docs/HS/htm/HS.614.htm#614.017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tatutes.capitol.texas.gov/Docs/GV/htm/GV.511.htm#511.009" TargetMode="External"/><Relationship Id="rId11" Type="http://schemas.openxmlformats.org/officeDocument/2006/relationships/hyperlink" Target="https://statutes.capitol.texas.gov/Docs/CR/htm/CR.46B.htm#46B.086" TargetMode="External"/><Relationship Id="rId5" Type="http://schemas.openxmlformats.org/officeDocument/2006/relationships/hyperlink" Target="https://statutes.capitol.texas.gov/Docs/HS/htm/HS.574.htm#574.037" TargetMode="External"/><Relationship Id="rId15" Type="http://schemas.openxmlformats.org/officeDocument/2006/relationships/hyperlink" Target="https://statutes.capitol.texas.gov/Docs/CR/htm/CR.17.htm#17.032" TargetMode="External"/><Relationship Id="rId23" Type="http://schemas.openxmlformats.org/officeDocument/2006/relationships/hyperlink" Target="https://statutes.capitol.texas.gov/Docs/HR/htm/HR.33.htm#33.0181" TargetMode="External"/><Relationship Id="rId10" Type="http://schemas.openxmlformats.org/officeDocument/2006/relationships/hyperlink" Target="https://statutes.capitol.texas.gov/Docs/CR/htm/CR.16.htm#16.23" TargetMode="External"/><Relationship Id="rId19" Type="http://schemas.openxmlformats.org/officeDocument/2006/relationships/hyperlink" Target="https://statutes.capitol.texas.gov/Docs/HS/htm/HS.572.htm" TargetMode="External"/><Relationship Id="rId4" Type="http://schemas.openxmlformats.org/officeDocument/2006/relationships/hyperlink" Target="https://statutes.capitol.texas.gov/Docs/GV/htm/GV.125.htm#125.005" TargetMode="External"/><Relationship Id="rId9" Type="http://schemas.openxmlformats.org/officeDocument/2006/relationships/hyperlink" Target="https://statutes.capitol.texas.gov/Docs/HS/htm/HS.533.htm#533.0354" TargetMode="External"/><Relationship Id="rId14" Type="http://schemas.openxmlformats.org/officeDocument/2006/relationships/hyperlink" Target="https://statutes.capitol.texas.gov/Docs/CR/htm/CR.46B.htm#46B.071" TargetMode="External"/><Relationship Id="rId22" Type="http://schemas.openxmlformats.org/officeDocument/2006/relationships/hyperlink" Target="https://statutes.capitol.texas.gov/Docs/HS/htm/HS.592.htm#592.156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sao.texas.gov/Reports/Main/25-007.pdf?page=3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8FED6C-9E5C-3A1E-261B-0E670F26D14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8952" y="549934"/>
            <a:ext cx="5940084" cy="3669140"/>
          </a:xfrm>
        </p:spPr>
        <p:txBody>
          <a:bodyPr anchor="ctr">
            <a:normAutofit/>
          </a:bodyPr>
          <a:lstStyle/>
          <a:p>
            <a:br>
              <a:rPr lang="en-US" sz="4400" b="1" dirty="0">
                <a:latin typeface="+mj-lt"/>
                <a:ea typeface="+mj-ea"/>
                <a:cs typeface="+mj-cs"/>
              </a:rPr>
            </a:br>
            <a:endParaRPr lang="en-US" sz="44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31794D5-CCCE-A31E-CD3A-33A26489D6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758952" y="3850702"/>
            <a:ext cx="5786798" cy="833593"/>
          </a:xfrm>
        </p:spPr>
        <p:txBody>
          <a:bodyPr anchor="b">
            <a:noAutofit/>
          </a:bodyPr>
          <a:lstStyle/>
          <a:p>
            <a:endParaRPr lang="en-US" sz="4400" b="1" dirty="0">
              <a:latin typeface="+mj-lt"/>
              <a:ea typeface="+mj-ea"/>
              <a:cs typeface="+mj-cs"/>
            </a:endParaRPr>
          </a:p>
          <a:p>
            <a:endParaRPr lang="en-US" sz="4400" b="1" dirty="0">
              <a:latin typeface="+mj-lt"/>
              <a:ea typeface="+mj-ea"/>
              <a:cs typeface="+mj-cs"/>
            </a:endParaRPr>
          </a:p>
          <a:p>
            <a:endParaRPr lang="en-US" sz="4400" b="1" dirty="0">
              <a:latin typeface="+mj-lt"/>
              <a:ea typeface="+mj-ea"/>
              <a:cs typeface="+mj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6AF90C1-E9AD-91D2-56F7-E565D39DF66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91613" y="3545250"/>
            <a:ext cx="2786708" cy="2470539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2170808-D759-E35D-5F25-6E637A100F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04104" y="4041319"/>
            <a:ext cx="2778515" cy="185234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8BE11BF6-C25A-7C8F-7CE5-36C62F94A691}"/>
              </a:ext>
            </a:extLst>
          </p:cNvPr>
          <p:cNvSpPr txBox="1"/>
          <p:nvPr/>
        </p:nvSpPr>
        <p:spPr>
          <a:xfrm>
            <a:off x="356937" y="964338"/>
            <a:ext cx="11478125" cy="28007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>
                <a:latin typeface="Times New Roman" panose="02020603050405020304" pitchFamily="18" charset="0"/>
                <a:cs typeface="Times New Roman" panose="02020603050405020304" pitchFamily="18" charset="0"/>
              </a:rPr>
              <a:t>JCMH Legislative Recommendations</a:t>
            </a:r>
          </a:p>
          <a:p>
            <a:pPr algn="ctr"/>
            <a:r>
              <a:rPr lang="en-US" sz="3600" i="1">
                <a:latin typeface="Times New Roman" panose="02020603050405020304" pitchFamily="18" charset="0"/>
                <a:cs typeface="Times New Roman" panose="02020603050405020304" pitchFamily="18" charset="0"/>
              </a:rPr>
              <a:t>Presentation for</a:t>
            </a:r>
          </a:p>
          <a:p>
            <a:pPr algn="ctr"/>
            <a:r>
              <a:rPr lang="en-US" sz="3600" i="1">
                <a:latin typeface="Times New Roman" panose="02020603050405020304" pitchFamily="18" charset="0"/>
                <a:cs typeface="Times New Roman" panose="02020603050405020304" pitchFamily="18" charset="0"/>
              </a:rPr>
              <a:t>The Governor’s Committee on People with Disabilities</a:t>
            </a:r>
          </a:p>
          <a:p>
            <a:pPr algn="ctr"/>
            <a:endParaRPr lang="en-US" sz="3600" b="1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en-US" sz="2800">
                <a:latin typeface="Times New Roman" panose="02020603050405020304" pitchFamily="18" charset="0"/>
                <a:cs typeface="Times New Roman" panose="02020603050405020304" pitchFamily="18" charset="0"/>
              </a:rPr>
              <a:t>By Kristi Taylor, J.D.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0FD85D4-A07B-6519-F000-017784FBD3A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08402" y="3836499"/>
            <a:ext cx="2482230" cy="2132746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87C0774B-CA3A-9490-9AD5-A2831F7292B0}"/>
              </a:ext>
            </a:extLst>
          </p:cNvPr>
          <p:cNvSpPr/>
          <p:nvPr/>
        </p:nvSpPr>
        <p:spPr>
          <a:xfrm>
            <a:off x="3524738" y="4219074"/>
            <a:ext cx="1094154" cy="282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5F98BC4-4BFF-C5A3-C3FD-E059DD1A986E}"/>
              </a:ext>
            </a:extLst>
          </p:cNvPr>
          <p:cNvSpPr/>
          <p:nvPr/>
        </p:nvSpPr>
        <p:spPr>
          <a:xfrm>
            <a:off x="7298434" y="4179998"/>
            <a:ext cx="1094154" cy="282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55ACB47-D364-DE08-A8E7-D30C7FCCA68E}"/>
              </a:ext>
            </a:extLst>
          </p:cNvPr>
          <p:cNvSpPr/>
          <p:nvPr/>
        </p:nvSpPr>
        <p:spPr>
          <a:xfrm>
            <a:off x="10614128" y="4219074"/>
            <a:ext cx="1094154" cy="28258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00195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93AB3-4492-BE1F-8007-9BE266E1D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</a:rPr>
              <a:t>Civil</a:t>
            </a:r>
            <a:br>
              <a:rPr lang="en-US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180CBF-0896-82DC-072E-16835E34E4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0046" y="1473933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Modifications to peace officer emergency detention forms to better elicit necessary and helpful information.</a:t>
            </a:r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Clarification of a peace officer’s duties upon presenting a person to a facility for examination for an emergency detention without a warrant. </a:t>
            </a:r>
            <a:endParaRPr lang="en-US" dirty="0"/>
          </a:p>
        </p:txBody>
      </p:sp>
      <p:pic>
        <p:nvPicPr>
          <p:cNvPr id="1026" name="Picture 2" descr="Mental Health Crises | Houston Police ...">
            <a:extLst>
              <a:ext uri="{FF2B5EF4-FFF2-40B4-BE49-F238E27FC236}">
                <a16:creationId xmlns:a16="http://schemas.microsoft.com/office/drawing/2014/main" id="{9C287ABB-B5F4-C3E2-EBE5-DC29868A2BD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41490" y="4609837"/>
            <a:ext cx="3180670" cy="17811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A male clinician, wearing a blue collared shirt and dark pants, is sitting in the passenger seat of a vehicle and types on his laptop. His female colleague, wearing a similar outfit, is also typing on her laptop in the backseat.">
            <a:extLst>
              <a:ext uri="{FF2B5EF4-FFF2-40B4-BE49-F238E27FC236}">
                <a16:creationId xmlns:a16="http://schemas.microsoft.com/office/drawing/2014/main" id="{EDCCA77A-A0CC-EDB1-250E-2D548BD1AE1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24466" y="4259202"/>
            <a:ext cx="4200184" cy="23632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38636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93AB3-4492-BE1F-8007-9BE266E1D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</a:rPr>
              <a:t>Civil</a:t>
            </a:r>
            <a:br>
              <a:rPr lang="en-US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180CBF-0896-82DC-072E-16835E34E4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0045" y="1473933"/>
            <a:ext cx="10881265" cy="4351338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lphaUcPeriod" startAt="3"/>
            </a:pPr>
            <a:r>
              <a:rPr lang="en-US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Clarifying proper venue for a civil commitment.</a:t>
            </a:r>
          </a:p>
          <a:p>
            <a:pPr marL="514350" indent="-514350">
              <a:lnSpc>
                <a:spcPct val="100000"/>
              </a:lnSpc>
              <a:spcBef>
                <a:spcPts val="0"/>
              </a:spcBef>
              <a:buFont typeface="+mj-lt"/>
              <a:buAutoNum type="alphaUcPeriod" startAt="3"/>
            </a:pPr>
            <a:endParaRPr lang="en-US" dirty="0">
              <a:solidFill>
                <a:schemeClr val="accent1"/>
              </a:solidFill>
              <a:latin typeface="Constantia" panose="02030602050306030303" pitchFamily="18" charset="0"/>
              <a:cs typeface="Calibri" panose="020F0502020204030204" pitchFamily="34" charset="0"/>
            </a:endParaRPr>
          </a:p>
          <a:p>
            <a:pPr marL="514350" indent="-514350">
              <a:lnSpc>
                <a:spcPct val="100000"/>
              </a:lnSpc>
              <a:buFont typeface="+mj-lt"/>
              <a:buAutoNum type="alphaUcPeriod" startAt="3"/>
            </a:pPr>
            <a:r>
              <a:rPr lang="en-US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Addressing the common symptom of anosognosia (i.e., lack of insight because of untreated mental illness) for E.D.s and inpatient civil commitments. </a:t>
            </a:r>
            <a:endParaRPr lang="en-US" dirty="0"/>
          </a:p>
        </p:txBody>
      </p:sp>
      <p:pic>
        <p:nvPicPr>
          <p:cNvPr id="3074" name="Picture 2" descr="University of Texas Health Science Center - San Antonio State Hospital |  HKS Architects">
            <a:extLst>
              <a:ext uri="{FF2B5EF4-FFF2-40B4-BE49-F238E27FC236}">
                <a16:creationId xmlns:a16="http://schemas.microsoft.com/office/drawing/2014/main" id="{29EAED56-DBE3-C49E-79E8-FF7D9D2B910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3856269"/>
            <a:ext cx="5259754" cy="28517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Sunrise Canyon Hospital | StarCare Lubbock">
            <a:extLst>
              <a:ext uri="{FF2B5EF4-FFF2-40B4-BE49-F238E27FC236}">
                <a16:creationId xmlns:a16="http://schemas.microsoft.com/office/drawing/2014/main" id="{CC3BA219-1536-76C9-C6BE-94415C07531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7880" y="4060092"/>
            <a:ext cx="3810000" cy="26479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043048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8" name="Rectangle 7">
            <a:extLst>
              <a:ext uri="{FF2B5EF4-FFF2-40B4-BE49-F238E27FC236}">
                <a16:creationId xmlns:a16="http://schemas.microsoft.com/office/drawing/2014/main" id="{081EA652-8C6A-4E69-BEB9-170809474553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: Shape 9">
            <a:extLst>
              <a:ext uri="{FF2B5EF4-FFF2-40B4-BE49-F238E27FC236}">
                <a16:creationId xmlns:a16="http://schemas.microsoft.com/office/drawing/2014/main" id="{F474090D-CD95-4B41-BE3D-6596953D322D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44662" y="323519"/>
            <a:ext cx="4323899" cy="6212748"/>
          </a:xfrm>
          <a:custGeom>
            <a:avLst/>
            <a:gdLst>
              <a:gd name="connsiteX0" fmla="*/ 0 w 4323899"/>
              <a:gd name="connsiteY0" fmla="*/ 0 h 6212748"/>
              <a:gd name="connsiteX1" fmla="*/ 742501 w 4323899"/>
              <a:gd name="connsiteY1" fmla="*/ 0 h 6212748"/>
              <a:gd name="connsiteX2" fmla="*/ 4323899 w 4323899"/>
              <a:gd name="connsiteY2" fmla="*/ 0 h 6212748"/>
              <a:gd name="connsiteX3" fmla="*/ 4323899 w 4323899"/>
              <a:gd name="connsiteY3" fmla="*/ 2864954 h 6212748"/>
              <a:gd name="connsiteX4" fmla="*/ 880454 w 4323899"/>
              <a:gd name="connsiteY4" fmla="*/ 6212748 h 6212748"/>
              <a:gd name="connsiteX5" fmla="*/ 0 w 4323899"/>
              <a:gd name="connsiteY5" fmla="*/ 6212748 h 6212748"/>
              <a:gd name="connsiteX6" fmla="*/ 0 w 4323899"/>
              <a:gd name="connsiteY6" fmla="*/ 6210962 h 621274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323899" h="6212748">
                <a:moveTo>
                  <a:pt x="0" y="0"/>
                </a:moveTo>
                <a:lnTo>
                  <a:pt x="742501" y="0"/>
                </a:lnTo>
                <a:lnTo>
                  <a:pt x="4323899" y="0"/>
                </a:lnTo>
                <a:lnTo>
                  <a:pt x="4323899" y="2864954"/>
                </a:lnTo>
                <a:lnTo>
                  <a:pt x="880454" y="6212748"/>
                </a:lnTo>
                <a:lnTo>
                  <a:pt x="0" y="6212748"/>
                </a:lnTo>
                <a:lnTo>
                  <a:pt x="0" y="6210962"/>
                </a:lnTo>
                <a:close/>
              </a:path>
            </a:pathLst>
          </a:custGeom>
          <a:solidFill>
            <a:schemeClr val="tx1">
              <a:lumMod val="50000"/>
              <a:lumOff val="50000"/>
              <a:alpha val="2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en-US"/>
          </a:p>
        </p:txBody>
      </p:sp>
      <p:sp>
        <p:nvSpPr>
          <p:cNvPr id="12" name="Right Triangle 11">
            <a:extLst>
              <a:ext uri="{FF2B5EF4-FFF2-40B4-BE49-F238E27FC236}">
                <a16:creationId xmlns:a16="http://schemas.microsoft.com/office/drawing/2014/main" id="{5298780A-33B9-4EA2-8F67-DE68AD62841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8576720" y="3335867"/>
            <a:ext cx="3291840" cy="32004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8F3E811-B104-4DFF-951A-008C860FF1D2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1774" y="623275"/>
            <a:ext cx="10905053" cy="5607882"/>
          </a:xfrm>
          <a:prstGeom prst="rect">
            <a:avLst/>
          </a:prstGeom>
          <a:noFill/>
          <a:ln w="19050">
            <a:solidFill>
              <a:schemeClr val="tx1">
                <a:lumMod val="75000"/>
                <a:lumOff val="2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F96B0A-2EB1-989E-588F-8B8DD39DAFD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026203" y="1443390"/>
            <a:ext cx="3268216" cy="3405880"/>
          </a:xfrm>
        </p:spPr>
        <p:txBody>
          <a:bodyPr>
            <a:normAutofit/>
          </a:bodyPr>
          <a:lstStyle/>
          <a:p>
            <a:r>
              <a:rPr lang="en-US" sz="6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Thank you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02A4F0-D0CB-44BC-7350-A9266A83D48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97581" y="4525753"/>
            <a:ext cx="4977280" cy="1181836"/>
          </a:xfrm>
        </p:spPr>
        <p:txBody>
          <a:bodyPr anchor="ctr">
            <a:normAutofit fontScale="55000" lnSpcReduction="20000"/>
          </a:bodyPr>
          <a:lstStyle/>
          <a:p>
            <a:pPr marL="0" indent="0">
              <a:buNone/>
            </a:pPr>
            <a:r>
              <a:rPr 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Kristi Taylor, Executive Director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  <a:hlinkClick r:id="rId2"/>
              </a:rPr>
              <a:t>TexasJCMH.gov 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512.463.6837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Kristi.Taylor@txcourts.gov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7BC1F7F-023A-BDA5-520F-E6DDA154AE4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6700" y="298890"/>
            <a:ext cx="5971007" cy="391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954894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3" name="Rectangle 22">
            <a:extLst>
              <a:ext uri="{FF2B5EF4-FFF2-40B4-BE49-F238E27FC236}">
                <a16:creationId xmlns:a16="http://schemas.microsoft.com/office/drawing/2014/main" id="{AAAE94E3-A7DB-4868-B1E3-E49703488BB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25" name="Group 24">
            <a:extLst>
              <a:ext uri="{FF2B5EF4-FFF2-40B4-BE49-F238E27FC236}">
                <a16:creationId xmlns:a16="http://schemas.microsoft.com/office/drawing/2014/main" id="{1DE889C7-FAD6-4397-98E2-05D50348445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GrpSpPr>
            <a:grpSpLocks noGrp="1" noUngrp="1" noRot="1" noChangeAspect="1" noMove="1" noResize="1"/>
          </p:cNvGrp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GrpSpPr>
        <p:grpSpPr>
          <a:xfrm>
            <a:off x="0" y="1083484"/>
            <a:ext cx="355196" cy="673460"/>
            <a:chOff x="0" y="823811"/>
            <a:chExt cx="355196" cy="673460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F399A70F-F8CD-4992-9EF5-6CF15472E73F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0" y="823811"/>
              <a:ext cx="87363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48F4FEDC-6D80-458C-A665-075D9B9500FD}"/>
                </a:ext>
                <a:ext uri="{C183D7F6-B498-43B3-948B-1728B52AA6E4}">
                  <adec:decorative xmlns:adec="http://schemas.microsoft.com/office/drawing/2017/decorative" val="1"/>
                </a:ext>
              </a:extLst>
            </p:cNvPr>
            <p:cNvSpPr/>
            <p:nvPr>
              <p:extLst>
                <p:ext uri="{386F3935-93C4-4BCD-93E2-E3B085C9AB24}">
                  <p16:designElem xmlns:p16="http://schemas.microsoft.com/office/powerpoint/2015/main" val="1"/>
                </p:ext>
              </p:extLst>
            </p:nvPr>
          </p:nvSpPr>
          <p:spPr>
            <a:xfrm>
              <a:off x="159341" y="823811"/>
              <a:ext cx="195855" cy="67346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28" name="Rectangle 27">
            <a:extLst>
              <a:ext uri="{FF2B5EF4-FFF2-40B4-BE49-F238E27FC236}">
                <a16:creationId xmlns:a16="http://schemas.microsoft.com/office/drawing/2014/main" id="{3873B707-463F-40B0-8227-E8CC6C67EB2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665085" y="2123821"/>
            <a:ext cx="4975066" cy="2743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141835C-D4E9-46DF-B375-CEC51E4F2FB8}"/>
              </a:ext>
            </a:extLst>
          </p:cNvPr>
          <p:cNvSpPr txBox="1"/>
          <p:nvPr/>
        </p:nvSpPr>
        <p:spPr>
          <a:xfrm>
            <a:off x="590719" y="2330505"/>
            <a:ext cx="5278066" cy="39795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defTabSz="914400">
              <a:lnSpc>
                <a:spcPct val="90000"/>
              </a:lnSpc>
              <a:spcAft>
                <a:spcPts val="600"/>
              </a:spcAft>
            </a:pPr>
            <a:r>
              <a:rPr lang="en-US" sz="2000" i="0" u="none" strike="noStrike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mission of the </a:t>
            </a:r>
            <a:r>
              <a:rPr lang="en-US" sz="2000" b="1" i="0" u="none" strike="noStrike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Judicial Commission on Mental Health </a:t>
            </a:r>
            <a:r>
              <a:rPr lang="en-US" sz="2000" i="0" u="none" strike="noStrike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is to engage and empower court systems through collaboration, education, and leadership, thereby improving the lives of individuals with mental health needs, substance use disorders, and intellectual and developmental disabilities</a:t>
            </a:r>
            <a:r>
              <a:rPr lang="en-US" sz="2000" i="0" u="none" strike="noStrike" cap="all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en-US" sz="20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13237C8-E62C-4F0D-A318-BD6FB6C2D138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flipH="1">
            <a:off x="10697670" y="0"/>
            <a:ext cx="149433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19C9EAEA-39D0-4B0E-A0EB-51E7B26740B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49687" y="357447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Logo, company name&#10;&#10;Description automatically generated">
            <a:extLst>
              <a:ext uri="{FF2B5EF4-FFF2-40B4-BE49-F238E27FC236}">
                <a16:creationId xmlns:a16="http://schemas.microsoft.com/office/drawing/2014/main" id="{D1BDAB88-210C-677A-BE26-CEB26AC7DB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49826" y="581892"/>
            <a:ext cx="3664627" cy="2518756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8CB5D2D7-DF65-4E86-BFBA-FFB9B5ACEB6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49687" y="3505479"/>
            <a:ext cx="4845488" cy="2923587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 descr="A group of people in a meeting&#10;&#10;Description automatically generated with medium confidence">
            <a:extLst>
              <a:ext uri="{FF2B5EF4-FFF2-40B4-BE49-F238E27FC236}">
                <a16:creationId xmlns:a16="http://schemas.microsoft.com/office/drawing/2014/main" id="{D91A1A04-761C-211B-D7EA-6F8BFD4D58D4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273" b="12126"/>
          <a:stretch/>
        </p:blipFill>
        <p:spPr>
          <a:xfrm>
            <a:off x="7615386" y="3707894"/>
            <a:ext cx="3331643" cy="2518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11714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321A1E41-C9ED-41DD-9104-2DFA2A41B0CC}"/>
              </a:ext>
            </a:extLst>
          </p:cNvPr>
          <p:cNvGraphicFramePr>
            <a:graphicFrameLocks noGrp="1"/>
          </p:cNvGraphicFramePr>
          <p:nvPr/>
        </p:nvGraphicFramePr>
        <p:xfrm>
          <a:off x="81726" y="66101"/>
          <a:ext cx="11978639" cy="6766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41146">
                  <a:extLst>
                    <a:ext uri="{9D8B030D-6E8A-4147-A177-3AD203B41FA5}">
                      <a16:colId xmlns:a16="http://schemas.microsoft.com/office/drawing/2014/main" val="1618154614"/>
                    </a:ext>
                  </a:extLst>
                </a:gridCol>
                <a:gridCol w="1399142">
                  <a:extLst>
                    <a:ext uri="{9D8B030D-6E8A-4147-A177-3AD203B41FA5}">
                      <a16:colId xmlns:a16="http://schemas.microsoft.com/office/drawing/2014/main" val="4110693211"/>
                    </a:ext>
                  </a:extLst>
                </a:gridCol>
                <a:gridCol w="1454227">
                  <a:extLst>
                    <a:ext uri="{9D8B030D-6E8A-4147-A177-3AD203B41FA5}">
                      <a16:colId xmlns:a16="http://schemas.microsoft.com/office/drawing/2014/main" val="1690428168"/>
                    </a:ext>
                  </a:extLst>
                </a:gridCol>
                <a:gridCol w="2192357">
                  <a:extLst>
                    <a:ext uri="{9D8B030D-6E8A-4147-A177-3AD203B41FA5}">
                      <a16:colId xmlns:a16="http://schemas.microsoft.com/office/drawing/2014/main" val="3188959274"/>
                    </a:ext>
                  </a:extLst>
                </a:gridCol>
                <a:gridCol w="2511845">
                  <a:extLst>
                    <a:ext uri="{9D8B030D-6E8A-4147-A177-3AD203B41FA5}">
                      <a16:colId xmlns:a16="http://schemas.microsoft.com/office/drawing/2014/main" val="2240935668"/>
                    </a:ext>
                  </a:extLst>
                </a:gridCol>
                <a:gridCol w="1576580">
                  <a:extLst>
                    <a:ext uri="{9D8B030D-6E8A-4147-A177-3AD203B41FA5}">
                      <a16:colId xmlns:a16="http://schemas.microsoft.com/office/drawing/2014/main" val="1802444638"/>
                    </a:ext>
                  </a:extLst>
                </a:gridCol>
                <a:gridCol w="1703342">
                  <a:extLst>
                    <a:ext uri="{9D8B030D-6E8A-4147-A177-3AD203B41FA5}">
                      <a16:colId xmlns:a16="http://schemas.microsoft.com/office/drawing/2014/main" val="3945211479"/>
                    </a:ext>
                  </a:extLst>
                </a:gridCol>
              </a:tblGrid>
              <a:tr h="929370">
                <a:tc>
                  <a:txBody>
                    <a:bodyPr/>
                    <a:lstStyle/>
                    <a:p>
                      <a:pPr algn="ctr">
                        <a:tabLst>
                          <a:tab pos="969963" algn="l"/>
                        </a:tabLst>
                      </a:pPr>
                      <a:r>
                        <a:rPr lang="en-US"/>
                        <a:t>Public Health</a:t>
                      </a:r>
                    </a:p>
                  </a:txBody>
                  <a:tcPr anchor="b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0</a:t>
                      </a:r>
                    </a:p>
                    <a:p>
                      <a:pPr algn="ctr"/>
                      <a:r>
                        <a:rPr lang="en-US"/>
                        <a:t>Community Services</a:t>
                      </a:r>
                    </a:p>
                  </a:txBody>
                  <a:tcPr anchor="ctr">
                    <a:solidFill>
                      <a:srgbClr val="8BC53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1</a:t>
                      </a:r>
                    </a:p>
                    <a:p>
                      <a:pPr algn="ctr"/>
                      <a:r>
                        <a:rPr lang="en-US"/>
                        <a:t>Law Enforcement</a:t>
                      </a:r>
                    </a:p>
                  </a:txBody>
                  <a:tcPr anchor="ctr">
                    <a:solidFill>
                      <a:srgbClr val="00934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2</a:t>
                      </a:r>
                    </a:p>
                    <a:p>
                      <a:pPr algn="ctr"/>
                      <a:r>
                        <a:rPr lang="en-US"/>
                        <a:t>Initial Detention / Court Hearings</a:t>
                      </a:r>
                    </a:p>
                  </a:txBody>
                  <a:tcPr anchor="ctr">
                    <a:solidFill>
                      <a:srgbClr val="0D766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3</a:t>
                      </a:r>
                    </a:p>
                    <a:p>
                      <a:pPr algn="ctr"/>
                      <a:endParaRPr lang="en-US"/>
                    </a:p>
                    <a:p>
                      <a:pPr algn="ctr"/>
                      <a:r>
                        <a:rPr lang="en-US"/>
                        <a:t>Courts</a:t>
                      </a:r>
                    </a:p>
                  </a:txBody>
                  <a:tcPr anchor="ctr">
                    <a:solidFill>
                      <a:srgbClr val="1B75B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4</a:t>
                      </a:r>
                    </a:p>
                    <a:p>
                      <a:pPr algn="ctr"/>
                      <a:endParaRPr lang="en-US"/>
                    </a:p>
                    <a:p>
                      <a:pPr algn="ctr"/>
                      <a:r>
                        <a:rPr lang="en-US"/>
                        <a:t>Re-entry</a:t>
                      </a:r>
                    </a:p>
                  </a:txBody>
                  <a:tcPr anchor="ctr">
                    <a:solidFill>
                      <a:srgbClr val="233D7B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5</a:t>
                      </a:r>
                    </a:p>
                    <a:p>
                      <a:pPr algn="ctr"/>
                      <a:r>
                        <a:rPr lang="en-US"/>
                        <a:t>Community Corrections</a:t>
                      </a:r>
                    </a:p>
                  </a:txBody>
                  <a:tcPr anchor="ctr">
                    <a:solidFill>
                      <a:srgbClr val="114159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9845823"/>
                  </a:ext>
                </a:extLst>
              </a:tr>
              <a:tr h="5837190">
                <a:tc>
                  <a:txBody>
                    <a:bodyPr/>
                    <a:lstStyle/>
                    <a:p>
                      <a:pPr marL="0" indent="0"/>
                      <a:endParaRPr lang="en-US"/>
                    </a:p>
                  </a:txBody>
                  <a:tcPr>
                    <a:solidFill>
                      <a:srgbClr val="FFE28D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B9DC8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66BE8F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66CA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7DCBEC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A1AFCB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708D9B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28188128"/>
                  </a:ext>
                </a:extLst>
              </a:tr>
            </a:tbl>
          </a:graphicData>
        </a:graphic>
      </p:graphicFrame>
      <p:sp>
        <p:nvSpPr>
          <p:cNvPr id="16" name="Flowchart: Alternate Process 15">
            <a:extLst>
              <a:ext uri="{FF2B5EF4-FFF2-40B4-BE49-F238E27FC236}">
                <a16:creationId xmlns:a16="http://schemas.microsoft.com/office/drawing/2014/main" id="{9E3F9F96-4781-4F50-B7CC-6073C01FAC1B}"/>
              </a:ext>
            </a:extLst>
          </p:cNvPr>
          <p:cNvSpPr/>
          <p:nvPr/>
        </p:nvSpPr>
        <p:spPr>
          <a:xfrm>
            <a:off x="5673687" y="3345422"/>
            <a:ext cx="2994751" cy="351400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1B75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Pre-Prosecution Diversion / Pre-Trial Intervention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Prosecutor’s office</a:t>
            </a:r>
          </a:p>
        </p:txBody>
      </p:sp>
      <p:sp>
        <p:nvSpPr>
          <p:cNvPr id="17" name="Flowchart: Alternate Process 16">
            <a:extLst>
              <a:ext uri="{FF2B5EF4-FFF2-40B4-BE49-F238E27FC236}">
                <a16:creationId xmlns:a16="http://schemas.microsoft.com/office/drawing/2014/main" id="{0EEEDF6F-7927-4BC7-A6B8-56088147A4F3}"/>
              </a:ext>
            </a:extLst>
          </p:cNvPr>
          <p:cNvSpPr/>
          <p:nvPr/>
        </p:nvSpPr>
        <p:spPr>
          <a:xfrm>
            <a:off x="2657917" y="3533662"/>
            <a:ext cx="1371600" cy="863928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699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Pre-arrest Diversion Programs or Policies</a:t>
            </a:r>
            <a:b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Police CCP art.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14.035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(IDD)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8" name="Flowchart: Alternate Process 17">
            <a:extLst>
              <a:ext uri="{FF2B5EF4-FFF2-40B4-BE49-F238E27FC236}">
                <a16:creationId xmlns:a16="http://schemas.microsoft.com/office/drawing/2014/main" id="{1A444D34-EC67-4CAA-A818-AEAB44A9E5F7}"/>
              </a:ext>
            </a:extLst>
          </p:cNvPr>
          <p:cNvSpPr/>
          <p:nvPr/>
        </p:nvSpPr>
        <p:spPr>
          <a:xfrm>
            <a:off x="6881422" y="5454870"/>
            <a:ext cx="4735551" cy="206408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1B75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Specialty Courts / Specialty Dockets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4"/>
              </a:rPr>
              <a:t>Tex. Gov’t Code 125.005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9" name="Flowchart: Alternate Process 18">
            <a:extLst>
              <a:ext uri="{FF2B5EF4-FFF2-40B4-BE49-F238E27FC236}">
                <a16:creationId xmlns:a16="http://schemas.microsoft.com/office/drawing/2014/main" id="{5E468D4D-A8EC-40E0-9FF5-F0DB3290D151}"/>
              </a:ext>
            </a:extLst>
          </p:cNvPr>
          <p:cNvSpPr/>
          <p:nvPr/>
        </p:nvSpPr>
        <p:spPr>
          <a:xfrm>
            <a:off x="1286286" y="3665973"/>
            <a:ext cx="1280160" cy="667246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AOT 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–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Assisted Outpatient Treatment</a:t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H&amp;S code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5"/>
              </a:rPr>
              <a:t>574.037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0" name="Flowchart: Alternate Process 19">
            <a:extLst>
              <a:ext uri="{FF2B5EF4-FFF2-40B4-BE49-F238E27FC236}">
                <a16:creationId xmlns:a16="http://schemas.microsoft.com/office/drawing/2014/main" id="{9B99D457-A292-46A6-8286-CA6B71E5B548}"/>
              </a:ext>
            </a:extLst>
          </p:cNvPr>
          <p:cNvSpPr/>
          <p:nvPr/>
        </p:nvSpPr>
        <p:spPr>
          <a:xfrm>
            <a:off x="4123653" y="4161259"/>
            <a:ext cx="2103120" cy="882291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0D7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995488" algn="l"/>
              </a:tabLst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Jail</a:t>
            </a:r>
          </a:p>
          <a:p>
            <a:pPr marL="57150" marR="0" lvl="0" indent="-57150" algn="l" defTabSz="1427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995488" algn="l"/>
              </a:tabLst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Access to 24/7 telepsychiatry</a:t>
            </a:r>
          </a:p>
          <a:p>
            <a:pPr marL="57150" marR="0" lvl="0" indent="-57150" algn="l" defTabSz="1427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995488" algn="l"/>
              </a:tabLst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Mandatory Rx med Review  </a:t>
            </a:r>
          </a:p>
          <a:p>
            <a:pPr marL="57150" marR="0" lvl="0" indent="-57150" algn="l" defTabSz="1427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995488" algn="l"/>
              </a:tabLst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Providing Rx meds.</a:t>
            </a:r>
          </a:p>
          <a:p>
            <a:pPr marL="0" marR="0" lvl="0" indent="0" algn="l" defTabSz="1427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995488" algn="l"/>
              </a:tabLst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Gov’t Code §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6"/>
              </a:rPr>
              <a:t>511.009(a)(19) &amp; (d)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4" name="Flowchart: Alternate Process 23">
            <a:extLst>
              <a:ext uri="{FF2B5EF4-FFF2-40B4-BE49-F238E27FC236}">
                <a16:creationId xmlns:a16="http://schemas.microsoft.com/office/drawing/2014/main" id="{B475D9AC-FFCB-46D6-A92E-26EF870178A1}"/>
              </a:ext>
            </a:extLst>
          </p:cNvPr>
          <p:cNvSpPr/>
          <p:nvPr/>
        </p:nvSpPr>
        <p:spPr>
          <a:xfrm>
            <a:off x="6363883" y="1583687"/>
            <a:ext cx="2314629" cy="798039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1B75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Transfer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D (in appropriate cases) to </a:t>
            </a:r>
            <a:r>
              <a:rPr kumimoji="0" lang="en-US" sz="10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alternative court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court-ordered outpatient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MH services with or without dismissal - Ch. 574 of Tex. Health and Safety Code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75B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CCP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75B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7"/>
              </a:rPr>
              <a:t>16.22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75BB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(c)(5)</a:t>
            </a:r>
          </a:p>
        </p:txBody>
      </p:sp>
      <p:sp>
        <p:nvSpPr>
          <p:cNvPr id="26" name="Flowchart: Alternate Process 25">
            <a:extLst>
              <a:ext uri="{FF2B5EF4-FFF2-40B4-BE49-F238E27FC236}">
                <a16:creationId xmlns:a16="http://schemas.microsoft.com/office/drawing/2014/main" id="{E8183854-56A3-425D-B05E-F3B217007DE2}"/>
              </a:ext>
            </a:extLst>
          </p:cNvPr>
          <p:cNvSpPr/>
          <p:nvPr/>
        </p:nvSpPr>
        <p:spPr>
          <a:xfrm>
            <a:off x="4134668" y="2389198"/>
            <a:ext cx="1442764" cy="558469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0D7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143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Magistration </a:t>
            </a:r>
            <a:b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CCP </a:t>
            </a: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8"/>
              </a:rPr>
              <a:t>15.17</a:t>
            </a: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Hearing </a:t>
            </a:r>
          </a:p>
          <a:p>
            <a:pPr marL="1587" marR="0" lvl="0" indent="0" algn="ctr" defTabSz="1143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Jail / Magistrate</a:t>
            </a:r>
          </a:p>
        </p:txBody>
      </p:sp>
      <p:sp>
        <p:nvSpPr>
          <p:cNvPr id="27" name="Flowchart: Alternate Process 26">
            <a:hlinkClick r:id="rId9"/>
            <a:extLst>
              <a:ext uri="{FF2B5EF4-FFF2-40B4-BE49-F238E27FC236}">
                <a16:creationId xmlns:a16="http://schemas.microsoft.com/office/drawing/2014/main" id="{9FCE218D-A837-4504-9EB6-5A816FDE5AE0}"/>
              </a:ext>
            </a:extLst>
          </p:cNvPr>
          <p:cNvSpPr/>
          <p:nvPr/>
        </p:nvSpPr>
        <p:spPr>
          <a:xfrm>
            <a:off x="4145687" y="5090902"/>
            <a:ext cx="2081086" cy="1319093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0D7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5715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995488" algn="l"/>
              </a:tabLst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LMHA / LBHA / LIDDA</a:t>
            </a:r>
          </a:p>
          <a:p>
            <a:pPr marL="57150" marR="0" lvl="0" indent="-571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995488" algn="l"/>
              </a:tabLst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CCQ – if alert does it notify LMHA?</a:t>
            </a:r>
          </a:p>
          <a:p>
            <a:pPr marL="57150" marR="0" lvl="0" indent="-571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995488" algn="l"/>
              </a:tabLst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Visit by Jail Liaison to LMHA</a:t>
            </a:r>
          </a:p>
          <a:p>
            <a:pPr marL="57150" marR="0" lvl="0" indent="-571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995488" algn="l"/>
              </a:tabLst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Connected to Psych services?</a:t>
            </a:r>
          </a:p>
          <a:p>
            <a:pPr marL="57150" marR="0" lvl="0" indent="-571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>
                <a:tab pos="1995488" algn="l"/>
              </a:tabLst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Contracted Jail Based treatment services?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1995488" algn="l"/>
              </a:tabLst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Health &amp; Safety Code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9"/>
              </a:rPr>
              <a:t>533.0354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8" name="Flowchart: Alternate Process 27">
            <a:extLst>
              <a:ext uri="{FF2B5EF4-FFF2-40B4-BE49-F238E27FC236}">
                <a16:creationId xmlns:a16="http://schemas.microsoft.com/office/drawing/2014/main" id="{649CD7B0-2A8C-460C-B264-6ECF413D7534}"/>
              </a:ext>
            </a:extLst>
          </p:cNvPr>
          <p:cNvSpPr/>
          <p:nvPr/>
        </p:nvSpPr>
        <p:spPr>
          <a:xfrm>
            <a:off x="5673687" y="2421847"/>
            <a:ext cx="3004825" cy="269037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1B75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Defense Attorney Appointed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CCP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8"/>
              </a:rPr>
              <a:t>15.17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9" name="Flowchart: Alternate Process 28">
            <a:extLst>
              <a:ext uri="{FF2B5EF4-FFF2-40B4-BE49-F238E27FC236}">
                <a16:creationId xmlns:a16="http://schemas.microsoft.com/office/drawing/2014/main" id="{9AD10499-4F00-43CB-9868-15A9B9D5C6D5}"/>
              </a:ext>
            </a:extLst>
          </p:cNvPr>
          <p:cNvSpPr/>
          <p:nvPr/>
        </p:nvSpPr>
        <p:spPr>
          <a:xfrm>
            <a:off x="8859456" y="1139946"/>
            <a:ext cx="2888434" cy="351399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LMHA / TCOOMMI Services</a:t>
            </a:r>
          </a:p>
        </p:txBody>
      </p:sp>
      <p:sp>
        <p:nvSpPr>
          <p:cNvPr id="30" name="Flowchart: Alternate Process 29">
            <a:extLst>
              <a:ext uri="{FF2B5EF4-FFF2-40B4-BE49-F238E27FC236}">
                <a16:creationId xmlns:a16="http://schemas.microsoft.com/office/drawing/2014/main" id="{57B772A4-143B-4E12-9875-3774CDD44D1D}"/>
              </a:ext>
            </a:extLst>
          </p:cNvPr>
          <p:cNvSpPr/>
          <p:nvPr/>
        </p:nvSpPr>
        <p:spPr>
          <a:xfrm>
            <a:off x="1277107" y="2167324"/>
            <a:ext cx="1280160" cy="723134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LMHA / LIDDA / LBHA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/ HHSC </a:t>
            </a:r>
            <a:b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Health &amp; Safety Code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9"/>
              </a:rPr>
              <a:t>533.0354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2" name="Flowchart: Alternate Process 31">
            <a:extLst>
              <a:ext uri="{FF2B5EF4-FFF2-40B4-BE49-F238E27FC236}">
                <a16:creationId xmlns:a16="http://schemas.microsoft.com/office/drawing/2014/main" id="{6793DE21-E23C-4D21-A67D-7CA657F83D08}"/>
              </a:ext>
            </a:extLst>
          </p:cNvPr>
          <p:cNvSpPr/>
          <p:nvPr/>
        </p:nvSpPr>
        <p:spPr>
          <a:xfrm>
            <a:off x="2662418" y="2136075"/>
            <a:ext cx="1335024" cy="390090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911 Dispatch with MH connections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3" name="Flowchart: Alternate Process 32">
            <a:extLst>
              <a:ext uri="{FF2B5EF4-FFF2-40B4-BE49-F238E27FC236}">
                <a16:creationId xmlns:a16="http://schemas.microsoft.com/office/drawing/2014/main" id="{272C3BAE-572D-4672-AE71-870087FAD20D}"/>
              </a:ext>
            </a:extLst>
          </p:cNvPr>
          <p:cNvSpPr/>
          <p:nvPr/>
        </p:nvSpPr>
        <p:spPr>
          <a:xfrm>
            <a:off x="1288124" y="1101259"/>
            <a:ext cx="2193206" cy="1001901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Crisis Intervention </a:t>
            </a:r>
          </a:p>
          <a:p>
            <a:pPr marL="57150" marR="0" lvl="0" indent="-571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Crisis Lines 988</a:t>
            </a:r>
          </a:p>
          <a:p>
            <a:pPr marL="57150" marR="0" lvl="0" indent="-571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Crisis Intervention Teams</a:t>
            </a:r>
          </a:p>
          <a:p>
            <a:pPr marL="57150" marR="0" lvl="0" indent="-571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Mobile Crisis Response Teams</a:t>
            </a:r>
          </a:p>
          <a:p>
            <a:pPr marL="57150" marR="0" lvl="0" indent="-571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Utilization of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0"/>
              </a:rPr>
              <a:t>CCP 16.23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57150" marR="0" lvl="0" indent="-571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MH Co-responder Programs</a:t>
            </a:r>
          </a:p>
        </p:txBody>
      </p:sp>
      <p:sp>
        <p:nvSpPr>
          <p:cNvPr id="34" name="Flowchart: Alternate Process 33">
            <a:extLst>
              <a:ext uri="{FF2B5EF4-FFF2-40B4-BE49-F238E27FC236}">
                <a16:creationId xmlns:a16="http://schemas.microsoft.com/office/drawing/2014/main" id="{F3129BFC-1ECC-49E7-A5B7-D49E3C12C388}"/>
              </a:ext>
            </a:extLst>
          </p:cNvPr>
          <p:cNvSpPr/>
          <p:nvPr/>
        </p:nvSpPr>
        <p:spPr>
          <a:xfrm>
            <a:off x="6881422" y="5706245"/>
            <a:ext cx="4735551" cy="363150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1B75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Court Ordered Medication</a:t>
            </a: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(for Competency)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1"/>
              </a:rPr>
              <a:t>CCP 46B.086</a:t>
            </a:r>
            <a:b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If under 46B, re-evaluate for competency after stabilization on medications 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6" name="Flowchart: Alternate Process 35">
            <a:extLst>
              <a:ext uri="{FF2B5EF4-FFF2-40B4-BE49-F238E27FC236}">
                <a16:creationId xmlns:a16="http://schemas.microsoft.com/office/drawing/2014/main" id="{2BD3AE69-B296-4BBD-97D5-77302246A6A6}"/>
              </a:ext>
            </a:extLst>
          </p:cNvPr>
          <p:cNvSpPr/>
          <p:nvPr/>
        </p:nvSpPr>
        <p:spPr>
          <a:xfrm>
            <a:off x="10391951" y="2345338"/>
            <a:ext cx="1616347" cy="1350661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114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Probation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Connection with Services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Specifically tailored probation conditions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Conditions entered in </a:t>
            </a:r>
            <a:r>
              <a:rPr kumimoji="0" lang="en-US" sz="10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TCIC per </a:t>
            </a:r>
            <a:r>
              <a:rPr kumimoji="0" lang="en-US" sz="1000" b="0" i="1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CCP art. 17.50</a:t>
            </a:r>
          </a:p>
        </p:txBody>
      </p:sp>
      <p:sp>
        <p:nvSpPr>
          <p:cNvPr id="37" name="Flowchart: Alternate Process 36">
            <a:extLst>
              <a:ext uri="{FF2B5EF4-FFF2-40B4-BE49-F238E27FC236}">
                <a16:creationId xmlns:a16="http://schemas.microsoft.com/office/drawing/2014/main" id="{A3E8F196-8169-4509-A737-200256BADA84}"/>
              </a:ext>
            </a:extLst>
          </p:cNvPr>
          <p:cNvSpPr/>
          <p:nvPr/>
        </p:nvSpPr>
        <p:spPr>
          <a:xfrm>
            <a:off x="1299141" y="4436326"/>
            <a:ext cx="2722027" cy="1059896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Emergency Detentions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8" name="Flowchart: Alternate Process 37">
            <a:extLst>
              <a:ext uri="{FF2B5EF4-FFF2-40B4-BE49-F238E27FC236}">
                <a16:creationId xmlns:a16="http://schemas.microsoft.com/office/drawing/2014/main" id="{03FBCB3B-188F-48E3-BD97-A9FBCBBD7BC0}"/>
              </a:ext>
            </a:extLst>
          </p:cNvPr>
          <p:cNvSpPr/>
          <p:nvPr/>
        </p:nvSpPr>
        <p:spPr>
          <a:xfrm>
            <a:off x="6363883" y="1084073"/>
            <a:ext cx="2301520" cy="450754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1B75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Risk Assessments utilized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Pre-trial / Probation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1B75BB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" name="Flowchart: Alternate Process 13">
            <a:extLst>
              <a:ext uri="{FF2B5EF4-FFF2-40B4-BE49-F238E27FC236}">
                <a16:creationId xmlns:a16="http://schemas.microsoft.com/office/drawing/2014/main" id="{D70C8370-E7B2-4979-9D4D-677332561946}"/>
              </a:ext>
            </a:extLst>
          </p:cNvPr>
          <p:cNvSpPr/>
          <p:nvPr/>
        </p:nvSpPr>
        <p:spPr>
          <a:xfrm>
            <a:off x="4134669" y="3013776"/>
            <a:ext cx="4530734" cy="282524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0D7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Early Identification Process,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CCP art.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7"/>
              </a:rPr>
              <a:t>16.22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Jail, Magistrate, LMHA</a:t>
            </a:r>
            <a:endParaRPr kumimoji="0" lang="en-US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" name="Flowchart: Alternate Process 14">
            <a:extLst>
              <a:ext uri="{FF2B5EF4-FFF2-40B4-BE49-F238E27FC236}">
                <a16:creationId xmlns:a16="http://schemas.microsoft.com/office/drawing/2014/main" id="{B5C3CA21-EF10-4039-901C-5E3371EF7B14}"/>
              </a:ext>
            </a:extLst>
          </p:cNvPr>
          <p:cNvSpPr/>
          <p:nvPr/>
        </p:nvSpPr>
        <p:spPr>
          <a:xfrm>
            <a:off x="5662671" y="3755234"/>
            <a:ext cx="5796708" cy="351399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0D7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7"/>
              </a:rPr>
              <a:t>16.22</a:t>
            </a: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assessment considered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for bail, bond conditions, appointment of counsel, treatment, punishment, probation conditions</a:t>
            </a:r>
          </a:p>
        </p:txBody>
      </p:sp>
      <p:sp>
        <p:nvSpPr>
          <p:cNvPr id="25" name="Flowchart: Alternate Process 24">
            <a:extLst>
              <a:ext uri="{FF2B5EF4-FFF2-40B4-BE49-F238E27FC236}">
                <a16:creationId xmlns:a16="http://schemas.microsoft.com/office/drawing/2014/main" id="{8A6CFE75-D523-469B-B054-DA55B61FF157}"/>
              </a:ext>
            </a:extLst>
          </p:cNvPr>
          <p:cNvSpPr/>
          <p:nvPr/>
        </p:nvSpPr>
        <p:spPr>
          <a:xfrm>
            <a:off x="4134669" y="1758742"/>
            <a:ext cx="2030657" cy="571206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0D7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Booking at Jail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Screening Forms </a:t>
            </a:r>
            <a:r>
              <a:rPr kumimoji="0" lang="fr-FR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2"/>
              </a:rPr>
              <a:t>37 Tex. Admin Code § 273.5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; TLETS CCQ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9" name="Flowchart: Alternate Process 38">
            <a:extLst>
              <a:ext uri="{FF2B5EF4-FFF2-40B4-BE49-F238E27FC236}">
                <a16:creationId xmlns:a16="http://schemas.microsoft.com/office/drawing/2014/main" id="{FFCA1736-4ED5-43AB-BC27-1E2057AAA233}"/>
              </a:ext>
            </a:extLst>
          </p:cNvPr>
          <p:cNvSpPr/>
          <p:nvPr/>
        </p:nvSpPr>
        <p:spPr>
          <a:xfrm>
            <a:off x="2667096" y="5593227"/>
            <a:ext cx="1371600" cy="667246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Arrest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Police / Jail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Utilization of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0"/>
              </a:rPr>
              <a:t>CCP 16.23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0" name="Flowchart: Alternate Process 39">
            <a:extLst>
              <a:ext uri="{FF2B5EF4-FFF2-40B4-BE49-F238E27FC236}">
                <a16:creationId xmlns:a16="http://schemas.microsoft.com/office/drawing/2014/main" id="{016EFF14-64ED-4241-8941-78467F282032}"/>
              </a:ext>
            </a:extLst>
          </p:cNvPr>
          <p:cNvSpPr/>
          <p:nvPr/>
        </p:nvSpPr>
        <p:spPr>
          <a:xfrm>
            <a:off x="8859456" y="2347557"/>
            <a:ext cx="1086519" cy="351399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Jail Re-entry Services</a:t>
            </a:r>
          </a:p>
        </p:txBody>
      </p:sp>
      <p:sp>
        <p:nvSpPr>
          <p:cNvPr id="41" name="Flowchart: Alternate Process 40">
            <a:extLst>
              <a:ext uri="{FF2B5EF4-FFF2-40B4-BE49-F238E27FC236}">
                <a16:creationId xmlns:a16="http://schemas.microsoft.com/office/drawing/2014/main" id="{5E46D768-C0E2-41A9-A749-0CBD95FF815B}"/>
              </a:ext>
            </a:extLst>
          </p:cNvPr>
          <p:cNvSpPr/>
          <p:nvPr/>
        </p:nvSpPr>
        <p:spPr>
          <a:xfrm>
            <a:off x="8859456" y="1647488"/>
            <a:ext cx="1084458" cy="351399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Prison Re-entry Services</a:t>
            </a:r>
          </a:p>
        </p:txBody>
      </p:sp>
      <p:sp>
        <p:nvSpPr>
          <p:cNvPr id="42" name="Flowchart: Alternate Process 41">
            <a:extLst>
              <a:ext uri="{FF2B5EF4-FFF2-40B4-BE49-F238E27FC236}">
                <a16:creationId xmlns:a16="http://schemas.microsoft.com/office/drawing/2014/main" id="{5E67B730-D122-4C17-B59A-FBDEC3E76AED}"/>
              </a:ext>
            </a:extLst>
          </p:cNvPr>
          <p:cNvSpPr/>
          <p:nvPr/>
        </p:nvSpPr>
        <p:spPr>
          <a:xfrm>
            <a:off x="6363883" y="4570741"/>
            <a:ext cx="2286000" cy="844022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1B75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Competency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3"/>
              </a:rPr>
              <a:t>CCP 46B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15888" marR="0" lvl="0" indent="-1158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Evaluation &amp; hearing </a:t>
            </a:r>
          </a:p>
          <a:p>
            <a:pPr marL="115888" marR="0" lvl="0" indent="-1158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Consider OCR or JBCR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4"/>
              </a:rPr>
              <a:t>CCP 46B.071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115888" marR="0" lvl="0" indent="-115888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State Hospital Inpatient  Competency Restoration Services    </a:t>
            </a:r>
          </a:p>
        </p:txBody>
      </p:sp>
      <p:sp>
        <p:nvSpPr>
          <p:cNvPr id="43" name="Flowchart: Alternate Process 42">
            <a:extLst>
              <a:ext uri="{FF2B5EF4-FFF2-40B4-BE49-F238E27FC236}">
                <a16:creationId xmlns:a16="http://schemas.microsoft.com/office/drawing/2014/main" id="{26DA2927-3E9F-4D5F-A540-EBDABA7F7E33}"/>
              </a:ext>
            </a:extLst>
          </p:cNvPr>
          <p:cNvSpPr/>
          <p:nvPr/>
        </p:nvSpPr>
        <p:spPr>
          <a:xfrm>
            <a:off x="6363883" y="4160430"/>
            <a:ext cx="2284359" cy="370204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1B75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Consideration of Outpatient / Inpatient treatment or services</a:t>
            </a:r>
          </a:p>
        </p:txBody>
      </p:sp>
      <p:sp>
        <p:nvSpPr>
          <p:cNvPr id="44" name="Flowchart: Alternate Process 43">
            <a:extLst>
              <a:ext uri="{FF2B5EF4-FFF2-40B4-BE49-F238E27FC236}">
                <a16:creationId xmlns:a16="http://schemas.microsoft.com/office/drawing/2014/main" id="{75D7AFBA-4452-4738-8A91-8D6656470F2C}"/>
              </a:ext>
            </a:extLst>
          </p:cNvPr>
          <p:cNvSpPr/>
          <p:nvPr/>
        </p:nvSpPr>
        <p:spPr>
          <a:xfrm>
            <a:off x="4134670" y="1101516"/>
            <a:ext cx="1554480" cy="572103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0D7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Pre-booking Diversion Programs or Policies</a:t>
            </a:r>
            <a:b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Jail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45" name="Flowchart: Alternate Process 44">
            <a:extLst>
              <a:ext uri="{FF2B5EF4-FFF2-40B4-BE49-F238E27FC236}">
                <a16:creationId xmlns:a16="http://schemas.microsoft.com/office/drawing/2014/main" id="{E4D67AAC-F8D1-4F70-BDC4-CE1E8BD42537}"/>
              </a:ext>
            </a:extLst>
          </p:cNvPr>
          <p:cNvSpPr/>
          <p:nvPr/>
        </p:nvSpPr>
        <p:spPr>
          <a:xfrm>
            <a:off x="10391950" y="1606427"/>
            <a:ext cx="1616347" cy="617022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11415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Parole</a:t>
            </a:r>
          </a:p>
          <a:p>
            <a:pPr marL="171450" marR="0" lvl="0" indent="-1714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Connection with Services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BA2078E6-049A-4F9C-B000-105B721985C2}"/>
              </a:ext>
            </a:extLst>
          </p:cNvPr>
          <p:cNvGrpSpPr/>
          <p:nvPr/>
        </p:nvGrpSpPr>
        <p:grpSpPr>
          <a:xfrm>
            <a:off x="9954769" y="2479121"/>
            <a:ext cx="748015" cy="253916"/>
            <a:chOff x="9755257" y="2834414"/>
            <a:chExt cx="817188" cy="253916"/>
          </a:xfrm>
        </p:grpSpPr>
        <p:cxnSp>
          <p:nvCxnSpPr>
            <p:cNvPr id="6" name="Straight Arrow Connector 5">
              <a:extLst>
                <a:ext uri="{FF2B5EF4-FFF2-40B4-BE49-F238E27FC236}">
                  <a16:creationId xmlns:a16="http://schemas.microsoft.com/office/drawing/2014/main" id="{62ED1AC3-1102-405D-9EEE-5158EB84E31B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755257" y="2847986"/>
              <a:ext cx="795130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F14B035B-0627-4204-A8C7-8535354FD367}"/>
                </a:ext>
              </a:extLst>
            </p:cNvPr>
            <p:cNvSpPr txBox="1"/>
            <p:nvPr/>
          </p:nvSpPr>
          <p:spPr>
            <a:xfrm>
              <a:off x="9822563" y="2834414"/>
              <a:ext cx="749882" cy="25391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small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Violation</a:t>
              </a:r>
              <a:endParaRPr kumimoji="0" lang="en-US" sz="1050" b="0" i="0" u="none" strike="noStrike" kern="1200" cap="small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id="{2AE5EFDF-9BAD-4A4D-AA5A-0B9A6451D9A3}"/>
              </a:ext>
            </a:extLst>
          </p:cNvPr>
          <p:cNvGrpSpPr/>
          <p:nvPr/>
        </p:nvGrpSpPr>
        <p:grpSpPr>
          <a:xfrm>
            <a:off x="9965374" y="1722820"/>
            <a:ext cx="660771" cy="246221"/>
            <a:chOff x="9755257" y="2830596"/>
            <a:chExt cx="821816" cy="246221"/>
          </a:xfrm>
        </p:grpSpPr>
        <p:cxnSp>
          <p:nvCxnSpPr>
            <p:cNvPr id="49" name="Straight Arrow Connector 48">
              <a:extLst>
                <a:ext uri="{FF2B5EF4-FFF2-40B4-BE49-F238E27FC236}">
                  <a16:creationId xmlns:a16="http://schemas.microsoft.com/office/drawing/2014/main" id="{87FBC8C0-C7E3-4256-9BB2-FF73BF888DC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9755257" y="2847986"/>
              <a:ext cx="795130" cy="0"/>
            </a:xfrm>
            <a:prstGeom prst="straightConnector1">
              <a:avLst/>
            </a:prstGeom>
            <a:ln>
              <a:solidFill>
                <a:srgbClr val="FF0000"/>
              </a:solidFill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7AEB8118-BF1F-46CD-8448-3455B0717DF5}"/>
                </a:ext>
              </a:extLst>
            </p:cNvPr>
            <p:cNvSpPr txBox="1"/>
            <p:nvPr/>
          </p:nvSpPr>
          <p:spPr>
            <a:xfrm>
              <a:off x="9755258" y="2830596"/>
              <a:ext cx="821815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000" b="0" i="0" u="none" strike="noStrike" kern="1200" cap="small" spc="0" normalizeH="0" baseline="0" noProof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Violation</a:t>
              </a:r>
            </a:p>
          </p:txBody>
        </p:sp>
      </p:grpSp>
      <p:sp>
        <p:nvSpPr>
          <p:cNvPr id="51" name="Flowchart: Alternate Process 50">
            <a:extLst>
              <a:ext uri="{FF2B5EF4-FFF2-40B4-BE49-F238E27FC236}">
                <a16:creationId xmlns:a16="http://schemas.microsoft.com/office/drawing/2014/main" id="{FB8D69FF-E4E7-4237-928E-41D7ACFC31AA}"/>
              </a:ext>
            </a:extLst>
          </p:cNvPr>
          <p:cNvSpPr/>
          <p:nvPr/>
        </p:nvSpPr>
        <p:spPr>
          <a:xfrm>
            <a:off x="6363882" y="2738304"/>
            <a:ext cx="2301521" cy="223291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1B75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Pre-trial Services / Bond Monitoring</a:t>
            </a:r>
          </a:p>
        </p:txBody>
      </p:sp>
      <p:sp>
        <p:nvSpPr>
          <p:cNvPr id="46" name="Flowchart: Alternate Process 45">
            <a:extLst>
              <a:ext uri="{FF2B5EF4-FFF2-40B4-BE49-F238E27FC236}">
                <a16:creationId xmlns:a16="http://schemas.microsoft.com/office/drawing/2014/main" id="{5F31D2A3-DC1D-4EC9-8CE7-911BF0C1CC56}"/>
              </a:ext>
            </a:extLst>
          </p:cNvPr>
          <p:cNvSpPr/>
          <p:nvPr/>
        </p:nvSpPr>
        <p:spPr>
          <a:xfrm>
            <a:off x="111678" y="1086980"/>
            <a:ext cx="1088136" cy="1814985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Cross-system Collaboration</a:t>
            </a:r>
          </a:p>
          <a:p>
            <a:pPr marL="58738" marR="0" lvl="0" indent="-571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Quarterly Systems Meetings</a:t>
            </a:r>
          </a:p>
          <a:p>
            <a:pPr marL="58738" marR="0" lvl="0" indent="-5715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Weekly or</a:t>
            </a:r>
            <a:b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Bi-weekly case management meetings</a:t>
            </a:r>
          </a:p>
          <a:p>
            <a:pPr marL="171450" marR="0" lvl="0" indent="-17145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" name="Flowchart: Alternate Process 1">
            <a:extLst>
              <a:ext uri="{FF2B5EF4-FFF2-40B4-BE49-F238E27FC236}">
                <a16:creationId xmlns:a16="http://schemas.microsoft.com/office/drawing/2014/main" id="{FA28BF24-9558-6F86-0D86-6880E38AFAB6}"/>
              </a:ext>
            </a:extLst>
          </p:cNvPr>
          <p:cNvSpPr/>
          <p:nvPr/>
        </p:nvSpPr>
        <p:spPr>
          <a:xfrm>
            <a:off x="4134670" y="3363887"/>
            <a:ext cx="1442764" cy="558469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0D766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1143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Mental Health Bonds </a:t>
            </a:r>
            <a:b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CCP </a:t>
            </a: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5"/>
              </a:rPr>
              <a:t>17.032</a:t>
            </a: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Hearing </a:t>
            </a:r>
          </a:p>
          <a:p>
            <a:pPr marL="1587" marR="0" lvl="0" indent="0" algn="ctr" defTabSz="11430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Magistrate/Judge</a:t>
            </a:r>
          </a:p>
        </p:txBody>
      </p:sp>
      <p:sp>
        <p:nvSpPr>
          <p:cNvPr id="3" name="Flowchart: Alternate Process 2">
            <a:extLst>
              <a:ext uri="{FF2B5EF4-FFF2-40B4-BE49-F238E27FC236}">
                <a16:creationId xmlns:a16="http://schemas.microsoft.com/office/drawing/2014/main" id="{DD510C3B-C8CB-B135-4B0C-EDE79F737A03}"/>
              </a:ext>
            </a:extLst>
          </p:cNvPr>
          <p:cNvSpPr/>
          <p:nvPr/>
        </p:nvSpPr>
        <p:spPr>
          <a:xfrm>
            <a:off x="2687469" y="3135223"/>
            <a:ext cx="1333699" cy="359602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Investigation</a:t>
            </a:r>
            <a:b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Police / DA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" name="Flowchart: Alternate Process 4">
            <a:extLst>
              <a:ext uri="{FF2B5EF4-FFF2-40B4-BE49-F238E27FC236}">
                <a16:creationId xmlns:a16="http://schemas.microsoft.com/office/drawing/2014/main" id="{9CB002BF-BBB6-9BEE-D6CD-B913DA65762D}"/>
              </a:ext>
            </a:extLst>
          </p:cNvPr>
          <p:cNvSpPr/>
          <p:nvPr/>
        </p:nvSpPr>
        <p:spPr>
          <a:xfrm>
            <a:off x="1351033" y="4709456"/>
            <a:ext cx="1250302" cy="771925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Emergency Det. with a Warrant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Health &amp; Safety Code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6"/>
              </a:rPr>
              <a:t>573.012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7" name="Flowchart: Alternate Process 6">
            <a:extLst>
              <a:ext uri="{FF2B5EF4-FFF2-40B4-BE49-F238E27FC236}">
                <a16:creationId xmlns:a16="http://schemas.microsoft.com/office/drawing/2014/main" id="{ABE9470D-29D9-FFE7-FC11-E4D4A32F3710}"/>
              </a:ext>
            </a:extLst>
          </p:cNvPr>
          <p:cNvSpPr/>
          <p:nvPr/>
        </p:nvSpPr>
        <p:spPr>
          <a:xfrm>
            <a:off x="2655187" y="4742435"/>
            <a:ext cx="1325880" cy="633762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APOWW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Health &amp; Safety Code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7"/>
              </a:rPr>
              <a:t>573.001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1" name="Flowchart: Alternate Process 10">
            <a:extLst>
              <a:ext uri="{FF2B5EF4-FFF2-40B4-BE49-F238E27FC236}">
                <a16:creationId xmlns:a16="http://schemas.microsoft.com/office/drawing/2014/main" id="{C67526D8-7DE2-D3D1-0804-53C6FA725221}"/>
              </a:ext>
            </a:extLst>
          </p:cNvPr>
          <p:cNvSpPr/>
          <p:nvPr/>
        </p:nvSpPr>
        <p:spPr>
          <a:xfrm>
            <a:off x="6384079" y="6119591"/>
            <a:ext cx="2284359" cy="258176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1B75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Insanity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8"/>
              </a:rPr>
              <a:t>CCP 46C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2" name="Flowchart: Alternate Process 11">
            <a:extLst>
              <a:ext uri="{FF2B5EF4-FFF2-40B4-BE49-F238E27FC236}">
                <a16:creationId xmlns:a16="http://schemas.microsoft.com/office/drawing/2014/main" id="{063D354D-4B7A-5D49-FE38-C3DA57138816}"/>
              </a:ext>
            </a:extLst>
          </p:cNvPr>
          <p:cNvSpPr/>
          <p:nvPr/>
        </p:nvSpPr>
        <p:spPr>
          <a:xfrm>
            <a:off x="1286286" y="2948217"/>
            <a:ext cx="1280160" cy="669188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Voluntary Mental Health Treatment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Health and Safety Code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19"/>
              </a:rPr>
              <a:t>ch. 572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3" name="Flowchart: Alternate Process 12">
            <a:extLst>
              <a:ext uri="{FF2B5EF4-FFF2-40B4-BE49-F238E27FC236}">
                <a16:creationId xmlns:a16="http://schemas.microsoft.com/office/drawing/2014/main" id="{7552ABF4-73EB-71F6-09D9-A14845C5570A}"/>
              </a:ext>
            </a:extLst>
          </p:cNvPr>
          <p:cNvSpPr/>
          <p:nvPr/>
        </p:nvSpPr>
        <p:spPr>
          <a:xfrm>
            <a:off x="1310159" y="6508325"/>
            <a:ext cx="10676104" cy="274320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1B75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Disclosure of Information for Continuity of Care Purposes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between all agencies at intersection of MH/justice system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0"/>
              </a:rPr>
              <a:t>Health &amp; Safety Code 614.071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1" name="Flowchart: Alternate Process 20">
            <a:extLst>
              <a:ext uri="{FF2B5EF4-FFF2-40B4-BE49-F238E27FC236}">
                <a16:creationId xmlns:a16="http://schemas.microsoft.com/office/drawing/2014/main" id="{8B27E19A-1B3F-84E4-A9C1-5EC5EAE76BDA}"/>
              </a:ext>
            </a:extLst>
          </p:cNvPr>
          <p:cNvSpPr/>
          <p:nvPr/>
        </p:nvSpPr>
        <p:spPr>
          <a:xfrm>
            <a:off x="1297303" y="5572200"/>
            <a:ext cx="1271016" cy="846832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Psychoactive Meds (civil COMs)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Health &amp; Safety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Calibri" panose="020F0502020204030204" pitchFamily="34" charset="0"/>
              </a:rPr>
              <a:t>§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1"/>
              </a:rPr>
              <a:t>574.106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(MH)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2"/>
              </a:rPr>
              <a:t>592.156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(IDD)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9" name="Flowchart: Alternate Process 8">
            <a:extLst>
              <a:ext uri="{FF2B5EF4-FFF2-40B4-BE49-F238E27FC236}">
                <a16:creationId xmlns:a16="http://schemas.microsoft.com/office/drawing/2014/main" id="{E90ABB13-8F2B-F2E5-BACD-F1E7AC2E0540}"/>
              </a:ext>
            </a:extLst>
          </p:cNvPr>
          <p:cNvSpPr/>
          <p:nvPr/>
        </p:nvSpPr>
        <p:spPr>
          <a:xfrm>
            <a:off x="111678" y="2960482"/>
            <a:ext cx="1088136" cy="583533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050" b="1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Community Paramedicine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EMS, EMT</a:t>
            </a:r>
          </a:p>
        </p:txBody>
      </p:sp>
      <p:sp>
        <p:nvSpPr>
          <p:cNvPr id="22" name="Flowchart: Alternate Process 21">
            <a:extLst>
              <a:ext uri="{FF2B5EF4-FFF2-40B4-BE49-F238E27FC236}">
                <a16:creationId xmlns:a16="http://schemas.microsoft.com/office/drawing/2014/main" id="{95365E28-BB3A-97F2-05CF-0B21B05D7EA9}"/>
              </a:ext>
            </a:extLst>
          </p:cNvPr>
          <p:cNvSpPr/>
          <p:nvPr/>
        </p:nvSpPr>
        <p:spPr>
          <a:xfrm>
            <a:off x="2669139" y="2555579"/>
            <a:ext cx="1333699" cy="510737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Positive Interaction Programs</a:t>
            </a:r>
            <a:b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Police 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23" name="Flowchart: Alternate Process 22">
            <a:extLst>
              <a:ext uri="{FF2B5EF4-FFF2-40B4-BE49-F238E27FC236}">
                <a16:creationId xmlns:a16="http://schemas.microsoft.com/office/drawing/2014/main" id="{89792CEA-2BB6-20AB-18D0-97EDE433497C}"/>
              </a:ext>
            </a:extLst>
          </p:cNvPr>
          <p:cNvSpPr/>
          <p:nvPr/>
        </p:nvSpPr>
        <p:spPr>
          <a:xfrm>
            <a:off x="111678" y="4646336"/>
            <a:ext cx="1088136" cy="1222030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Local Collaboratives </a:t>
            </a:r>
          </a:p>
          <a:p>
            <a:pPr marL="60325" marR="0" lvl="0" indent="-603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Suicide Prevention</a:t>
            </a:r>
          </a:p>
          <a:p>
            <a:pPr marL="60325" marR="0" lvl="0" indent="-603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Behavioral Health</a:t>
            </a:r>
          </a:p>
          <a:p>
            <a:pPr marL="60325" marR="0" lvl="0" indent="-60325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Veterans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1" name="Flowchart: Alternate Process 30">
            <a:extLst>
              <a:ext uri="{FF2B5EF4-FFF2-40B4-BE49-F238E27FC236}">
                <a16:creationId xmlns:a16="http://schemas.microsoft.com/office/drawing/2014/main" id="{2126F244-8E9C-5341-9C72-17ED098CC34A}"/>
              </a:ext>
            </a:extLst>
          </p:cNvPr>
          <p:cNvSpPr/>
          <p:nvPr/>
        </p:nvSpPr>
        <p:spPr>
          <a:xfrm>
            <a:off x="111678" y="4123338"/>
            <a:ext cx="1088136" cy="425586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Peer Supports and Specialists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5" name="Flowchart: Alternate Process 34">
            <a:extLst>
              <a:ext uri="{FF2B5EF4-FFF2-40B4-BE49-F238E27FC236}">
                <a16:creationId xmlns:a16="http://schemas.microsoft.com/office/drawing/2014/main" id="{E6E609CC-2DC0-CDC6-D4B1-258377358E20}"/>
              </a:ext>
            </a:extLst>
          </p:cNvPr>
          <p:cNvSpPr/>
          <p:nvPr/>
        </p:nvSpPr>
        <p:spPr>
          <a:xfrm>
            <a:off x="111678" y="3613026"/>
            <a:ext cx="1088136" cy="425586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1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Advanced Directives</a:t>
            </a:r>
            <a:endParaRPr kumimoji="0" 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3" name="Flowchart: Alternate Process 52">
            <a:extLst>
              <a:ext uri="{FF2B5EF4-FFF2-40B4-BE49-F238E27FC236}">
                <a16:creationId xmlns:a16="http://schemas.microsoft.com/office/drawing/2014/main" id="{937E7198-3152-B1CF-B703-138F77ACAC34}"/>
              </a:ext>
            </a:extLst>
          </p:cNvPr>
          <p:cNvSpPr/>
          <p:nvPr/>
        </p:nvSpPr>
        <p:spPr>
          <a:xfrm>
            <a:off x="8859456" y="3264747"/>
            <a:ext cx="1086519" cy="351399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Peer Supports and Specialists</a:t>
            </a:r>
          </a:p>
        </p:txBody>
      </p:sp>
      <p:sp>
        <p:nvSpPr>
          <p:cNvPr id="54" name="Flowchart: Alternate Process 53">
            <a:extLst>
              <a:ext uri="{FF2B5EF4-FFF2-40B4-BE49-F238E27FC236}">
                <a16:creationId xmlns:a16="http://schemas.microsoft.com/office/drawing/2014/main" id="{57C71B51-2F5C-C133-3E65-BBDFD055156A}"/>
              </a:ext>
            </a:extLst>
          </p:cNvPr>
          <p:cNvSpPr/>
          <p:nvPr/>
        </p:nvSpPr>
        <p:spPr>
          <a:xfrm>
            <a:off x="8859456" y="2840678"/>
            <a:ext cx="1086519" cy="351399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TCOOMMI</a:t>
            </a:r>
          </a:p>
        </p:txBody>
      </p:sp>
      <p:sp>
        <p:nvSpPr>
          <p:cNvPr id="55" name="Flowchart: Alternate Process 54">
            <a:extLst>
              <a:ext uri="{FF2B5EF4-FFF2-40B4-BE49-F238E27FC236}">
                <a16:creationId xmlns:a16="http://schemas.microsoft.com/office/drawing/2014/main" id="{72421B3B-0F58-90FF-D97E-CCD9D1FCCC45}"/>
              </a:ext>
            </a:extLst>
          </p:cNvPr>
          <p:cNvSpPr/>
          <p:nvPr/>
        </p:nvSpPr>
        <p:spPr>
          <a:xfrm>
            <a:off x="8859456" y="4168600"/>
            <a:ext cx="1421264" cy="844022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Pre-release Benefits Enrollment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23"/>
              </a:rPr>
              <a:t>Human Res. Code § 33.0181</a:t>
            </a:r>
            <a:endParaRPr kumimoji="0" lang="en-US" sz="10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56" name="Flowchart: Alternate Process 55">
            <a:extLst>
              <a:ext uri="{FF2B5EF4-FFF2-40B4-BE49-F238E27FC236}">
                <a16:creationId xmlns:a16="http://schemas.microsoft.com/office/drawing/2014/main" id="{E0188A7D-C0B9-8FAC-C040-DE272BCFF957}"/>
              </a:ext>
            </a:extLst>
          </p:cNvPr>
          <p:cNvSpPr/>
          <p:nvPr/>
        </p:nvSpPr>
        <p:spPr>
          <a:xfrm>
            <a:off x="8859456" y="6115874"/>
            <a:ext cx="1137528" cy="351399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Transition and Re-entry Plans</a:t>
            </a:r>
          </a:p>
        </p:txBody>
      </p:sp>
      <p:sp>
        <p:nvSpPr>
          <p:cNvPr id="57" name="Flowchart: Alternate Process 56">
            <a:extLst>
              <a:ext uri="{FF2B5EF4-FFF2-40B4-BE49-F238E27FC236}">
                <a16:creationId xmlns:a16="http://schemas.microsoft.com/office/drawing/2014/main" id="{6C88B9FE-E25D-ED3A-57C4-11D02DA19F25}"/>
              </a:ext>
            </a:extLst>
          </p:cNvPr>
          <p:cNvSpPr/>
          <p:nvPr/>
        </p:nvSpPr>
        <p:spPr>
          <a:xfrm>
            <a:off x="8859456" y="5125228"/>
            <a:ext cx="1086519" cy="274320"/>
          </a:xfrm>
          <a:prstGeom prst="flowChartAlternateProcess">
            <a:avLst/>
          </a:prstGeom>
          <a:solidFill>
            <a:schemeClr val="bg1"/>
          </a:solidFill>
          <a:ln w="25400"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5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RX Continuity</a:t>
            </a:r>
          </a:p>
        </p:txBody>
      </p:sp>
    </p:spTree>
    <p:extLst>
      <p:ext uri="{BB962C8B-B14F-4D97-AF65-F5344CB8AC3E}">
        <p14:creationId xmlns:p14="http://schemas.microsoft.com/office/powerpoint/2010/main" val="8715656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F6594F2C-9E9D-4E05-B342-E906384739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08002" y="58603"/>
            <a:ext cx="9982200" cy="6328307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8DAE362-1956-1A5F-7E5F-F6EBE26A90F6}"/>
              </a:ext>
            </a:extLst>
          </p:cNvPr>
          <p:cNvSpPr txBox="1"/>
          <p:nvPr/>
        </p:nvSpPr>
        <p:spPr>
          <a:xfrm>
            <a:off x="8182033" y="3125146"/>
            <a:ext cx="1806334" cy="101566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6000" b="0" i="0" u="none" strike="noStrike" kern="1200" cap="none" spc="0" normalizeH="0" baseline="0" noProof="0">
                <a:ln>
                  <a:noFill/>
                </a:ln>
                <a:solidFill>
                  <a:prstClr val="white">
                    <a:lumMod val="6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2023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7D0E987-E48E-C219-6FEC-73FA21AE6374}"/>
              </a:ext>
            </a:extLst>
          </p:cNvPr>
          <p:cNvSpPr txBox="1"/>
          <p:nvPr/>
        </p:nvSpPr>
        <p:spPr>
          <a:xfrm>
            <a:off x="9177690" y="2076950"/>
            <a:ext cx="1617039" cy="64633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30+ M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48563D0-2399-BF83-0A87-98C7A2427E9B}"/>
              </a:ext>
            </a:extLst>
          </p:cNvPr>
          <p:cNvSpPr txBox="1"/>
          <p:nvPr/>
        </p:nvSpPr>
        <p:spPr>
          <a:xfrm>
            <a:off x="8857440" y="5605970"/>
            <a:ext cx="1232897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1200" cap="none" spc="0" normalizeH="0" baseline="0" noProof="0">
                <a:ln>
                  <a:noFill/>
                </a:ln>
                <a:solidFill>
                  <a:srgbClr val="4F81BD">
                    <a:lumMod val="75000"/>
                  </a:srgb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t>2149</a:t>
            </a:r>
          </a:p>
        </p:txBody>
      </p:sp>
    </p:spTree>
    <p:extLst>
      <p:ext uri="{BB962C8B-B14F-4D97-AF65-F5344CB8AC3E}">
        <p14:creationId xmlns:p14="http://schemas.microsoft.com/office/powerpoint/2010/main" val="357656145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Chart, histogram&#10;&#10;Description automatically generated">
            <a:extLst>
              <a:ext uri="{FF2B5EF4-FFF2-40B4-BE49-F238E27FC236}">
                <a16:creationId xmlns:a16="http://schemas.microsoft.com/office/drawing/2014/main" id="{7296E6D9-2362-0B07-14B7-70555D2499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78" t="18466" r="2995" b="2442"/>
          <a:stretch/>
        </p:blipFill>
        <p:spPr>
          <a:xfrm>
            <a:off x="201785" y="2014196"/>
            <a:ext cx="11022957" cy="4086968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F9B76F32-3A7E-F345-0280-25C9085ABE39}"/>
              </a:ext>
            </a:extLst>
          </p:cNvPr>
          <p:cNvSpPr txBox="1"/>
          <p:nvPr/>
        </p:nvSpPr>
        <p:spPr>
          <a:xfrm>
            <a:off x="11143720" y="2882092"/>
            <a:ext cx="967258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2180</a:t>
            </a: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6/30/24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367324-42C6-CC02-2763-6FD7AD7000E8}"/>
              </a:ext>
            </a:extLst>
          </p:cNvPr>
          <p:cNvSpPr txBox="1"/>
          <p:nvPr/>
        </p:nvSpPr>
        <p:spPr>
          <a:xfrm>
            <a:off x="7765840" y="1557007"/>
            <a:ext cx="1554336" cy="67710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Peak of 2711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0" i="1" u="none" strike="noStrike" kern="1200" cap="none" spc="0" normalizeH="0" baseline="0" noProof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12/30/22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3651E6C4-D9B7-1D0B-12FE-66A8694F69A7}"/>
              </a:ext>
            </a:extLst>
          </p:cNvPr>
          <p:cNvSpPr txBox="1"/>
          <p:nvPr/>
        </p:nvSpPr>
        <p:spPr>
          <a:xfrm>
            <a:off x="2858832" y="279782"/>
            <a:ext cx="6474336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Waitlist Data* </a:t>
            </a:r>
            <a:b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</a:br>
            <a:r>
              <a:rPr kumimoji="0" 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September 1, 2018, through June 30, 2024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D7B46688-0CAB-94D0-4942-98370370CBED}"/>
              </a:ext>
            </a:extLst>
          </p:cNvPr>
          <p:cNvSpPr txBox="1"/>
          <p:nvPr/>
        </p:nvSpPr>
        <p:spPr>
          <a:xfrm>
            <a:off x="383392" y="6170614"/>
            <a:ext cx="112439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*November 2024, Legislative Report per SB 1677 (88th Legislature, Regular Session), The Texas State Auditor, A Review of Competency Restoration Services for Inmates in County Jails. </a:t>
            </a:r>
            <a:r>
              <a:rPr kumimoji="0" lang="en-US" sz="16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hlinkClick r:id="rId3"/>
              </a:rPr>
              <a:t>https://sao.texas.gov/Reports/Main/25-007.pdf?page=3</a:t>
            </a:r>
            <a:r>
              <a:rPr kumimoji="0" lang="en-US" sz="1600" b="0" i="1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</p:txBody>
      </p:sp>
    </p:spTree>
    <p:extLst>
      <p:ext uri="{BB962C8B-B14F-4D97-AF65-F5344CB8AC3E}">
        <p14:creationId xmlns:p14="http://schemas.microsoft.com/office/powerpoint/2010/main" val="39620611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9" name="Rectangle 8">
            <a:extLst>
              <a:ext uri="{FF2B5EF4-FFF2-40B4-BE49-F238E27FC236}">
                <a16:creationId xmlns:a16="http://schemas.microsoft.com/office/drawing/2014/main" id="{1574D71B-7917-4BD7-887C-1D652DB0DFC4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1999" cy="685736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1891986-A16A-EA0D-58B9-8BC65015E2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94025" y="1101762"/>
            <a:ext cx="4138507" cy="3109292"/>
          </a:xfr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 sz="33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All Proposals from the JCMH Legislative Research Committee</a:t>
            </a:r>
            <a:br>
              <a:rPr lang="en-US" sz="33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US" sz="3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Were</a:t>
            </a:r>
            <a:r>
              <a:rPr lang="en-US" sz="3300" b="1" kern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Adopted by the Texas Judicial Council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9413ED5-9ED4-4772-BCE4-2BCAE6B12E3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 rot="16200000">
            <a:off x="2605660" y="145634"/>
            <a:ext cx="1715478" cy="6926797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4357C93-F0CB-4A1C-8F77-4E9063789819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88623" y="269325"/>
            <a:ext cx="6116779" cy="6171936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139700" dist="127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" name="Picture 3" descr="Text&#10;&#10;Description automatically generated with low confidence">
            <a:extLst>
              <a:ext uri="{FF2B5EF4-FFF2-40B4-BE49-F238E27FC236}">
                <a16:creationId xmlns:a16="http://schemas.microsoft.com/office/drawing/2014/main" id="{3B4783F0-0BB9-0217-5AF7-DE5C2A4488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4339" y="538941"/>
            <a:ext cx="4365345" cy="5632704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6CF143E5-57C3-46A3-91A2-EDAA7A8E6A7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080788" y="2754068"/>
            <a:ext cx="149016" cy="1709928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598713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93AB3-4492-BE1F-8007-9BE266E1D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</a:rPr>
              <a:t>Criminal</a:t>
            </a:r>
            <a:br>
              <a:rPr lang="en-US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180CBF-0896-82DC-072E-16835E34E4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0046" y="1473933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Clarify that AOT Courts “count” as specialty courts</a:t>
            </a:r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Confirm jurisdiction for judges overseeing specialty courts such as mental health courts and AOT courts (among others)</a:t>
            </a:r>
            <a:endParaRPr lang="en-US" dirty="0"/>
          </a:p>
          <a:p>
            <a:pPr marL="514350" indent="-514350">
              <a:lnSpc>
                <a:spcPct val="100000"/>
              </a:lnSpc>
              <a:buAutoNum type="alphaUcPeriod"/>
            </a:pPr>
            <a:r>
              <a:rPr lang="en-US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Article 16.23, Code of Crim. Proc. – Law enforcement diversion plans</a:t>
            </a:r>
          </a:p>
        </p:txBody>
      </p:sp>
      <p:pic>
        <p:nvPicPr>
          <p:cNvPr id="4098" name="Picture 2" descr="Bexar County probate, mental health courts deemed ‘essential’ during  pandemic">
            <a:extLst>
              <a:ext uri="{FF2B5EF4-FFF2-40B4-BE49-F238E27FC236}">
                <a16:creationId xmlns:a16="http://schemas.microsoft.com/office/drawing/2014/main" id="{9CBE915A-6E0C-C548-3FB6-C76A9BFD07E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5131" y="4182452"/>
            <a:ext cx="4272409" cy="2403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Mental health court seeks to fill need in El Paso justice system">
            <a:extLst>
              <a:ext uri="{FF2B5EF4-FFF2-40B4-BE49-F238E27FC236}">
                <a16:creationId xmlns:a16="http://schemas.microsoft.com/office/drawing/2014/main" id="{14DF13F5-1D18-E421-4CE8-D68F188A5DB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07562" y="4103075"/>
            <a:ext cx="4024392" cy="26845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340838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93AB3-4492-BE1F-8007-9BE266E1D9F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929127" y="416052"/>
            <a:ext cx="10515600" cy="1325563"/>
          </a:xfrm>
        </p:spPr>
        <p:txBody>
          <a:bodyPr/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</a:rPr>
              <a:t>Criminal</a:t>
            </a:r>
            <a:br>
              <a:rPr lang="en-US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180CBF-0896-82DC-072E-16835E34E4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76835" y="1335620"/>
            <a:ext cx="11348677" cy="5522379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lphaUcPeriod" startAt="4"/>
            </a:pPr>
            <a:r>
              <a:rPr lang="en-US" u="sng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JBCR</a:t>
            </a:r>
            <a:r>
              <a:rPr lang="en-US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 – expand offenses that are eligible;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UcPeriod" startAt="4"/>
            </a:pPr>
            <a:r>
              <a:rPr lang="en-US" u="sng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Amendments to Ch. 46B</a:t>
            </a:r>
            <a:r>
              <a:rPr lang="en-US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:</a:t>
            </a:r>
          </a:p>
          <a:p>
            <a:pPr marL="971550" lvl="1" indent="-5143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Limit use of inpatient competency restoration for defendants charged only with certain nonviolent misdemeanor charges;</a:t>
            </a:r>
          </a:p>
          <a:p>
            <a:pPr marL="971550" lvl="1" indent="-5143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Clarify other provisions; </a:t>
            </a:r>
            <a:r>
              <a:rPr lang="en-US" i="1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e.g.</a:t>
            </a:r>
            <a:r>
              <a:rPr lang="en-US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, better defining the concept of “foreseeable future;”</a:t>
            </a:r>
          </a:p>
          <a:p>
            <a:pPr marL="971550" lvl="1" indent="-5143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Clarify and add procedures to 46B.084 to address situations in which a defendant decompensates after having been restored;</a:t>
            </a:r>
          </a:p>
          <a:p>
            <a:pPr marL="971550" lvl="1" indent="-514350">
              <a:lnSpc>
                <a:spcPct val="100000"/>
              </a:lnSpc>
              <a:spcBef>
                <a:spcPts val="12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Authorize a possible stepdown to outpatient for certain defendants with IDD.</a:t>
            </a:r>
            <a:endParaRPr lang="en-US" dirty="0"/>
          </a:p>
        </p:txBody>
      </p:sp>
      <p:pic>
        <p:nvPicPr>
          <p:cNvPr id="1026" name="Picture 2" descr="Our Team – Lubbock County Sheriff's ...">
            <a:extLst>
              <a:ext uri="{FF2B5EF4-FFF2-40B4-BE49-F238E27FC236}">
                <a16:creationId xmlns:a16="http://schemas.microsoft.com/office/drawing/2014/main" id="{F07A05DD-FD0E-A10B-BE04-DCF4C4F168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91072" y="308709"/>
            <a:ext cx="2967558" cy="2053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139658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193AB3-4492-BE1F-8007-9BE266E1D9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sz="4400" b="1" dirty="0">
                <a:solidFill>
                  <a:schemeClr val="accent1"/>
                </a:solidFill>
                <a:effectLst/>
                <a:latin typeface="Constantia" panose="02030602050306030303" pitchFamily="18" charset="0"/>
                <a:ea typeface="Times New Roman" panose="02020603050405020304" pitchFamily="18" charset="0"/>
              </a:rPr>
              <a:t>Criminal</a:t>
            </a:r>
            <a:br>
              <a:rPr lang="en-US" sz="4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</a:b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9180CBF-0896-82DC-072E-16835E34E4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0046" y="1473933"/>
            <a:ext cx="10515600" cy="4351338"/>
          </a:xfrm>
        </p:spPr>
        <p:txBody>
          <a:bodyPr>
            <a:normAutofit/>
          </a:bodyPr>
          <a:lstStyle/>
          <a:p>
            <a:pPr marL="514350" indent="-514350">
              <a:lnSpc>
                <a:spcPct val="100000"/>
              </a:lnSpc>
              <a:buFont typeface="+mj-lt"/>
              <a:buAutoNum type="alphaUcPeriod" startAt="6"/>
            </a:pPr>
            <a:r>
              <a:rPr lang="en-US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Amend Ch. 45A to permit a possible dismissal of a Class C misdemeanor if the defendant appears to lack capacity; mirrors existing law for juveniles who lack capacity under Penal Code 8.08;</a:t>
            </a:r>
          </a:p>
          <a:p>
            <a:pPr marL="514350" indent="-514350">
              <a:lnSpc>
                <a:spcPct val="100000"/>
              </a:lnSpc>
              <a:buFont typeface="+mj-lt"/>
              <a:buAutoNum type="alphaUcPeriod" startAt="6"/>
            </a:pPr>
            <a:r>
              <a:rPr lang="en-US" dirty="0">
                <a:solidFill>
                  <a:schemeClr val="accent1"/>
                </a:solidFill>
                <a:latin typeface="Constantia" panose="02030602050306030303" pitchFamily="18" charset="0"/>
                <a:cs typeface="Calibri" panose="020F0502020204030204" pitchFamily="34" charset="0"/>
              </a:rPr>
              <a:t>Expand who can apply and testify in proceedings for court-ordered medications. </a:t>
            </a:r>
          </a:p>
        </p:txBody>
      </p:sp>
      <p:pic>
        <p:nvPicPr>
          <p:cNvPr id="5122" name="Picture 2" descr="TMCEC - Apps on Google Play">
            <a:extLst>
              <a:ext uri="{FF2B5EF4-FFF2-40B4-BE49-F238E27FC236}">
                <a16:creationId xmlns:a16="http://schemas.microsoft.com/office/drawing/2014/main" id="{82A39A6B-E9EA-88A4-F253-1222EC1BE8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96822" y="4349750"/>
            <a:ext cx="2143125" cy="21431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JUSTICE OF THE PEACE | Reeves County, TX">
            <a:extLst>
              <a:ext uri="{FF2B5EF4-FFF2-40B4-BE49-F238E27FC236}">
                <a16:creationId xmlns:a16="http://schemas.microsoft.com/office/drawing/2014/main" id="{F2F98BEE-2B6B-5228-6D4D-F446BB90D4D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7846" y="4717997"/>
            <a:ext cx="3901378" cy="16255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9046185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D9A78"/>
      </a:accent1>
      <a:accent2>
        <a:srgbClr val="8BC145"/>
      </a:accent2>
      <a:accent3>
        <a:srgbClr val="36AFCE"/>
      </a:accent3>
      <a:accent4>
        <a:srgbClr val="1D6FA9"/>
      </a:accent4>
      <a:accent5>
        <a:srgbClr val="B74919"/>
      </a:accent5>
      <a:accent6>
        <a:srgbClr val="F19D19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2013 - 2022 Theme" id="{62F939B6-93AF-4DB8-9C6B-D6C7DFDC589F}" vid="{AE6F2518-B084-4896-AF52-66CC2144AA26}"/>
    </a:ext>
  </a:extLst>
</a:theme>
</file>

<file path=ppt/theme/theme2.xml><?xml version="1.0" encoding="utf-8"?>
<a:theme xmlns:a="http://schemas.openxmlformats.org/drawingml/2006/main" name="Retrospect">
  <a:themeElements>
    <a:clrScheme name="Custom 2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00A9F8"/>
      </a:accent1>
      <a:accent2>
        <a:srgbClr val="073776"/>
      </a:accent2>
      <a:accent3>
        <a:srgbClr val="42D0A2"/>
      </a:accent3>
      <a:accent4>
        <a:srgbClr val="2E946B"/>
      </a:accent4>
      <a:accent5>
        <a:srgbClr val="42B051"/>
      </a:accent5>
      <a:accent6>
        <a:srgbClr val="96D141"/>
      </a:accent6>
      <a:hlink>
        <a:srgbClr val="3FCDE7"/>
      </a:hlink>
      <a:folHlink>
        <a:srgbClr val="A9D3E1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9CC26709-368C-4D72-9060-94E5B3FF3CD6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1E78F067C4F71408ED9A9F53F2D7A69" ma:contentTypeVersion="16" ma:contentTypeDescription="Create a new document." ma:contentTypeScope="" ma:versionID="730e7d7f8df6679e972691dea9c75c9b">
  <xsd:schema xmlns:xsd="http://www.w3.org/2001/XMLSchema" xmlns:xs="http://www.w3.org/2001/XMLSchema" xmlns:p="http://schemas.microsoft.com/office/2006/metadata/properties" xmlns:ns2="f6ed4d45-669a-401c-99cb-ad69055a544a" xmlns:ns3="ecc9bc1c-7b31-4a0a-9171-5ab82134181d" targetNamespace="http://schemas.microsoft.com/office/2006/metadata/properties" ma:root="true" ma:fieldsID="2fefc86a0d4f0859530c21bdd2e539c8" ns2:_="" ns3:_="">
    <xsd:import namespace="f6ed4d45-669a-401c-99cb-ad69055a544a"/>
    <xsd:import namespace="ecc9bc1c-7b31-4a0a-9171-5ab82134181d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GenerationTime" minOccurs="0"/>
                <xsd:element ref="ns3:MediaServiceEventHashCode" minOccurs="0"/>
                <xsd:element ref="ns3:MediaServiceOCR" minOccurs="0"/>
                <xsd:element ref="ns3:MediaServiceLocation" minOccurs="0"/>
                <xsd:element ref="ns3:MediaLengthInSeconds" minOccurs="0"/>
                <xsd:element ref="ns3:lcf76f155ced4ddcb4097134ff3c332f" minOccurs="0"/>
                <xsd:element ref="ns2:TaxCatchAll" minOccurs="0"/>
                <xsd:element ref="ns3:MediaServiceObjectDetectorVersions" minOccurs="0"/>
                <xsd:element ref="ns3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f6ed4d45-669a-401c-99cb-ad69055a544a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1" nillable="true" ma:displayName="Taxonomy Catch All Column" ma:hidden="true" ma:list="{185286f8-0ede-4404-a3e5-e79cebe5e12f}" ma:internalName="TaxCatchAll" ma:showField="CatchAllData" ma:web="f6ed4d45-669a-401c-99cb-ad69055a544a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cc9bc1c-7b31-4a0a-9171-5ab82134181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0" nillable="true" ma:taxonomy="true" ma:internalName="lcf76f155ced4ddcb4097134ff3c332f" ma:taxonomyFieldName="MediaServiceImageTags" ma:displayName="Image Tags" ma:readOnly="false" ma:fieldId="{5cf76f15-5ced-4ddc-b409-7134ff3c332f}" ma:taxonomyMulti="true" ma:sspId="e56c061f-31c3-42a4-82a2-6aaf51ee2b37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2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3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f6ed4d45-669a-401c-99cb-ad69055a544a" xsi:nil="true"/>
    <lcf76f155ced4ddcb4097134ff3c332f xmlns="ecc9bc1c-7b31-4a0a-9171-5ab82134181d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1AF0255-50EB-4762-A422-FAB953BC011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f6ed4d45-669a-401c-99cb-ad69055a544a"/>
    <ds:schemaRef ds:uri="ecc9bc1c-7b31-4a0a-9171-5ab82134181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1F93C38F-506B-45DB-8FC8-9F6E1100C2A1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DB769E4E-94E0-4590-9BC8-548629C192C9}">
  <ds:schemaRefs>
    <ds:schemaRef ds:uri="ecc9bc1c-7b31-4a0a-9171-5ab82134181d"/>
    <ds:schemaRef ds:uri="f6ed4d45-669a-401c-99cb-ad69055a544a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13870</TotalTime>
  <Words>964</Words>
  <Application>Microsoft Office PowerPoint</Application>
  <PresentationFormat>Widescreen</PresentationFormat>
  <Paragraphs>155</Paragraphs>
  <Slides>12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9" baseType="lpstr">
      <vt:lpstr>Arial</vt:lpstr>
      <vt:lpstr>Calibri</vt:lpstr>
      <vt:lpstr>Calibri Light</vt:lpstr>
      <vt:lpstr>Constantia</vt:lpstr>
      <vt:lpstr>Times New Roman</vt:lpstr>
      <vt:lpstr>Office Theme</vt:lpstr>
      <vt:lpstr>Retrospect</vt:lpstr>
      <vt:lpstr> </vt:lpstr>
      <vt:lpstr>PowerPoint Presentation</vt:lpstr>
      <vt:lpstr>PowerPoint Presentation</vt:lpstr>
      <vt:lpstr>PowerPoint Presentation</vt:lpstr>
      <vt:lpstr>PowerPoint Presentation</vt:lpstr>
      <vt:lpstr>All Proposals from the JCMH Legislative Research Committee Were Adopted by the Texas Judicial Council</vt:lpstr>
      <vt:lpstr>Criminal </vt:lpstr>
      <vt:lpstr>Criminal </vt:lpstr>
      <vt:lpstr>Criminal </vt:lpstr>
      <vt:lpstr>Civil </vt:lpstr>
      <vt:lpstr>Civil 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Texas Judicial Council Civil Justice Committee </dc:title>
  <dc:creator>Kristi Taylor</dc:creator>
  <cp:lastModifiedBy>Kristi Taylor</cp:lastModifiedBy>
  <cp:revision>4</cp:revision>
  <dcterms:created xsi:type="dcterms:W3CDTF">2024-08-30T15:49:19Z</dcterms:created>
  <dcterms:modified xsi:type="dcterms:W3CDTF">2025-01-21T21:55:30Z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0x01010031E78F067C4F71408ED9A9F53F2D7A69</vt:lpwstr>
  </property>
  <property fmtid="{D5CDD505-2E9C-101B-9397-08002B2CF9AE}" pid="3" name="MediaServiceImageTags">
    <vt:lpwstr/>
  </property>
</Properties>
</file>