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9"/>
  </p:notesMasterIdLst>
  <p:sldIdLst>
    <p:sldId id="256" r:id="rId2"/>
    <p:sldId id="257" r:id="rId3"/>
    <p:sldId id="394" r:id="rId4"/>
    <p:sldId id="378" r:id="rId5"/>
    <p:sldId id="396" r:id="rId6"/>
    <p:sldId id="374" r:id="rId7"/>
    <p:sldId id="386" r:id="rId8"/>
    <p:sldId id="397" r:id="rId9"/>
    <p:sldId id="379" r:id="rId10"/>
    <p:sldId id="387" r:id="rId11"/>
    <p:sldId id="399" r:id="rId12"/>
    <p:sldId id="398" r:id="rId13"/>
    <p:sldId id="392" r:id="rId14"/>
    <p:sldId id="391" r:id="rId15"/>
    <p:sldId id="388" r:id="rId16"/>
    <p:sldId id="389" r:id="rId17"/>
    <p:sldId id="390"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9D9ADBE1-6469-4A1D-941D-4267DC82E654}" v="13" dt="2025-01-22T02:26:51.493"/>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94660"/>
  </p:normalViewPr>
  <p:slideViewPr>
    <p:cSldViewPr snapToGrid="0">
      <p:cViewPr>
        <p:scale>
          <a:sx n="62" d="100"/>
          <a:sy n="62" d="100"/>
        </p:scale>
        <p:origin x="828" y="268"/>
      </p:cViewPr>
      <p:guideLst/>
    </p:cSldViewPr>
  </p:slideViewPr>
  <p:notesTextViewPr>
    <p:cViewPr>
      <p:scale>
        <a:sx n="1" d="1"/>
        <a:sy n="1" d="1"/>
      </p:scale>
      <p:origin x="0" y="0"/>
    </p:cViewPr>
  </p:notesTextViewPr>
  <p:sorterViewPr>
    <p:cViewPr>
      <p:scale>
        <a:sx n="100" d="100"/>
        <a:sy n="100" d="100"/>
      </p:scale>
      <p:origin x="0" y="-2420"/>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5/10/relationships/revisionInfo" Target="revisionInfo.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559AC31D-3BFE-4FBF-AFAF-185096135FC5}" type="datetimeFigureOut">
              <a:rPr lang="en-US" smtClean="0"/>
              <a:t>1/21/2025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7B50A710-C254-4994-AB09-0E1C884707D3}" type="slidenum">
              <a:rPr lang="en-US" smtClean="0"/>
              <a:t>‹#›</a:t>
            </a:fld>
            <a:endParaRPr lang="en-US"/>
          </a:p>
        </p:txBody>
      </p:sp>
    </p:spTree>
    <p:extLst>
      <p:ext uri="{BB962C8B-B14F-4D97-AF65-F5344CB8AC3E}">
        <p14:creationId xmlns:p14="http://schemas.microsoft.com/office/powerpoint/2010/main" val="130645108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7B50A710-C254-4994-AB09-0E1C884707D3}" type="slidenum">
              <a:rPr lang="en-US" smtClean="0"/>
              <a:t>2</a:t>
            </a:fld>
            <a:endParaRPr lang="en-US"/>
          </a:p>
        </p:txBody>
      </p:sp>
    </p:spTree>
    <p:extLst>
      <p:ext uri="{BB962C8B-B14F-4D97-AF65-F5344CB8AC3E}">
        <p14:creationId xmlns:p14="http://schemas.microsoft.com/office/powerpoint/2010/main" val="415860314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D38BDCF-8655-A5BD-2210-5F98125C12CC}"/>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26785D58-5727-A4BF-07A4-CC3909392EBC}"/>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752F75F6-D000-D82A-BD11-EFF1EC1D49CC}"/>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7B3DE598-AB7B-A16E-45F8-0EE7DCBCB2BB}"/>
              </a:ext>
            </a:extLst>
          </p:cNvPr>
          <p:cNvSpPr>
            <a:spLocks noGrp="1"/>
          </p:cNvSpPr>
          <p:nvPr>
            <p:ph type="sldNum" sz="quarter" idx="5"/>
          </p:nvPr>
        </p:nvSpPr>
        <p:spPr/>
        <p:txBody>
          <a:bodyPr/>
          <a:lstStyle/>
          <a:p>
            <a:fld id="{7B50A710-C254-4994-AB09-0E1C884707D3}" type="slidenum">
              <a:rPr lang="en-US" smtClean="0"/>
              <a:t>5</a:t>
            </a:fld>
            <a:endParaRPr lang="en-US"/>
          </a:p>
        </p:txBody>
      </p:sp>
    </p:spTree>
    <p:extLst>
      <p:ext uri="{BB962C8B-B14F-4D97-AF65-F5344CB8AC3E}">
        <p14:creationId xmlns:p14="http://schemas.microsoft.com/office/powerpoint/2010/main" val="37107416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FB3C7A5-C5AD-87B6-DEA8-7CB5F1E07CFC}"/>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6EEB358F-643C-6D96-9084-020E6A2ED1CB}"/>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06315AA2-83AF-9421-05CA-DD790DFA261A}"/>
              </a:ext>
            </a:extLst>
          </p:cNvPr>
          <p:cNvSpPr>
            <a:spLocks noGrp="1"/>
          </p:cNvSpPr>
          <p:nvPr>
            <p:ph type="dt" sz="half" idx="10"/>
          </p:nvPr>
        </p:nvSpPr>
        <p:spPr/>
        <p:txBody>
          <a:bodyPr/>
          <a:lstStyle/>
          <a:p>
            <a:fld id="{F11F86A4-0BF5-44E9-82A5-CFD54723B94A}" type="datetimeFigureOut">
              <a:rPr lang="en-US" smtClean="0"/>
              <a:t>1/21/2025</a:t>
            </a:fld>
            <a:endParaRPr lang="en-US"/>
          </a:p>
        </p:txBody>
      </p:sp>
      <p:sp>
        <p:nvSpPr>
          <p:cNvPr id="5" name="Footer Placeholder 4">
            <a:extLst>
              <a:ext uri="{FF2B5EF4-FFF2-40B4-BE49-F238E27FC236}">
                <a16:creationId xmlns:a16="http://schemas.microsoft.com/office/drawing/2014/main" id="{42245B51-444B-ED9A-C36A-0D8E888D8564}"/>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5BB12EBA-3904-FC51-4393-E1C84EC4A5DC}"/>
              </a:ext>
            </a:extLst>
          </p:cNvPr>
          <p:cNvSpPr>
            <a:spLocks noGrp="1"/>
          </p:cNvSpPr>
          <p:nvPr>
            <p:ph type="sldNum" sz="quarter" idx="12"/>
          </p:nvPr>
        </p:nvSpPr>
        <p:spPr/>
        <p:txBody>
          <a:bodyPr/>
          <a:lstStyle/>
          <a:p>
            <a:fld id="{75114AB8-C14A-42A6-92AF-4899D53E52FC}" type="slidenum">
              <a:rPr lang="en-US" smtClean="0"/>
              <a:t>‹#›</a:t>
            </a:fld>
            <a:endParaRPr lang="en-US"/>
          </a:p>
        </p:txBody>
      </p:sp>
    </p:spTree>
    <p:extLst>
      <p:ext uri="{BB962C8B-B14F-4D97-AF65-F5344CB8AC3E}">
        <p14:creationId xmlns:p14="http://schemas.microsoft.com/office/powerpoint/2010/main" val="332749553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63FC9F3-4CC1-32A1-F445-5133D694891E}"/>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EAD5BEEA-3ECB-5A97-8605-7646F4B44526}"/>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D2650FD-D7EA-539E-609D-BE8B8762F9F1}"/>
              </a:ext>
            </a:extLst>
          </p:cNvPr>
          <p:cNvSpPr>
            <a:spLocks noGrp="1"/>
          </p:cNvSpPr>
          <p:nvPr>
            <p:ph type="dt" sz="half" idx="10"/>
          </p:nvPr>
        </p:nvSpPr>
        <p:spPr/>
        <p:txBody>
          <a:bodyPr/>
          <a:lstStyle/>
          <a:p>
            <a:fld id="{F11F86A4-0BF5-44E9-82A5-CFD54723B94A}" type="datetimeFigureOut">
              <a:rPr lang="en-US" smtClean="0"/>
              <a:t>1/21/2025</a:t>
            </a:fld>
            <a:endParaRPr lang="en-US"/>
          </a:p>
        </p:txBody>
      </p:sp>
      <p:sp>
        <p:nvSpPr>
          <p:cNvPr id="5" name="Footer Placeholder 4">
            <a:extLst>
              <a:ext uri="{FF2B5EF4-FFF2-40B4-BE49-F238E27FC236}">
                <a16:creationId xmlns:a16="http://schemas.microsoft.com/office/drawing/2014/main" id="{4ADAFFE5-919D-88B9-2888-3B73905105D9}"/>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9C5F901-8973-6DB4-A48D-90B65FD9C0EA}"/>
              </a:ext>
            </a:extLst>
          </p:cNvPr>
          <p:cNvSpPr>
            <a:spLocks noGrp="1"/>
          </p:cNvSpPr>
          <p:nvPr>
            <p:ph type="sldNum" sz="quarter" idx="12"/>
          </p:nvPr>
        </p:nvSpPr>
        <p:spPr/>
        <p:txBody>
          <a:bodyPr/>
          <a:lstStyle/>
          <a:p>
            <a:fld id="{75114AB8-C14A-42A6-92AF-4899D53E52FC}" type="slidenum">
              <a:rPr lang="en-US" smtClean="0"/>
              <a:t>‹#›</a:t>
            </a:fld>
            <a:endParaRPr lang="en-US"/>
          </a:p>
        </p:txBody>
      </p:sp>
    </p:spTree>
    <p:extLst>
      <p:ext uri="{BB962C8B-B14F-4D97-AF65-F5344CB8AC3E}">
        <p14:creationId xmlns:p14="http://schemas.microsoft.com/office/powerpoint/2010/main" val="36953030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F3BDD73B-A069-897B-CE46-359A3C94C528}"/>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B8C37CB-A6E6-8910-E603-CE4AEDCF4895}"/>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81A2218-BE00-C237-64AD-A89F1F0A4DFA}"/>
              </a:ext>
            </a:extLst>
          </p:cNvPr>
          <p:cNvSpPr>
            <a:spLocks noGrp="1"/>
          </p:cNvSpPr>
          <p:nvPr>
            <p:ph type="dt" sz="half" idx="10"/>
          </p:nvPr>
        </p:nvSpPr>
        <p:spPr/>
        <p:txBody>
          <a:bodyPr/>
          <a:lstStyle/>
          <a:p>
            <a:fld id="{F11F86A4-0BF5-44E9-82A5-CFD54723B94A}" type="datetimeFigureOut">
              <a:rPr lang="en-US" smtClean="0"/>
              <a:t>1/21/2025</a:t>
            </a:fld>
            <a:endParaRPr lang="en-US"/>
          </a:p>
        </p:txBody>
      </p:sp>
      <p:sp>
        <p:nvSpPr>
          <p:cNvPr id="5" name="Footer Placeholder 4">
            <a:extLst>
              <a:ext uri="{FF2B5EF4-FFF2-40B4-BE49-F238E27FC236}">
                <a16:creationId xmlns:a16="http://schemas.microsoft.com/office/drawing/2014/main" id="{1EB7D811-3F5F-5C4E-B6CB-DEF57A0A3C3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7209C08D-CE3A-CD77-1C21-8CA4E64C768C}"/>
              </a:ext>
            </a:extLst>
          </p:cNvPr>
          <p:cNvSpPr>
            <a:spLocks noGrp="1"/>
          </p:cNvSpPr>
          <p:nvPr>
            <p:ph type="sldNum" sz="quarter" idx="12"/>
          </p:nvPr>
        </p:nvSpPr>
        <p:spPr/>
        <p:txBody>
          <a:bodyPr/>
          <a:lstStyle/>
          <a:p>
            <a:fld id="{75114AB8-C14A-42A6-92AF-4899D53E52FC}" type="slidenum">
              <a:rPr lang="en-US" smtClean="0"/>
              <a:t>‹#›</a:t>
            </a:fld>
            <a:endParaRPr lang="en-US"/>
          </a:p>
        </p:txBody>
      </p:sp>
    </p:spTree>
    <p:extLst>
      <p:ext uri="{BB962C8B-B14F-4D97-AF65-F5344CB8AC3E}">
        <p14:creationId xmlns:p14="http://schemas.microsoft.com/office/powerpoint/2010/main" val="287949348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B537619-1359-41D8-9909-5C7FC3A970B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A7D26EBB-F49D-E489-C6D7-E68423B9DE29}"/>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4A8B103-50BC-51CC-3A63-C20B2D040697}"/>
              </a:ext>
            </a:extLst>
          </p:cNvPr>
          <p:cNvSpPr>
            <a:spLocks noGrp="1"/>
          </p:cNvSpPr>
          <p:nvPr>
            <p:ph type="dt" sz="half" idx="10"/>
          </p:nvPr>
        </p:nvSpPr>
        <p:spPr/>
        <p:txBody>
          <a:bodyPr/>
          <a:lstStyle/>
          <a:p>
            <a:fld id="{F11F86A4-0BF5-44E9-82A5-CFD54723B94A}" type="datetimeFigureOut">
              <a:rPr lang="en-US" smtClean="0"/>
              <a:t>1/21/2025</a:t>
            </a:fld>
            <a:endParaRPr lang="en-US"/>
          </a:p>
        </p:txBody>
      </p:sp>
      <p:sp>
        <p:nvSpPr>
          <p:cNvPr id="5" name="Footer Placeholder 4">
            <a:extLst>
              <a:ext uri="{FF2B5EF4-FFF2-40B4-BE49-F238E27FC236}">
                <a16:creationId xmlns:a16="http://schemas.microsoft.com/office/drawing/2014/main" id="{81349D51-3465-091B-4CD0-283635CAAE1E}"/>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E96DBB8-73AE-C906-FA7D-CC9642728DA9}"/>
              </a:ext>
            </a:extLst>
          </p:cNvPr>
          <p:cNvSpPr>
            <a:spLocks noGrp="1"/>
          </p:cNvSpPr>
          <p:nvPr>
            <p:ph type="sldNum" sz="quarter" idx="12"/>
          </p:nvPr>
        </p:nvSpPr>
        <p:spPr/>
        <p:txBody>
          <a:bodyPr/>
          <a:lstStyle/>
          <a:p>
            <a:fld id="{75114AB8-C14A-42A6-92AF-4899D53E52FC}" type="slidenum">
              <a:rPr lang="en-US" smtClean="0"/>
              <a:t>‹#›</a:t>
            </a:fld>
            <a:endParaRPr lang="en-US"/>
          </a:p>
        </p:txBody>
      </p:sp>
    </p:spTree>
    <p:extLst>
      <p:ext uri="{BB962C8B-B14F-4D97-AF65-F5344CB8AC3E}">
        <p14:creationId xmlns:p14="http://schemas.microsoft.com/office/powerpoint/2010/main" val="32711478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C75589E-CDC2-1711-4B86-60001FD665F0}"/>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0DFD05BD-0147-8B97-DC26-606E0CA8CE3D}"/>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DF32D65-CA5A-CBED-20A8-BBCCDF5284F1}"/>
              </a:ext>
            </a:extLst>
          </p:cNvPr>
          <p:cNvSpPr>
            <a:spLocks noGrp="1"/>
          </p:cNvSpPr>
          <p:nvPr>
            <p:ph type="dt" sz="half" idx="10"/>
          </p:nvPr>
        </p:nvSpPr>
        <p:spPr/>
        <p:txBody>
          <a:bodyPr/>
          <a:lstStyle/>
          <a:p>
            <a:fld id="{F11F86A4-0BF5-44E9-82A5-CFD54723B94A}" type="datetimeFigureOut">
              <a:rPr lang="en-US" smtClean="0"/>
              <a:t>1/21/2025</a:t>
            </a:fld>
            <a:endParaRPr lang="en-US"/>
          </a:p>
        </p:txBody>
      </p:sp>
      <p:sp>
        <p:nvSpPr>
          <p:cNvPr id="5" name="Footer Placeholder 4">
            <a:extLst>
              <a:ext uri="{FF2B5EF4-FFF2-40B4-BE49-F238E27FC236}">
                <a16:creationId xmlns:a16="http://schemas.microsoft.com/office/drawing/2014/main" id="{5DBA6D3C-93D6-C6E8-A1B1-080618D55A87}"/>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D8BCF9-0D22-2CAB-ED00-32D13361F55C}"/>
              </a:ext>
            </a:extLst>
          </p:cNvPr>
          <p:cNvSpPr>
            <a:spLocks noGrp="1"/>
          </p:cNvSpPr>
          <p:nvPr>
            <p:ph type="sldNum" sz="quarter" idx="12"/>
          </p:nvPr>
        </p:nvSpPr>
        <p:spPr/>
        <p:txBody>
          <a:bodyPr/>
          <a:lstStyle/>
          <a:p>
            <a:fld id="{75114AB8-C14A-42A6-92AF-4899D53E52FC}" type="slidenum">
              <a:rPr lang="en-US" smtClean="0"/>
              <a:t>‹#›</a:t>
            </a:fld>
            <a:endParaRPr lang="en-US"/>
          </a:p>
        </p:txBody>
      </p:sp>
    </p:spTree>
    <p:extLst>
      <p:ext uri="{BB962C8B-B14F-4D97-AF65-F5344CB8AC3E}">
        <p14:creationId xmlns:p14="http://schemas.microsoft.com/office/powerpoint/2010/main" val="106923474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C52349C-DF53-467B-5DC1-512F0C6B999E}"/>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8EFEB77C-221A-C69B-3222-AACBF1E15442}"/>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80AFB3D0-33AF-73D5-2CCF-7F9D67B5C98B}"/>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C5746B3-AA53-E878-7F6B-3E95BAC47D98}"/>
              </a:ext>
            </a:extLst>
          </p:cNvPr>
          <p:cNvSpPr>
            <a:spLocks noGrp="1"/>
          </p:cNvSpPr>
          <p:nvPr>
            <p:ph type="dt" sz="half" idx="10"/>
          </p:nvPr>
        </p:nvSpPr>
        <p:spPr/>
        <p:txBody>
          <a:bodyPr/>
          <a:lstStyle/>
          <a:p>
            <a:fld id="{F11F86A4-0BF5-44E9-82A5-CFD54723B94A}" type="datetimeFigureOut">
              <a:rPr lang="en-US" smtClean="0"/>
              <a:t>1/21/2025</a:t>
            </a:fld>
            <a:endParaRPr lang="en-US"/>
          </a:p>
        </p:txBody>
      </p:sp>
      <p:sp>
        <p:nvSpPr>
          <p:cNvPr id="6" name="Footer Placeholder 5">
            <a:extLst>
              <a:ext uri="{FF2B5EF4-FFF2-40B4-BE49-F238E27FC236}">
                <a16:creationId xmlns:a16="http://schemas.microsoft.com/office/drawing/2014/main" id="{60DB21E5-4FC6-CD2D-542D-A469AFB9362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447D9401-4B84-DB85-73E8-916A70E71317}"/>
              </a:ext>
            </a:extLst>
          </p:cNvPr>
          <p:cNvSpPr>
            <a:spLocks noGrp="1"/>
          </p:cNvSpPr>
          <p:nvPr>
            <p:ph type="sldNum" sz="quarter" idx="12"/>
          </p:nvPr>
        </p:nvSpPr>
        <p:spPr/>
        <p:txBody>
          <a:bodyPr/>
          <a:lstStyle/>
          <a:p>
            <a:fld id="{75114AB8-C14A-42A6-92AF-4899D53E52FC}" type="slidenum">
              <a:rPr lang="en-US" smtClean="0"/>
              <a:t>‹#›</a:t>
            </a:fld>
            <a:endParaRPr lang="en-US"/>
          </a:p>
        </p:txBody>
      </p:sp>
    </p:spTree>
    <p:extLst>
      <p:ext uri="{BB962C8B-B14F-4D97-AF65-F5344CB8AC3E}">
        <p14:creationId xmlns:p14="http://schemas.microsoft.com/office/powerpoint/2010/main" val="9922233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E744F07-548E-E373-C27C-27BD9E83919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976180F1-FF06-9B8D-0429-1B072705AC21}"/>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07D1A03-4DCB-95B3-A2E3-32B868D6557D}"/>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6FABBD7-ABC9-5BB4-3FAC-A1DE9AF2E374}"/>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F7A31F17-B50A-435F-EA1B-A6243E7D051D}"/>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1BBED6A9-A1E8-69FC-010B-B06AC2FBD4B2}"/>
              </a:ext>
            </a:extLst>
          </p:cNvPr>
          <p:cNvSpPr>
            <a:spLocks noGrp="1"/>
          </p:cNvSpPr>
          <p:nvPr>
            <p:ph type="dt" sz="half" idx="10"/>
          </p:nvPr>
        </p:nvSpPr>
        <p:spPr/>
        <p:txBody>
          <a:bodyPr/>
          <a:lstStyle/>
          <a:p>
            <a:fld id="{F11F86A4-0BF5-44E9-82A5-CFD54723B94A}" type="datetimeFigureOut">
              <a:rPr lang="en-US" smtClean="0"/>
              <a:t>1/21/2025</a:t>
            </a:fld>
            <a:endParaRPr lang="en-US"/>
          </a:p>
        </p:txBody>
      </p:sp>
      <p:sp>
        <p:nvSpPr>
          <p:cNvPr id="8" name="Footer Placeholder 7">
            <a:extLst>
              <a:ext uri="{FF2B5EF4-FFF2-40B4-BE49-F238E27FC236}">
                <a16:creationId xmlns:a16="http://schemas.microsoft.com/office/drawing/2014/main" id="{11E39A28-E658-18A2-A3EE-3E9EC7E29832}"/>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A5E159C9-3CE1-7856-AF3A-22AF08C9A096}"/>
              </a:ext>
            </a:extLst>
          </p:cNvPr>
          <p:cNvSpPr>
            <a:spLocks noGrp="1"/>
          </p:cNvSpPr>
          <p:nvPr>
            <p:ph type="sldNum" sz="quarter" idx="12"/>
          </p:nvPr>
        </p:nvSpPr>
        <p:spPr/>
        <p:txBody>
          <a:bodyPr/>
          <a:lstStyle/>
          <a:p>
            <a:fld id="{75114AB8-C14A-42A6-92AF-4899D53E52FC}" type="slidenum">
              <a:rPr lang="en-US" smtClean="0"/>
              <a:t>‹#›</a:t>
            </a:fld>
            <a:endParaRPr lang="en-US"/>
          </a:p>
        </p:txBody>
      </p:sp>
    </p:spTree>
    <p:extLst>
      <p:ext uri="{BB962C8B-B14F-4D97-AF65-F5344CB8AC3E}">
        <p14:creationId xmlns:p14="http://schemas.microsoft.com/office/powerpoint/2010/main" val="353301926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11B494B-4A04-457E-E06F-AA755D5700B9}"/>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DF558DB0-D115-0F5E-3C03-EE4239F05B1E}"/>
              </a:ext>
            </a:extLst>
          </p:cNvPr>
          <p:cNvSpPr>
            <a:spLocks noGrp="1"/>
          </p:cNvSpPr>
          <p:nvPr>
            <p:ph type="dt" sz="half" idx="10"/>
          </p:nvPr>
        </p:nvSpPr>
        <p:spPr/>
        <p:txBody>
          <a:bodyPr/>
          <a:lstStyle/>
          <a:p>
            <a:fld id="{F11F86A4-0BF5-44E9-82A5-CFD54723B94A}" type="datetimeFigureOut">
              <a:rPr lang="en-US" smtClean="0"/>
              <a:t>1/21/2025</a:t>
            </a:fld>
            <a:endParaRPr lang="en-US"/>
          </a:p>
        </p:txBody>
      </p:sp>
      <p:sp>
        <p:nvSpPr>
          <p:cNvPr id="4" name="Footer Placeholder 3">
            <a:extLst>
              <a:ext uri="{FF2B5EF4-FFF2-40B4-BE49-F238E27FC236}">
                <a16:creationId xmlns:a16="http://schemas.microsoft.com/office/drawing/2014/main" id="{ADC6EB0D-BEFD-509B-442D-5C228DD5EE1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F86B9E06-8AFC-33B7-DEAC-9C7744456155}"/>
              </a:ext>
            </a:extLst>
          </p:cNvPr>
          <p:cNvSpPr>
            <a:spLocks noGrp="1"/>
          </p:cNvSpPr>
          <p:nvPr>
            <p:ph type="sldNum" sz="quarter" idx="12"/>
          </p:nvPr>
        </p:nvSpPr>
        <p:spPr/>
        <p:txBody>
          <a:bodyPr/>
          <a:lstStyle/>
          <a:p>
            <a:fld id="{75114AB8-C14A-42A6-92AF-4899D53E52FC}" type="slidenum">
              <a:rPr lang="en-US" smtClean="0"/>
              <a:t>‹#›</a:t>
            </a:fld>
            <a:endParaRPr lang="en-US"/>
          </a:p>
        </p:txBody>
      </p:sp>
    </p:spTree>
    <p:extLst>
      <p:ext uri="{BB962C8B-B14F-4D97-AF65-F5344CB8AC3E}">
        <p14:creationId xmlns:p14="http://schemas.microsoft.com/office/powerpoint/2010/main" val="17166577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201886F-0F09-B92A-876E-124F9B72DE37}"/>
              </a:ext>
            </a:extLst>
          </p:cNvPr>
          <p:cNvSpPr>
            <a:spLocks noGrp="1"/>
          </p:cNvSpPr>
          <p:nvPr>
            <p:ph type="dt" sz="half" idx="10"/>
          </p:nvPr>
        </p:nvSpPr>
        <p:spPr/>
        <p:txBody>
          <a:bodyPr/>
          <a:lstStyle/>
          <a:p>
            <a:fld id="{F11F86A4-0BF5-44E9-82A5-CFD54723B94A}" type="datetimeFigureOut">
              <a:rPr lang="en-US" smtClean="0"/>
              <a:t>1/21/2025</a:t>
            </a:fld>
            <a:endParaRPr lang="en-US"/>
          </a:p>
        </p:txBody>
      </p:sp>
      <p:sp>
        <p:nvSpPr>
          <p:cNvPr id="3" name="Footer Placeholder 2">
            <a:extLst>
              <a:ext uri="{FF2B5EF4-FFF2-40B4-BE49-F238E27FC236}">
                <a16:creationId xmlns:a16="http://schemas.microsoft.com/office/drawing/2014/main" id="{0C9EF163-3AF4-A207-B280-1EEEB002CDDA}"/>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C2FF1EEE-DCF1-876C-846F-95AE57221368}"/>
              </a:ext>
            </a:extLst>
          </p:cNvPr>
          <p:cNvSpPr>
            <a:spLocks noGrp="1"/>
          </p:cNvSpPr>
          <p:nvPr>
            <p:ph type="sldNum" sz="quarter" idx="12"/>
          </p:nvPr>
        </p:nvSpPr>
        <p:spPr/>
        <p:txBody>
          <a:bodyPr/>
          <a:lstStyle/>
          <a:p>
            <a:fld id="{75114AB8-C14A-42A6-92AF-4899D53E52FC}" type="slidenum">
              <a:rPr lang="en-US" smtClean="0"/>
              <a:t>‹#›</a:t>
            </a:fld>
            <a:endParaRPr lang="en-US"/>
          </a:p>
        </p:txBody>
      </p:sp>
    </p:spTree>
    <p:extLst>
      <p:ext uri="{BB962C8B-B14F-4D97-AF65-F5344CB8AC3E}">
        <p14:creationId xmlns:p14="http://schemas.microsoft.com/office/powerpoint/2010/main" val="30318237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719FD1-C776-A2D9-B4F2-1ECECAEE5E35}"/>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957BF54B-7017-B1E7-D696-0538AD2EAEB3}"/>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385BC83D-AC3C-256E-6B97-9908AF5DCEF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A62F7645-6845-30FD-351C-882038A22339}"/>
              </a:ext>
            </a:extLst>
          </p:cNvPr>
          <p:cNvSpPr>
            <a:spLocks noGrp="1"/>
          </p:cNvSpPr>
          <p:nvPr>
            <p:ph type="dt" sz="half" idx="10"/>
          </p:nvPr>
        </p:nvSpPr>
        <p:spPr/>
        <p:txBody>
          <a:bodyPr/>
          <a:lstStyle/>
          <a:p>
            <a:fld id="{F11F86A4-0BF5-44E9-82A5-CFD54723B94A}" type="datetimeFigureOut">
              <a:rPr lang="en-US" smtClean="0"/>
              <a:t>1/21/2025</a:t>
            </a:fld>
            <a:endParaRPr lang="en-US"/>
          </a:p>
        </p:txBody>
      </p:sp>
      <p:sp>
        <p:nvSpPr>
          <p:cNvPr id="6" name="Footer Placeholder 5">
            <a:extLst>
              <a:ext uri="{FF2B5EF4-FFF2-40B4-BE49-F238E27FC236}">
                <a16:creationId xmlns:a16="http://schemas.microsoft.com/office/drawing/2014/main" id="{0C327589-8920-C202-3BA4-C5F756A82F8F}"/>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82615CAB-134C-E693-92FA-946D84D27427}"/>
              </a:ext>
            </a:extLst>
          </p:cNvPr>
          <p:cNvSpPr>
            <a:spLocks noGrp="1"/>
          </p:cNvSpPr>
          <p:nvPr>
            <p:ph type="sldNum" sz="quarter" idx="12"/>
          </p:nvPr>
        </p:nvSpPr>
        <p:spPr/>
        <p:txBody>
          <a:bodyPr/>
          <a:lstStyle/>
          <a:p>
            <a:fld id="{75114AB8-C14A-42A6-92AF-4899D53E52FC}" type="slidenum">
              <a:rPr lang="en-US" smtClean="0"/>
              <a:t>‹#›</a:t>
            </a:fld>
            <a:endParaRPr lang="en-US"/>
          </a:p>
        </p:txBody>
      </p:sp>
    </p:spTree>
    <p:extLst>
      <p:ext uri="{BB962C8B-B14F-4D97-AF65-F5344CB8AC3E}">
        <p14:creationId xmlns:p14="http://schemas.microsoft.com/office/powerpoint/2010/main" val="4310139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F498437-2D34-0083-FE84-A48A34E511E4}"/>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D8C11142-53F8-E638-5646-BFC855D8C7D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C6B7D987-AD7A-3B9F-5BEF-627DB555482C}"/>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0E8EE241-FC1F-4C85-8FB0-D05E223EBFC2}"/>
              </a:ext>
            </a:extLst>
          </p:cNvPr>
          <p:cNvSpPr>
            <a:spLocks noGrp="1"/>
          </p:cNvSpPr>
          <p:nvPr>
            <p:ph type="dt" sz="half" idx="10"/>
          </p:nvPr>
        </p:nvSpPr>
        <p:spPr/>
        <p:txBody>
          <a:bodyPr/>
          <a:lstStyle/>
          <a:p>
            <a:fld id="{F11F86A4-0BF5-44E9-82A5-CFD54723B94A}" type="datetimeFigureOut">
              <a:rPr lang="en-US" smtClean="0"/>
              <a:t>1/21/2025</a:t>
            </a:fld>
            <a:endParaRPr lang="en-US"/>
          </a:p>
        </p:txBody>
      </p:sp>
      <p:sp>
        <p:nvSpPr>
          <p:cNvPr id="6" name="Footer Placeholder 5">
            <a:extLst>
              <a:ext uri="{FF2B5EF4-FFF2-40B4-BE49-F238E27FC236}">
                <a16:creationId xmlns:a16="http://schemas.microsoft.com/office/drawing/2014/main" id="{FE753C82-5840-6BDC-8FDE-0ED999CBA5E0}"/>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DB34F49A-3C2F-12DB-BA35-89ABCD62A2BD}"/>
              </a:ext>
            </a:extLst>
          </p:cNvPr>
          <p:cNvSpPr>
            <a:spLocks noGrp="1"/>
          </p:cNvSpPr>
          <p:nvPr>
            <p:ph type="sldNum" sz="quarter" idx="12"/>
          </p:nvPr>
        </p:nvSpPr>
        <p:spPr/>
        <p:txBody>
          <a:bodyPr/>
          <a:lstStyle/>
          <a:p>
            <a:fld id="{75114AB8-C14A-42A6-92AF-4899D53E52FC}" type="slidenum">
              <a:rPr lang="en-US" smtClean="0"/>
              <a:t>‹#›</a:t>
            </a:fld>
            <a:endParaRPr lang="en-US"/>
          </a:p>
        </p:txBody>
      </p:sp>
    </p:spTree>
    <p:extLst>
      <p:ext uri="{BB962C8B-B14F-4D97-AF65-F5344CB8AC3E}">
        <p14:creationId xmlns:p14="http://schemas.microsoft.com/office/powerpoint/2010/main" val="33536569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A51B9DD-DCA4-E2EE-04FF-A8A55379E5B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A558EBE2-520B-7901-EDBB-E93F1B3DC30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E575C17C-6047-EFC1-1E67-8C62F7CE49AA}"/>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11F86A4-0BF5-44E9-82A5-CFD54723B94A}" type="datetimeFigureOut">
              <a:rPr lang="en-US" smtClean="0"/>
              <a:t>1/21/2025</a:t>
            </a:fld>
            <a:endParaRPr lang="en-US"/>
          </a:p>
        </p:txBody>
      </p:sp>
      <p:sp>
        <p:nvSpPr>
          <p:cNvPr id="5" name="Footer Placeholder 4">
            <a:extLst>
              <a:ext uri="{FF2B5EF4-FFF2-40B4-BE49-F238E27FC236}">
                <a16:creationId xmlns:a16="http://schemas.microsoft.com/office/drawing/2014/main" id="{BB5F09CF-AFD9-F55B-C8CD-16B8E0F01CCA}"/>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437CC5A1-BD1C-19C1-14A9-89573AFA034B}"/>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75114AB8-C14A-42A6-92AF-4899D53E52FC}" type="slidenum">
              <a:rPr lang="en-US" smtClean="0"/>
              <a:t>‹#›</a:t>
            </a:fld>
            <a:endParaRPr lang="en-US"/>
          </a:p>
        </p:txBody>
      </p:sp>
    </p:spTree>
    <p:extLst>
      <p:ext uri="{BB962C8B-B14F-4D97-AF65-F5344CB8AC3E}">
        <p14:creationId xmlns:p14="http://schemas.microsoft.com/office/powerpoint/2010/main" val="1072473665"/>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4.png"/><Relationship Id="rId2" Type="http://schemas.openxmlformats.org/officeDocument/2006/relationships/notesSlide" Target="../notesSlides/notesSlide1.xml"/><Relationship Id="rId1" Type="http://schemas.openxmlformats.org/officeDocument/2006/relationships/slideLayout" Target="../slideLayouts/slideLayout1.xml"/><Relationship Id="rId6" Type="http://schemas.openxmlformats.org/officeDocument/2006/relationships/hyperlink" Target="https://www.nytimes.com/2021/02/19/us/texas-deaths-winter-storm.html" TargetMode="External"/><Relationship Id="rId5" Type="http://schemas.openxmlformats.org/officeDocument/2006/relationships/hyperlink" Target="https://www.uthscsa.edu/academics/medicine/profile/RivielloR" TargetMode="External"/><Relationship Id="rId4" Type="http://schemas.openxmlformats.org/officeDocument/2006/relationships/image" Target="../media/image3.jpeg"/></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jpg"/><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image" Target="../media/image8.jp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FB5B0058-AF13-4859-B429-4EDDE2A26F7F}"/>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lumMod val="95000"/>
              <a:lumOff val="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8F914B0B-5AB3-2B96-4820-E5DFC6B49B21}"/>
              </a:ext>
            </a:extLst>
          </p:cNvPr>
          <p:cNvSpPr>
            <a:spLocks noGrp="1"/>
          </p:cNvSpPr>
          <p:nvPr>
            <p:ph type="ctrTitle"/>
          </p:nvPr>
        </p:nvSpPr>
        <p:spPr>
          <a:xfrm>
            <a:off x="728663" y="1422400"/>
            <a:ext cx="5367337" cy="3203862"/>
          </a:xfrm>
        </p:spPr>
        <p:txBody>
          <a:bodyPr>
            <a:normAutofit/>
          </a:bodyPr>
          <a:lstStyle/>
          <a:p>
            <a:pPr algn="l"/>
            <a:r>
              <a:rPr lang="en-US" sz="3600" b="1" dirty="0">
                <a:solidFill>
                  <a:schemeClr val="bg1"/>
                </a:solidFill>
              </a:rPr>
              <a:t>Presentation to the Texas Governor’s Committee on People with Disabilities</a:t>
            </a:r>
            <a:br>
              <a:rPr lang="en-US" sz="3100" b="1" dirty="0">
                <a:solidFill>
                  <a:schemeClr val="bg1"/>
                </a:solidFill>
              </a:rPr>
            </a:br>
            <a:br>
              <a:rPr lang="en-US" sz="3100" b="1" dirty="0">
                <a:solidFill>
                  <a:schemeClr val="bg1"/>
                </a:solidFill>
              </a:rPr>
            </a:br>
            <a:br>
              <a:rPr lang="en-US" sz="3100" b="1" dirty="0">
                <a:solidFill>
                  <a:schemeClr val="bg1"/>
                </a:solidFill>
              </a:rPr>
            </a:br>
            <a:r>
              <a:rPr lang="en-US" sz="3100" dirty="0">
                <a:solidFill>
                  <a:schemeClr val="bg1"/>
                </a:solidFill>
              </a:rPr>
              <a:t>January 23, 2025	</a:t>
            </a:r>
          </a:p>
        </p:txBody>
      </p:sp>
      <p:sp>
        <p:nvSpPr>
          <p:cNvPr id="11" name="Rectangle 10">
            <a:extLst>
              <a:ext uri="{FF2B5EF4-FFF2-40B4-BE49-F238E27FC236}">
                <a16:creationId xmlns:a16="http://schemas.microsoft.com/office/drawing/2014/main" id="{1A89CBBC-7743-43D9-A324-25CB472E9B2E}"/>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6234112" y="638849"/>
            <a:ext cx="5505449" cy="5475644"/>
          </a:xfrm>
          <a:prstGeom prst="rect">
            <a:avLst/>
          </a:prstGeom>
          <a:noFill/>
          <a:ln w="12700">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3" descr="Logo, company name&#10;&#10;Description automatically generated">
            <a:extLst>
              <a:ext uri="{FF2B5EF4-FFF2-40B4-BE49-F238E27FC236}">
                <a16:creationId xmlns:a16="http://schemas.microsoft.com/office/drawing/2014/main" id="{E8A00BD7-3405-81DF-725C-B79A9607F245}"/>
              </a:ext>
            </a:extLst>
          </p:cNvPr>
          <p:cNvPicPr>
            <a:picLocks noChangeAspect="1"/>
          </p:cNvPicPr>
          <p:nvPr/>
        </p:nvPicPr>
        <p:blipFill>
          <a:blip r:embed="rId2"/>
          <a:stretch>
            <a:fillRect/>
          </a:stretch>
        </p:blipFill>
        <p:spPr>
          <a:xfrm>
            <a:off x="6583776" y="2127080"/>
            <a:ext cx="4806120" cy="2499182"/>
          </a:xfrm>
          <a:prstGeom prst="rect">
            <a:avLst/>
          </a:prstGeom>
        </p:spPr>
      </p:pic>
    </p:spTree>
    <p:extLst>
      <p:ext uri="{BB962C8B-B14F-4D97-AF65-F5344CB8AC3E}">
        <p14:creationId xmlns:p14="http://schemas.microsoft.com/office/powerpoint/2010/main" val="50048527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AD1C52-2A4A-2A23-1A29-E1A902AD59E2}"/>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2D11C381-2455-0F68-049A-7D9E1B326FA0}"/>
              </a:ext>
            </a:extLst>
          </p:cNvPr>
          <p:cNvSpPr txBox="1"/>
          <p:nvPr/>
        </p:nvSpPr>
        <p:spPr>
          <a:xfrm>
            <a:off x="838200" y="448721"/>
            <a:ext cx="4707671" cy="1225650"/>
          </a:xfrm>
          <a:prstGeom prst="rect">
            <a:avLst/>
          </a:prstGeom>
        </p:spPr>
        <p:txBody>
          <a:bodyPr vert="horz" lIns="91440" tIns="45720" rIns="91440" bIns="45720" rtlCol="0" anchor="b">
            <a:normAutofit/>
          </a:bodyPr>
          <a:lstStyle/>
          <a:p>
            <a:pPr marL="0" marR="0">
              <a:lnSpc>
                <a:spcPct val="90000"/>
              </a:lnSpc>
              <a:spcBef>
                <a:spcPct val="0"/>
              </a:spcBef>
              <a:spcAft>
                <a:spcPts val="800"/>
              </a:spcAft>
            </a:pPr>
            <a:r>
              <a:rPr lang="en-US" sz="2100" b="1" kern="1200">
                <a:solidFill>
                  <a:schemeClr val="bg1"/>
                </a:solidFill>
                <a:effectLst/>
                <a:latin typeface="+mj-lt"/>
                <a:ea typeface="+mj-ea"/>
                <a:cs typeface="+mj-cs"/>
              </a:rPr>
              <a:t>Power Outage Partners</a:t>
            </a:r>
            <a:r>
              <a:rPr lang="en-US" sz="2100" b="1" kern="1200">
                <a:solidFill>
                  <a:schemeClr val="bg1"/>
                </a:solidFill>
                <a:latin typeface="+mj-lt"/>
                <a:ea typeface="+mj-ea"/>
                <a:cs typeface="+mj-cs"/>
              </a:rPr>
              <a:t> Aligns with Key Goals of Texas Governor’s Committee on People with Disabilities</a:t>
            </a:r>
            <a:endParaRPr lang="en-US" sz="2100" b="1" kern="1200">
              <a:solidFill>
                <a:schemeClr val="bg1"/>
              </a:solidFill>
              <a:effectLst/>
              <a:latin typeface="+mj-lt"/>
              <a:ea typeface="+mj-ea"/>
              <a:cs typeface="+mj-cs"/>
            </a:endParaRPr>
          </a:p>
        </p:txBody>
      </p:sp>
      <p:sp>
        <p:nvSpPr>
          <p:cNvPr id="4" name="TextBox 3">
            <a:extLst>
              <a:ext uri="{FF2B5EF4-FFF2-40B4-BE49-F238E27FC236}">
                <a16:creationId xmlns:a16="http://schemas.microsoft.com/office/drawing/2014/main" id="{E5591427-BEB8-DB11-113F-FFA5C494688D}"/>
              </a:ext>
            </a:extLst>
          </p:cNvPr>
          <p:cNvSpPr txBox="1"/>
          <p:nvPr/>
        </p:nvSpPr>
        <p:spPr>
          <a:xfrm>
            <a:off x="1220759" y="2478755"/>
            <a:ext cx="10369296" cy="4154984"/>
          </a:xfrm>
          <a:prstGeom prst="rect">
            <a:avLst/>
          </a:prstGeom>
          <a:noFill/>
        </p:spPr>
        <p:txBody>
          <a:bodyPr wrap="square" rtlCol="0">
            <a:spAutoFit/>
          </a:bodyPr>
          <a:lstStyle/>
          <a:p>
            <a:r>
              <a:rPr lang="en-US" sz="3600" b="1" dirty="0"/>
              <a:t>Louisiana Approach: Determining number of invasively ventilated Louisianans and types of ventilators in use </a:t>
            </a:r>
          </a:p>
          <a:p>
            <a:pPr marL="342900" indent="-342900">
              <a:buFont typeface="Arial" panose="020B0604020202020204" pitchFamily="34" charset="0"/>
              <a:buChar char="•"/>
            </a:pPr>
            <a:r>
              <a:rPr lang="en-US" sz="2400" dirty="0"/>
              <a:t>Cote worked with Medicaid officials to obtain de-identified data on number of invasively ventilated Medicaid beneficiaries </a:t>
            </a:r>
          </a:p>
          <a:p>
            <a:pPr marL="342900" indent="-342900">
              <a:buFont typeface="Arial" panose="020B0604020202020204" pitchFamily="34" charset="0"/>
              <a:buChar char="•"/>
            </a:pPr>
            <a:r>
              <a:rPr lang="en-US" sz="2400" dirty="0"/>
              <a:t>Cote received de-identified data on 138 invasively ventilated individuals from DME suppliers that included type of ventilator and source of health insurance </a:t>
            </a:r>
          </a:p>
          <a:p>
            <a:endParaRPr lang="en-US" sz="3600" b="1" dirty="0"/>
          </a:p>
        </p:txBody>
      </p:sp>
      <p:pic>
        <p:nvPicPr>
          <p:cNvPr id="6" name="Picture 5" descr="A blue and white star with a star in the middle&#10;&#10;Description automatically generated">
            <a:extLst>
              <a:ext uri="{FF2B5EF4-FFF2-40B4-BE49-F238E27FC236}">
                <a16:creationId xmlns:a16="http://schemas.microsoft.com/office/drawing/2014/main" id="{C3163E70-8253-8EED-CAC7-F7B6DA886FFF}"/>
              </a:ext>
            </a:extLst>
          </p:cNvPr>
          <p:cNvPicPr>
            <a:picLocks noChangeAspect="1"/>
          </p:cNvPicPr>
          <p:nvPr/>
        </p:nvPicPr>
        <p:blipFill>
          <a:blip r:embed="rId2">
            <a:extLst>
              <a:ext uri="{28A0092B-C50C-407E-A947-70E740481C1C}">
                <a14:useLocalDpi xmlns:a14="http://schemas.microsoft.com/office/drawing/2010/main" val="0"/>
              </a:ext>
            </a:extLst>
          </a:blip>
          <a:srcRect l="26989" t="19694" r="27445" b="46647"/>
          <a:stretch/>
        </p:blipFill>
        <p:spPr>
          <a:xfrm>
            <a:off x="7936992" y="68456"/>
            <a:ext cx="2414016" cy="2308324"/>
          </a:xfrm>
          <a:prstGeom prst="rect">
            <a:avLst/>
          </a:prstGeom>
        </p:spPr>
      </p:pic>
      <p:pic>
        <p:nvPicPr>
          <p:cNvPr id="7" name="Picture 6" descr="Logo, company name&#10;&#10;Description automatically generated">
            <a:extLst>
              <a:ext uri="{FF2B5EF4-FFF2-40B4-BE49-F238E27FC236}">
                <a16:creationId xmlns:a16="http://schemas.microsoft.com/office/drawing/2014/main" id="{FE87CF44-BBE3-E71A-EDD0-24E62FFD4FDB}"/>
              </a:ext>
            </a:extLst>
          </p:cNvPr>
          <p:cNvPicPr>
            <a:picLocks noChangeAspect="1"/>
          </p:cNvPicPr>
          <p:nvPr/>
        </p:nvPicPr>
        <p:blipFill>
          <a:blip r:embed="rId3"/>
          <a:stretch>
            <a:fillRect/>
          </a:stretch>
        </p:blipFill>
        <p:spPr>
          <a:xfrm>
            <a:off x="1289880" y="225128"/>
            <a:ext cx="3903912" cy="2030034"/>
          </a:xfrm>
          <a:prstGeom prst="rect">
            <a:avLst/>
          </a:prstGeom>
        </p:spPr>
      </p:pic>
    </p:spTree>
    <p:extLst>
      <p:ext uri="{BB962C8B-B14F-4D97-AF65-F5344CB8AC3E}">
        <p14:creationId xmlns:p14="http://schemas.microsoft.com/office/powerpoint/2010/main" val="714234102"/>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50A650E-AFF4-C939-DC1F-A29BF5C489F5}"/>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B26C2BF1-9ED2-B72D-32C4-A4FA3F4467C0}"/>
              </a:ext>
            </a:extLst>
          </p:cNvPr>
          <p:cNvSpPr txBox="1"/>
          <p:nvPr/>
        </p:nvSpPr>
        <p:spPr>
          <a:xfrm>
            <a:off x="838200" y="448721"/>
            <a:ext cx="4707671" cy="1225650"/>
          </a:xfrm>
          <a:prstGeom prst="rect">
            <a:avLst/>
          </a:prstGeom>
        </p:spPr>
        <p:txBody>
          <a:bodyPr vert="horz" lIns="91440" tIns="45720" rIns="91440" bIns="45720" rtlCol="0" anchor="b">
            <a:normAutofit/>
          </a:bodyPr>
          <a:lstStyle/>
          <a:p>
            <a:pPr marL="0" marR="0">
              <a:lnSpc>
                <a:spcPct val="90000"/>
              </a:lnSpc>
              <a:spcBef>
                <a:spcPct val="0"/>
              </a:spcBef>
              <a:spcAft>
                <a:spcPts val="800"/>
              </a:spcAft>
            </a:pPr>
            <a:r>
              <a:rPr lang="en-US" sz="2100" b="1" kern="1200">
                <a:solidFill>
                  <a:schemeClr val="bg1"/>
                </a:solidFill>
                <a:effectLst/>
                <a:latin typeface="+mj-lt"/>
                <a:ea typeface="+mj-ea"/>
                <a:cs typeface="+mj-cs"/>
              </a:rPr>
              <a:t>Power Outage Partners</a:t>
            </a:r>
            <a:r>
              <a:rPr lang="en-US" sz="2100" b="1" kern="1200">
                <a:solidFill>
                  <a:schemeClr val="bg1"/>
                </a:solidFill>
                <a:latin typeface="+mj-lt"/>
                <a:ea typeface="+mj-ea"/>
                <a:cs typeface="+mj-cs"/>
              </a:rPr>
              <a:t> Aligns with Key Goals of Texas Governor’s Committee on People with Disabilities</a:t>
            </a:r>
            <a:endParaRPr lang="en-US" sz="2100" b="1" kern="1200">
              <a:solidFill>
                <a:schemeClr val="bg1"/>
              </a:solidFill>
              <a:effectLst/>
              <a:latin typeface="+mj-lt"/>
              <a:ea typeface="+mj-ea"/>
              <a:cs typeface="+mj-cs"/>
            </a:endParaRPr>
          </a:p>
        </p:txBody>
      </p:sp>
      <p:sp>
        <p:nvSpPr>
          <p:cNvPr id="4" name="TextBox 3">
            <a:extLst>
              <a:ext uri="{FF2B5EF4-FFF2-40B4-BE49-F238E27FC236}">
                <a16:creationId xmlns:a16="http://schemas.microsoft.com/office/drawing/2014/main" id="{B8ADD4BC-02AA-6D2F-3C57-ABDE257B4E67}"/>
              </a:ext>
            </a:extLst>
          </p:cNvPr>
          <p:cNvSpPr txBox="1"/>
          <p:nvPr/>
        </p:nvSpPr>
        <p:spPr>
          <a:xfrm>
            <a:off x="1220759" y="2478755"/>
            <a:ext cx="10369296" cy="3785652"/>
          </a:xfrm>
          <a:prstGeom prst="rect">
            <a:avLst/>
          </a:prstGeom>
          <a:noFill/>
        </p:spPr>
        <p:txBody>
          <a:bodyPr wrap="square" rtlCol="0">
            <a:spAutoFit/>
          </a:bodyPr>
          <a:lstStyle/>
          <a:p>
            <a:r>
              <a:rPr lang="en-US" sz="3600" b="1" dirty="0"/>
              <a:t>Louisiana Approach: Determining number of invasively ventilated Louisianans and types of ventilators in use </a:t>
            </a:r>
          </a:p>
          <a:p>
            <a:pPr marL="342900" indent="-342900">
              <a:buFont typeface="Arial" panose="020B0604020202020204" pitchFamily="34" charset="0"/>
              <a:buChar char="•"/>
            </a:pPr>
            <a:r>
              <a:rPr lang="en-US" sz="2400" dirty="0"/>
              <a:t>Cote developed market share projections for each ventilator model based on data from DME suppliers</a:t>
            </a:r>
          </a:p>
          <a:p>
            <a:pPr marL="342900" indent="-342900">
              <a:buFont typeface="Arial" panose="020B0604020202020204" pitchFamily="34" charset="0"/>
              <a:buChar char="•"/>
            </a:pPr>
            <a:r>
              <a:rPr lang="en-US" sz="2400" dirty="0"/>
              <a:t>Cote extrapolated Medicaid and DME data to project total population of invasively ventilated Louisianans (estimated at 615 individuals) </a:t>
            </a:r>
          </a:p>
          <a:p>
            <a:endParaRPr lang="en-US" sz="3600" b="1" dirty="0"/>
          </a:p>
        </p:txBody>
      </p:sp>
      <p:pic>
        <p:nvPicPr>
          <p:cNvPr id="6" name="Picture 5" descr="A blue and white star with a star in the middle&#10;&#10;Description automatically generated">
            <a:extLst>
              <a:ext uri="{FF2B5EF4-FFF2-40B4-BE49-F238E27FC236}">
                <a16:creationId xmlns:a16="http://schemas.microsoft.com/office/drawing/2014/main" id="{B25C882F-91E2-3496-71E8-4A76CC5B794C}"/>
              </a:ext>
            </a:extLst>
          </p:cNvPr>
          <p:cNvPicPr>
            <a:picLocks noChangeAspect="1"/>
          </p:cNvPicPr>
          <p:nvPr/>
        </p:nvPicPr>
        <p:blipFill>
          <a:blip r:embed="rId2">
            <a:extLst>
              <a:ext uri="{28A0092B-C50C-407E-A947-70E740481C1C}">
                <a14:useLocalDpi xmlns:a14="http://schemas.microsoft.com/office/drawing/2010/main" val="0"/>
              </a:ext>
            </a:extLst>
          </a:blip>
          <a:srcRect l="26989" t="19694" r="27445" b="46647"/>
          <a:stretch/>
        </p:blipFill>
        <p:spPr>
          <a:xfrm>
            <a:off x="7936992" y="68456"/>
            <a:ext cx="2414016" cy="2308324"/>
          </a:xfrm>
          <a:prstGeom prst="rect">
            <a:avLst/>
          </a:prstGeom>
        </p:spPr>
      </p:pic>
      <p:pic>
        <p:nvPicPr>
          <p:cNvPr id="7" name="Picture 6" descr="Logo, company name&#10;&#10;Description automatically generated">
            <a:extLst>
              <a:ext uri="{FF2B5EF4-FFF2-40B4-BE49-F238E27FC236}">
                <a16:creationId xmlns:a16="http://schemas.microsoft.com/office/drawing/2014/main" id="{077976C6-2770-8FBD-E70C-1866C946E7BF}"/>
              </a:ext>
            </a:extLst>
          </p:cNvPr>
          <p:cNvPicPr>
            <a:picLocks noChangeAspect="1"/>
          </p:cNvPicPr>
          <p:nvPr/>
        </p:nvPicPr>
        <p:blipFill>
          <a:blip r:embed="rId3"/>
          <a:stretch>
            <a:fillRect/>
          </a:stretch>
        </p:blipFill>
        <p:spPr>
          <a:xfrm>
            <a:off x="1289880" y="225128"/>
            <a:ext cx="3903912" cy="2030034"/>
          </a:xfrm>
          <a:prstGeom prst="rect">
            <a:avLst/>
          </a:prstGeom>
        </p:spPr>
      </p:pic>
    </p:spTree>
    <p:extLst>
      <p:ext uri="{BB962C8B-B14F-4D97-AF65-F5344CB8AC3E}">
        <p14:creationId xmlns:p14="http://schemas.microsoft.com/office/powerpoint/2010/main" val="140162661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53EE9AC-9EE0-A278-D707-9834425DD770}"/>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89E9292F-939E-5DC7-DFFF-25BF632F7E18}"/>
              </a:ext>
            </a:extLst>
          </p:cNvPr>
          <p:cNvSpPr txBox="1"/>
          <p:nvPr/>
        </p:nvSpPr>
        <p:spPr>
          <a:xfrm>
            <a:off x="838200" y="448721"/>
            <a:ext cx="4707671" cy="1225650"/>
          </a:xfrm>
          <a:prstGeom prst="rect">
            <a:avLst/>
          </a:prstGeom>
        </p:spPr>
        <p:txBody>
          <a:bodyPr vert="horz" lIns="91440" tIns="45720" rIns="91440" bIns="45720" rtlCol="0" anchor="b">
            <a:normAutofit/>
          </a:bodyPr>
          <a:lstStyle/>
          <a:p>
            <a:pPr marL="0" marR="0">
              <a:lnSpc>
                <a:spcPct val="90000"/>
              </a:lnSpc>
              <a:spcBef>
                <a:spcPct val="0"/>
              </a:spcBef>
              <a:spcAft>
                <a:spcPts val="800"/>
              </a:spcAft>
            </a:pPr>
            <a:r>
              <a:rPr lang="en-US" sz="2100" b="1" kern="1200">
                <a:solidFill>
                  <a:schemeClr val="bg1"/>
                </a:solidFill>
                <a:effectLst/>
                <a:latin typeface="+mj-lt"/>
                <a:ea typeface="+mj-ea"/>
                <a:cs typeface="+mj-cs"/>
              </a:rPr>
              <a:t>Power Outage Partners</a:t>
            </a:r>
            <a:r>
              <a:rPr lang="en-US" sz="2100" b="1" kern="1200">
                <a:solidFill>
                  <a:schemeClr val="bg1"/>
                </a:solidFill>
                <a:latin typeface="+mj-lt"/>
                <a:ea typeface="+mj-ea"/>
                <a:cs typeface="+mj-cs"/>
              </a:rPr>
              <a:t> Aligns with Key Goals of Texas Governor’s Committee on People with Disabilities</a:t>
            </a:r>
            <a:endParaRPr lang="en-US" sz="2100" b="1" kern="1200">
              <a:solidFill>
                <a:schemeClr val="bg1"/>
              </a:solidFill>
              <a:effectLst/>
              <a:latin typeface="+mj-lt"/>
              <a:ea typeface="+mj-ea"/>
              <a:cs typeface="+mj-cs"/>
            </a:endParaRPr>
          </a:p>
        </p:txBody>
      </p:sp>
      <p:sp>
        <p:nvSpPr>
          <p:cNvPr id="4" name="TextBox 3">
            <a:extLst>
              <a:ext uri="{FF2B5EF4-FFF2-40B4-BE49-F238E27FC236}">
                <a16:creationId xmlns:a16="http://schemas.microsoft.com/office/drawing/2014/main" id="{8FBEB566-C6A7-1CA6-18F8-C2B192C84672}"/>
              </a:ext>
            </a:extLst>
          </p:cNvPr>
          <p:cNvSpPr txBox="1"/>
          <p:nvPr/>
        </p:nvSpPr>
        <p:spPr>
          <a:xfrm>
            <a:off x="1148840" y="2478755"/>
            <a:ext cx="10369296" cy="3970318"/>
          </a:xfrm>
          <a:prstGeom prst="rect">
            <a:avLst/>
          </a:prstGeom>
          <a:noFill/>
        </p:spPr>
        <p:txBody>
          <a:bodyPr wrap="square" rtlCol="0">
            <a:spAutoFit/>
          </a:bodyPr>
          <a:lstStyle/>
          <a:p>
            <a:r>
              <a:rPr lang="en-US" sz="3600" b="1" dirty="0"/>
              <a:t>Louisiana Approach: Identifying suitable battery systems  </a:t>
            </a:r>
          </a:p>
          <a:p>
            <a:pPr marL="342900" indent="-342900">
              <a:buFont typeface="Arial" panose="020B0604020202020204" pitchFamily="34" charset="0"/>
              <a:buChar char="•"/>
            </a:pPr>
            <a:r>
              <a:rPr lang="en-US" sz="2400" dirty="0"/>
              <a:t>Assessed research from the Electric Power Research Institute (EPRI) undertaken on behalf of California’s three largest utilities to identify suitable battery systems for in-home use</a:t>
            </a:r>
          </a:p>
          <a:p>
            <a:pPr marL="342900" indent="-342900">
              <a:buFont typeface="Arial" panose="020B0604020202020204" pitchFamily="34" charset="0"/>
              <a:buChar char="•"/>
            </a:pPr>
            <a:r>
              <a:rPr lang="en-US" sz="2400" dirty="0"/>
              <a:t>Cote worked with an initial group of 25 invasively ventilated children to develop battery recommendations based on number and types of devices being used and existing back-up battery capacity  </a:t>
            </a:r>
          </a:p>
          <a:p>
            <a:endParaRPr lang="en-US" sz="3600" b="1" dirty="0"/>
          </a:p>
        </p:txBody>
      </p:sp>
      <p:pic>
        <p:nvPicPr>
          <p:cNvPr id="6" name="Picture 5" descr="A blue and white star with a star in the middle&#10;&#10;Description automatically generated">
            <a:extLst>
              <a:ext uri="{FF2B5EF4-FFF2-40B4-BE49-F238E27FC236}">
                <a16:creationId xmlns:a16="http://schemas.microsoft.com/office/drawing/2014/main" id="{CA8C6DC6-21C6-70F8-A3CC-7907DEB9B57A}"/>
              </a:ext>
            </a:extLst>
          </p:cNvPr>
          <p:cNvPicPr>
            <a:picLocks noChangeAspect="1"/>
          </p:cNvPicPr>
          <p:nvPr/>
        </p:nvPicPr>
        <p:blipFill>
          <a:blip r:embed="rId2">
            <a:extLst>
              <a:ext uri="{28A0092B-C50C-407E-A947-70E740481C1C}">
                <a14:useLocalDpi xmlns:a14="http://schemas.microsoft.com/office/drawing/2010/main" val="0"/>
              </a:ext>
            </a:extLst>
          </a:blip>
          <a:srcRect l="26989" t="19694" r="27445" b="46647"/>
          <a:stretch/>
        </p:blipFill>
        <p:spPr>
          <a:xfrm>
            <a:off x="7936992" y="68456"/>
            <a:ext cx="2414016" cy="2308324"/>
          </a:xfrm>
          <a:prstGeom prst="rect">
            <a:avLst/>
          </a:prstGeom>
        </p:spPr>
      </p:pic>
      <p:pic>
        <p:nvPicPr>
          <p:cNvPr id="7" name="Picture 6" descr="Logo, company name&#10;&#10;Description automatically generated">
            <a:extLst>
              <a:ext uri="{FF2B5EF4-FFF2-40B4-BE49-F238E27FC236}">
                <a16:creationId xmlns:a16="http://schemas.microsoft.com/office/drawing/2014/main" id="{2DADD9B6-A9DF-0979-E830-8B4862852356}"/>
              </a:ext>
            </a:extLst>
          </p:cNvPr>
          <p:cNvPicPr>
            <a:picLocks noChangeAspect="1"/>
          </p:cNvPicPr>
          <p:nvPr/>
        </p:nvPicPr>
        <p:blipFill>
          <a:blip r:embed="rId3"/>
          <a:stretch>
            <a:fillRect/>
          </a:stretch>
        </p:blipFill>
        <p:spPr>
          <a:xfrm>
            <a:off x="1289880" y="225128"/>
            <a:ext cx="3903912" cy="2030034"/>
          </a:xfrm>
          <a:prstGeom prst="rect">
            <a:avLst/>
          </a:prstGeom>
        </p:spPr>
      </p:pic>
    </p:spTree>
    <p:extLst>
      <p:ext uri="{BB962C8B-B14F-4D97-AF65-F5344CB8AC3E}">
        <p14:creationId xmlns:p14="http://schemas.microsoft.com/office/powerpoint/2010/main" val="375597595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B9C1318-6AED-8169-24D3-FE1E7AE25FE3}"/>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0EC413B3-C668-56D3-C5FB-7FF4BED8FAC7}"/>
              </a:ext>
            </a:extLst>
          </p:cNvPr>
          <p:cNvSpPr txBox="1"/>
          <p:nvPr/>
        </p:nvSpPr>
        <p:spPr>
          <a:xfrm>
            <a:off x="838200" y="448721"/>
            <a:ext cx="4707671" cy="1225650"/>
          </a:xfrm>
          <a:prstGeom prst="rect">
            <a:avLst/>
          </a:prstGeom>
        </p:spPr>
        <p:txBody>
          <a:bodyPr vert="horz" lIns="91440" tIns="45720" rIns="91440" bIns="45720" rtlCol="0" anchor="b">
            <a:normAutofit/>
          </a:bodyPr>
          <a:lstStyle/>
          <a:p>
            <a:pPr marL="0" marR="0">
              <a:lnSpc>
                <a:spcPct val="90000"/>
              </a:lnSpc>
              <a:spcBef>
                <a:spcPct val="0"/>
              </a:spcBef>
              <a:spcAft>
                <a:spcPts val="800"/>
              </a:spcAft>
            </a:pPr>
            <a:r>
              <a:rPr lang="en-US" sz="2100" b="1" kern="1200">
                <a:solidFill>
                  <a:schemeClr val="bg1"/>
                </a:solidFill>
                <a:effectLst/>
                <a:latin typeface="+mj-lt"/>
                <a:ea typeface="+mj-ea"/>
                <a:cs typeface="+mj-cs"/>
              </a:rPr>
              <a:t>Power Outage Partners</a:t>
            </a:r>
            <a:r>
              <a:rPr lang="en-US" sz="2100" b="1" kern="1200">
                <a:solidFill>
                  <a:schemeClr val="bg1"/>
                </a:solidFill>
                <a:latin typeface="+mj-lt"/>
                <a:ea typeface="+mj-ea"/>
                <a:cs typeface="+mj-cs"/>
              </a:rPr>
              <a:t> Aligns with Key Goals of Texas Governor’s Committee on People with Disabilities</a:t>
            </a:r>
            <a:endParaRPr lang="en-US" sz="2100" b="1" kern="1200">
              <a:solidFill>
                <a:schemeClr val="bg1"/>
              </a:solidFill>
              <a:effectLst/>
              <a:latin typeface="+mj-lt"/>
              <a:ea typeface="+mj-ea"/>
              <a:cs typeface="+mj-cs"/>
            </a:endParaRPr>
          </a:p>
        </p:txBody>
      </p:sp>
      <p:sp>
        <p:nvSpPr>
          <p:cNvPr id="4" name="TextBox 3">
            <a:extLst>
              <a:ext uri="{FF2B5EF4-FFF2-40B4-BE49-F238E27FC236}">
                <a16:creationId xmlns:a16="http://schemas.microsoft.com/office/drawing/2014/main" id="{CFFF84DF-B408-7C49-ED9C-3A0DA1D1C4CE}"/>
              </a:ext>
            </a:extLst>
          </p:cNvPr>
          <p:cNvSpPr txBox="1"/>
          <p:nvPr/>
        </p:nvSpPr>
        <p:spPr>
          <a:xfrm>
            <a:off x="1220759" y="2478755"/>
            <a:ext cx="10369296" cy="1754326"/>
          </a:xfrm>
          <a:prstGeom prst="rect">
            <a:avLst/>
          </a:prstGeom>
          <a:noFill/>
        </p:spPr>
        <p:txBody>
          <a:bodyPr wrap="square" rtlCol="0">
            <a:spAutoFit/>
          </a:bodyPr>
          <a:lstStyle/>
          <a:p>
            <a:r>
              <a:rPr lang="en-US" sz="3600" b="1" dirty="0"/>
              <a:t>Projecting Number of Invasively Ventilated Texans Living at Home Using Louisiana Data</a:t>
            </a:r>
          </a:p>
          <a:p>
            <a:endParaRPr lang="en-US" sz="3600" b="1" dirty="0"/>
          </a:p>
        </p:txBody>
      </p:sp>
      <p:pic>
        <p:nvPicPr>
          <p:cNvPr id="6" name="Picture 5" descr="A blue and white star with a star in the middle&#10;&#10;Description automatically generated">
            <a:extLst>
              <a:ext uri="{FF2B5EF4-FFF2-40B4-BE49-F238E27FC236}">
                <a16:creationId xmlns:a16="http://schemas.microsoft.com/office/drawing/2014/main" id="{DFB91482-DCED-864D-09BC-2E93AFC61DE4}"/>
              </a:ext>
            </a:extLst>
          </p:cNvPr>
          <p:cNvPicPr>
            <a:picLocks noChangeAspect="1"/>
          </p:cNvPicPr>
          <p:nvPr/>
        </p:nvPicPr>
        <p:blipFill>
          <a:blip r:embed="rId2">
            <a:extLst>
              <a:ext uri="{28A0092B-C50C-407E-A947-70E740481C1C}">
                <a14:useLocalDpi xmlns:a14="http://schemas.microsoft.com/office/drawing/2010/main" val="0"/>
              </a:ext>
            </a:extLst>
          </a:blip>
          <a:srcRect l="26989" t="19694" r="27445" b="46647"/>
          <a:stretch/>
        </p:blipFill>
        <p:spPr>
          <a:xfrm>
            <a:off x="7936992" y="68456"/>
            <a:ext cx="2414016" cy="2308324"/>
          </a:xfrm>
          <a:prstGeom prst="rect">
            <a:avLst/>
          </a:prstGeom>
        </p:spPr>
      </p:pic>
      <p:pic>
        <p:nvPicPr>
          <p:cNvPr id="7" name="Picture 6" descr="Logo, company name&#10;&#10;Description automatically generated">
            <a:extLst>
              <a:ext uri="{FF2B5EF4-FFF2-40B4-BE49-F238E27FC236}">
                <a16:creationId xmlns:a16="http://schemas.microsoft.com/office/drawing/2014/main" id="{04009577-4617-A07B-0F23-5EBD60EB5C14}"/>
              </a:ext>
            </a:extLst>
          </p:cNvPr>
          <p:cNvPicPr>
            <a:picLocks noChangeAspect="1"/>
          </p:cNvPicPr>
          <p:nvPr/>
        </p:nvPicPr>
        <p:blipFill>
          <a:blip r:embed="rId3"/>
          <a:stretch>
            <a:fillRect/>
          </a:stretch>
        </p:blipFill>
        <p:spPr>
          <a:xfrm>
            <a:off x="1289880" y="225128"/>
            <a:ext cx="3903912" cy="2030034"/>
          </a:xfrm>
          <a:prstGeom prst="rect">
            <a:avLst/>
          </a:prstGeom>
        </p:spPr>
      </p:pic>
      <p:sp>
        <p:nvSpPr>
          <p:cNvPr id="3" name="TextBox 2">
            <a:extLst>
              <a:ext uri="{FF2B5EF4-FFF2-40B4-BE49-F238E27FC236}">
                <a16:creationId xmlns:a16="http://schemas.microsoft.com/office/drawing/2014/main" id="{3F83552E-57DA-1621-961F-33244951758F}"/>
              </a:ext>
            </a:extLst>
          </p:cNvPr>
          <p:cNvSpPr txBox="1"/>
          <p:nvPr/>
        </p:nvSpPr>
        <p:spPr>
          <a:xfrm>
            <a:off x="1220759" y="3851420"/>
            <a:ext cx="8865350" cy="1872885"/>
          </a:xfrm>
          <a:prstGeom prst="rect">
            <a:avLst/>
          </a:prstGeom>
          <a:noFill/>
        </p:spPr>
        <p:txBody>
          <a:bodyPr wrap="square">
            <a:spAutoFit/>
          </a:bodyPr>
          <a:lstStyle/>
          <a:p>
            <a:pPr marL="457200" indent="-457200">
              <a:lnSpc>
                <a:spcPct val="115000"/>
              </a:lnSpc>
              <a:spcAft>
                <a:spcPts val="800"/>
              </a:spcAft>
              <a:buFont typeface="Arial" panose="020B0604020202020204" pitchFamily="34" charset="0"/>
              <a:buChar char="•"/>
            </a:pPr>
            <a:r>
              <a:rPr lang="en-US" sz="2400" dirty="0">
                <a:effectLst/>
                <a:ea typeface="Calibri" panose="020F0502020204030204" pitchFamily="34" charset="0"/>
                <a:cs typeface="Times New Roman" panose="02020603050405020304" pitchFamily="18" charset="0"/>
              </a:rPr>
              <a:t>[</a:t>
            </a:r>
            <a:r>
              <a:rPr lang="en-US" sz="2400" dirty="0">
                <a:ea typeface="Calibri" panose="020F0502020204030204" pitchFamily="34" charset="0"/>
                <a:cs typeface="Times New Roman" panose="02020603050405020304" pitchFamily="18" charset="0"/>
              </a:rPr>
              <a:t>Divide 615/</a:t>
            </a:r>
            <a:r>
              <a:rPr lang="en-US" sz="2400" dirty="0">
                <a:effectLst/>
                <a:ea typeface="Calibri" panose="020F0502020204030204" pitchFamily="34" charset="0"/>
                <a:cs typeface="Times New Roman" panose="02020603050405020304" pitchFamily="18" charset="0"/>
              </a:rPr>
              <a:t>4,548,794 (Louisiana population) = .0001135 percent] </a:t>
            </a:r>
          </a:p>
          <a:p>
            <a:pPr marL="457200" indent="-457200">
              <a:lnSpc>
                <a:spcPct val="115000"/>
              </a:lnSpc>
              <a:spcAft>
                <a:spcPts val="800"/>
              </a:spcAft>
              <a:buFont typeface="Arial" panose="020B0604020202020204" pitchFamily="34" charset="0"/>
              <a:buChar char="•"/>
            </a:pPr>
            <a:r>
              <a:rPr lang="en-US" sz="2400" dirty="0">
                <a:effectLst/>
                <a:ea typeface="Calibri" panose="020F0502020204030204" pitchFamily="34" charset="0"/>
                <a:cs typeface="Calibri" panose="020F0502020204030204" pitchFamily="34" charset="0"/>
              </a:rPr>
              <a:t>[Multiply Texas population (34,000,000 x .</a:t>
            </a:r>
            <a:r>
              <a:rPr lang="en-US" sz="2400" dirty="0">
                <a:effectLst/>
                <a:ea typeface="Calibri" panose="020F0502020204030204" pitchFamily="34" charset="0"/>
                <a:cs typeface="Times New Roman" panose="02020603050405020304" pitchFamily="18" charset="0"/>
              </a:rPr>
              <a:t>0001135</a:t>
            </a:r>
            <a:r>
              <a:rPr lang="en-US" sz="2400" dirty="0">
                <a:effectLst/>
                <a:ea typeface="Calibri" panose="020F0502020204030204" pitchFamily="34" charset="0"/>
                <a:cs typeface="Calibri" panose="020F0502020204030204" pitchFamily="34" charset="0"/>
              </a:rPr>
              <a:t> =  4,597) Estimated number of invasively ventilated citizens]</a:t>
            </a:r>
          </a:p>
        </p:txBody>
      </p:sp>
    </p:spTree>
    <p:extLst>
      <p:ext uri="{BB962C8B-B14F-4D97-AF65-F5344CB8AC3E}">
        <p14:creationId xmlns:p14="http://schemas.microsoft.com/office/powerpoint/2010/main" val="1960929386"/>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1BF5D3F-2221-CE59-B07E-1B52120ABF64}"/>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26815D37-8694-1C6B-6A72-C908A9A2315A}"/>
              </a:ext>
            </a:extLst>
          </p:cNvPr>
          <p:cNvSpPr txBox="1"/>
          <p:nvPr/>
        </p:nvSpPr>
        <p:spPr>
          <a:xfrm>
            <a:off x="838200" y="448721"/>
            <a:ext cx="4707671" cy="1225650"/>
          </a:xfrm>
          <a:prstGeom prst="rect">
            <a:avLst/>
          </a:prstGeom>
        </p:spPr>
        <p:txBody>
          <a:bodyPr vert="horz" lIns="91440" tIns="45720" rIns="91440" bIns="45720" rtlCol="0" anchor="b">
            <a:normAutofit/>
          </a:bodyPr>
          <a:lstStyle/>
          <a:p>
            <a:pPr marL="0" marR="0">
              <a:lnSpc>
                <a:spcPct val="90000"/>
              </a:lnSpc>
              <a:spcBef>
                <a:spcPct val="0"/>
              </a:spcBef>
              <a:spcAft>
                <a:spcPts val="800"/>
              </a:spcAft>
            </a:pPr>
            <a:r>
              <a:rPr lang="en-US" sz="2100" b="1" kern="1200">
                <a:solidFill>
                  <a:schemeClr val="bg1"/>
                </a:solidFill>
                <a:effectLst/>
                <a:latin typeface="+mj-lt"/>
                <a:ea typeface="+mj-ea"/>
                <a:cs typeface="+mj-cs"/>
              </a:rPr>
              <a:t>Power Outage Partners</a:t>
            </a:r>
            <a:r>
              <a:rPr lang="en-US" sz="2100" b="1" kern="1200">
                <a:solidFill>
                  <a:schemeClr val="bg1"/>
                </a:solidFill>
                <a:latin typeface="+mj-lt"/>
                <a:ea typeface="+mj-ea"/>
                <a:cs typeface="+mj-cs"/>
              </a:rPr>
              <a:t> Aligns with Key Goals of Texas Governor’s Committee on People with Disabilities</a:t>
            </a:r>
            <a:endParaRPr lang="en-US" sz="2100" b="1" kern="1200">
              <a:solidFill>
                <a:schemeClr val="bg1"/>
              </a:solidFill>
              <a:effectLst/>
              <a:latin typeface="+mj-lt"/>
              <a:ea typeface="+mj-ea"/>
              <a:cs typeface="+mj-cs"/>
            </a:endParaRPr>
          </a:p>
        </p:txBody>
      </p:sp>
      <p:sp>
        <p:nvSpPr>
          <p:cNvPr id="4" name="TextBox 3">
            <a:extLst>
              <a:ext uri="{FF2B5EF4-FFF2-40B4-BE49-F238E27FC236}">
                <a16:creationId xmlns:a16="http://schemas.microsoft.com/office/drawing/2014/main" id="{B5102CDF-BBDF-C42E-8ED1-287A4C445FD4}"/>
              </a:ext>
            </a:extLst>
          </p:cNvPr>
          <p:cNvSpPr txBox="1"/>
          <p:nvPr/>
        </p:nvSpPr>
        <p:spPr>
          <a:xfrm>
            <a:off x="1211523" y="2600373"/>
            <a:ext cx="10369296" cy="1200329"/>
          </a:xfrm>
          <a:prstGeom prst="rect">
            <a:avLst/>
          </a:prstGeom>
          <a:noFill/>
        </p:spPr>
        <p:txBody>
          <a:bodyPr wrap="square" rtlCol="0">
            <a:spAutoFit/>
          </a:bodyPr>
          <a:lstStyle/>
          <a:p>
            <a:r>
              <a:rPr lang="en-US" sz="3600" b="1" dirty="0"/>
              <a:t>Emergency Management Recommendation 2: Share and Integrate </a:t>
            </a:r>
            <a:r>
              <a:rPr lang="en-US" sz="3600" b="1" dirty="0" err="1"/>
              <a:t>emPOWER</a:t>
            </a:r>
            <a:r>
              <a:rPr lang="en-US" sz="3600" b="1" dirty="0"/>
              <a:t> data</a:t>
            </a:r>
          </a:p>
        </p:txBody>
      </p:sp>
      <p:pic>
        <p:nvPicPr>
          <p:cNvPr id="6" name="Picture 5" descr="A blue and white star with a star in the middle&#10;&#10;Description automatically generated">
            <a:extLst>
              <a:ext uri="{FF2B5EF4-FFF2-40B4-BE49-F238E27FC236}">
                <a16:creationId xmlns:a16="http://schemas.microsoft.com/office/drawing/2014/main" id="{920F051F-C314-F4B0-FF24-90BE1E89D5FA}"/>
              </a:ext>
            </a:extLst>
          </p:cNvPr>
          <p:cNvPicPr>
            <a:picLocks noChangeAspect="1"/>
          </p:cNvPicPr>
          <p:nvPr/>
        </p:nvPicPr>
        <p:blipFill>
          <a:blip r:embed="rId2">
            <a:extLst>
              <a:ext uri="{28A0092B-C50C-407E-A947-70E740481C1C}">
                <a14:useLocalDpi xmlns:a14="http://schemas.microsoft.com/office/drawing/2010/main" val="0"/>
              </a:ext>
            </a:extLst>
          </a:blip>
          <a:srcRect l="26989" t="19694" r="27445" b="46647"/>
          <a:stretch/>
        </p:blipFill>
        <p:spPr>
          <a:xfrm>
            <a:off x="7936992" y="68456"/>
            <a:ext cx="2414016" cy="2308324"/>
          </a:xfrm>
          <a:prstGeom prst="rect">
            <a:avLst/>
          </a:prstGeom>
        </p:spPr>
      </p:pic>
      <p:pic>
        <p:nvPicPr>
          <p:cNvPr id="7" name="Picture 6" descr="Logo, company name&#10;&#10;Description automatically generated">
            <a:extLst>
              <a:ext uri="{FF2B5EF4-FFF2-40B4-BE49-F238E27FC236}">
                <a16:creationId xmlns:a16="http://schemas.microsoft.com/office/drawing/2014/main" id="{9EDB50D3-2D18-61CE-0A15-2C40D34902A6}"/>
              </a:ext>
            </a:extLst>
          </p:cNvPr>
          <p:cNvPicPr>
            <a:picLocks noChangeAspect="1"/>
          </p:cNvPicPr>
          <p:nvPr/>
        </p:nvPicPr>
        <p:blipFill>
          <a:blip r:embed="rId3"/>
          <a:stretch>
            <a:fillRect/>
          </a:stretch>
        </p:blipFill>
        <p:spPr>
          <a:xfrm>
            <a:off x="1289880" y="225128"/>
            <a:ext cx="3903912" cy="2030034"/>
          </a:xfrm>
          <a:prstGeom prst="rect">
            <a:avLst/>
          </a:prstGeom>
        </p:spPr>
      </p:pic>
      <p:sp>
        <p:nvSpPr>
          <p:cNvPr id="3" name="TextBox 2">
            <a:extLst>
              <a:ext uri="{FF2B5EF4-FFF2-40B4-BE49-F238E27FC236}">
                <a16:creationId xmlns:a16="http://schemas.microsoft.com/office/drawing/2014/main" id="{35D9010F-DD9E-C152-7978-01D40571FAAB}"/>
              </a:ext>
            </a:extLst>
          </p:cNvPr>
          <p:cNvSpPr txBox="1"/>
          <p:nvPr/>
        </p:nvSpPr>
        <p:spPr>
          <a:xfrm>
            <a:off x="1211523" y="3710851"/>
            <a:ext cx="10369296" cy="646331"/>
          </a:xfrm>
          <a:prstGeom prst="rect">
            <a:avLst/>
          </a:prstGeom>
          <a:noFill/>
        </p:spPr>
        <p:txBody>
          <a:bodyPr wrap="square" rtlCol="0">
            <a:spAutoFit/>
          </a:bodyPr>
          <a:lstStyle/>
          <a:p>
            <a:r>
              <a:rPr lang="en-US" sz="3600" b="1" dirty="0"/>
              <a:t>Power Outage Partners data can:</a:t>
            </a:r>
          </a:p>
        </p:txBody>
      </p:sp>
      <p:sp>
        <p:nvSpPr>
          <p:cNvPr id="8" name="TextBox 7">
            <a:extLst>
              <a:ext uri="{FF2B5EF4-FFF2-40B4-BE49-F238E27FC236}">
                <a16:creationId xmlns:a16="http://schemas.microsoft.com/office/drawing/2014/main" id="{3EB3D4F1-8F2E-D0C1-D753-A4A0CED2BB27}"/>
              </a:ext>
            </a:extLst>
          </p:cNvPr>
          <p:cNvSpPr txBox="1"/>
          <p:nvPr/>
        </p:nvSpPr>
        <p:spPr>
          <a:xfrm>
            <a:off x="1211523" y="4470287"/>
            <a:ext cx="8903970" cy="1938992"/>
          </a:xfrm>
          <a:prstGeom prst="rect">
            <a:avLst/>
          </a:prstGeom>
          <a:noFill/>
        </p:spPr>
        <p:txBody>
          <a:bodyPr wrap="square">
            <a:spAutoFit/>
          </a:bodyPr>
          <a:lstStyle/>
          <a:p>
            <a:pPr marL="800100" lvl="1" indent="-342900">
              <a:buFont typeface="Arial" panose="020B0604020202020204" pitchFamily="34" charset="0"/>
              <a:buChar char="•"/>
            </a:pPr>
            <a:r>
              <a:rPr lang="en-US" sz="2400" dirty="0"/>
              <a:t>Fill gaps in </a:t>
            </a:r>
            <a:r>
              <a:rPr lang="en-US" sz="2400" dirty="0" err="1"/>
              <a:t>emPOWER</a:t>
            </a:r>
            <a:r>
              <a:rPr lang="en-US" sz="2400" dirty="0"/>
              <a:t> database </a:t>
            </a:r>
          </a:p>
          <a:p>
            <a:pPr marL="800100" lvl="1" indent="-342900">
              <a:buFont typeface="Arial" panose="020B0604020202020204" pitchFamily="34" charset="0"/>
              <a:buChar char="•"/>
            </a:pPr>
            <a:r>
              <a:rPr lang="en-US" sz="2400" dirty="0"/>
              <a:t>Augment STEAR and Utilities’ Critical Care Lists by creating a census of life support and DME users, a better approach than voluntary self-registration</a:t>
            </a:r>
          </a:p>
          <a:p>
            <a:pPr marL="800100" lvl="1" indent="-342900">
              <a:buFont typeface="Arial" panose="020B0604020202020204" pitchFamily="34" charset="0"/>
              <a:buChar char="•"/>
            </a:pPr>
            <a:endParaRPr lang="en-US" sz="2400" dirty="0"/>
          </a:p>
        </p:txBody>
      </p:sp>
    </p:spTree>
    <p:extLst>
      <p:ext uri="{BB962C8B-B14F-4D97-AF65-F5344CB8AC3E}">
        <p14:creationId xmlns:p14="http://schemas.microsoft.com/office/powerpoint/2010/main" val="1060086709"/>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08040F9-48BA-C0C3-4171-B909DE0E5339}"/>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444D56E1-F1C4-18D8-B888-147B9C149EBA}"/>
              </a:ext>
            </a:extLst>
          </p:cNvPr>
          <p:cNvSpPr txBox="1"/>
          <p:nvPr/>
        </p:nvSpPr>
        <p:spPr>
          <a:xfrm>
            <a:off x="838200" y="448721"/>
            <a:ext cx="4707671" cy="1225650"/>
          </a:xfrm>
          <a:prstGeom prst="rect">
            <a:avLst/>
          </a:prstGeom>
        </p:spPr>
        <p:txBody>
          <a:bodyPr vert="horz" lIns="91440" tIns="45720" rIns="91440" bIns="45720" rtlCol="0" anchor="b">
            <a:normAutofit/>
          </a:bodyPr>
          <a:lstStyle/>
          <a:p>
            <a:pPr marL="0" marR="0">
              <a:lnSpc>
                <a:spcPct val="90000"/>
              </a:lnSpc>
              <a:spcBef>
                <a:spcPct val="0"/>
              </a:spcBef>
              <a:spcAft>
                <a:spcPts val="800"/>
              </a:spcAft>
            </a:pPr>
            <a:r>
              <a:rPr lang="en-US" sz="2100" b="1" kern="1200">
                <a:solidFill>
                  <a:schemeClr val="bg1"/>
                </a:solidFill>
                <a:effectLst/>
                <a:latin typeface="+mj-lt"/>
                <a:ea typeface="+mj-ea"/>
                <a:cs typeface="+mj-cs"/>
              </a:rPr>
              <a:t>Power Outage Partners</a:t>
            </a:r>
            <a:r>
              <a:rPr lang="en-US" sz="2100" b="1" kern="1200">
                <a:solidFill>
                  <a:schemeClr val="bg1"/>
                </a:solidFill>
                <a:latin typeface="+mj-lt"/>
                <a:ea typeface="+mj-ea"/>
                <a:cs typeface="+mj-cs"/>
              </a:rPr>
              <a:t> Aligns with Key Goals of Texas Governor’s Committee on People with Disabilities</a:t>
            </a:r>
            <a:endParaRPr lang="en-US" sz="2100" b="1" kern="1200">
              <a:solidFill>
                <a:schemeClr val="bg1"/>
              </a:solidFill>
              <a:effectLst/>
              <a:latin typeface="+mj-lt"/>
              <a:ea typeface="+mj-ea"/>
              <a:cs typeface="+mj-cs"/>
            </a:endParaRPr>
          </a:p>
        </p:txBody>
      </p:sp>
      <p:sp>
        <p:nvSpPr>
          <p:cNvPr id="4" name="TextBox 3">
            <a:extLst>
              <a:ext uri="{FF2B5EF4-FFF2-40B4-BE49-F238E27FC236}">
                <a16:creationId xmlns:a16="http://schemas.microsoft.com/office/drawing/2014/main" id="{351A8408-0BAF-96F7-2EA8-36CCEE6BA2D4}"/>
              </a:ext>
            </a:extLst>
          </p:cNvPr>
          <p:cNvSpPr txBox="1"/>
          <p:nvPr/>
        </p:nvSpPr>
        <p:spPr>
          <a:xfrm>
            <a:off x="1193327" y="2255162"/>
            <a:ext cx="10369296" cy="646331"/>
          </a:xfrm>
          <a:prstGeom prst="rect">
            <a:avLst/>
          </a:prstGeom>
          <a:noFill/>
        </p:spPr>
        <p:txBody>
          <a:bodyPr wrap="square" rtlCol="0">
            <a:spAutoFit/>
          </a:bodyPr>
          <a:lstStyle/>
          <a:p>
            <a:r>
              <a:rPr lang="en-US" sz="3600" b="1" dirty="0"/>
              <a:t>Key Ingredients for Success:</a:t>
            </a:r>
          </a:p>
        </p:txBody>
      </p:sp>
      <p:pic>
        <p:nvPicPr>
          <p:cNvPr id="6" name="Picture 5" descr="A blue and white star with a star in the middle&#10;&#10;Description automatically generated">
            <a:extLst>
              <a:ext uri="{FF2B5EF4-FFF2-40B4-BE49-F238E27FC236}">
                <a16:creationId xmlns:a16="http://schemas.microsoft.com/office/drawing/2014/main" id="{3364CDA0-6C12-EB7A-AE9E-0256A75DA51A}"/>
              </a:ext>
            </a:extLst>
          </p:cNvPr>
          <p:cNvPicPr>
            <a:picLocks noChangeAspect="1"/>
          </p:cNvPicPr>
          <p:nvPr/>
        </p:nvPicPr>
        <p:blipFill>
          <a:blip r:embed="rId2">
            <a:extLst>
              <a:ext uri="{28A0092B-C50C-407E-A947-70E740481C1C}">
                <a14:useLocalDpi xmlns:a14="http://schemas.microsoft.com/office/drawing/2010/main" val="0"/>
              </a:ext>
            </a:extLst>
          </a:blip>
          <a:srcRect l="26989" t="19694" r="27445" b="46647"/>
          <a:stretch/>
        </p:blipFill>
        <p:spPr>
          <a:xfrm>
            <a:off x="7936992" y="68456"/>
            <a:ext cx="2414016" cy="2308324"/>
          </a:xfrm>
          <a:prstGeom prst="rect">
            <a:avLst/>
          </a:prstGeom>
        </p:spPr>
      </p:pic>
      <p:pic>
        <p:nvPicPr>
          <p:cNvPr id="7" name="Picture 6" descr="Logo, company name&#10;&#10;Description automatically generated">
            <a:extLst>
              <a:ext uri="{FF2B5EF4-FFF2-40B4-BE49-F238E27FC236}">
                <a16:creationId xmlns:a16="http://schemas.microsoft.com/office/drawing/2014/main" id="{F18C0C12-93ED-B2DE-CAD8-22529771F955}"/>
              </a:ext>
            </a:extLst>
          </p:cNvPr>
          <p:cNvPicPr>
            <a:picLocks noChangeAspect="1"/>
          </p:cNvPicPr>
          <p:nvPr/>
        </p:nvPicPr>
        <p:blipFill>
          <a:blip r:embed="rId3"/>
          <a:stretch>
            <a:fillRect/>
          </a:stretch>
        </p:blipFill>
        <p:spPr>
          <a:xfrm>
            <a:off x="1289880" y="225128"/>
            <a:ext cx="3903912" cy="2030034"/>
          </a:xfrm>
          <a:prstGeom prst="rect">
            <a:avLst/>
          </a:prstGeom>
        </p:spPr>
      </p:pic>
      <p:sp>
        <p:nvSpPr>
          <p:cNvPr id="3" name="TextBox 2">
            <a:extLst>
              <a:ext uri="{FF2B5EF4-FFF2-40B4-BE49-F238E27FC236}">
                <a16:creationId xmlns:a16="http://schemas.microsoft.com/office/drawing/2014/main" id="{B503BE0E-D2B7-C746-9B2E-42C249C6549E}"/>
              </a:ext>
            </a:extLst>
          </p:cNvPr>
          <p:cNvSpPr txBox="1"/>
          <p:nvPr/>
        </p:nvSpPr>
        <p:spPr>
          <a:xfrm>
            <a:off x="1534287" y="2901493"/>
            <a:ext cx="8903970" cy="3416320"/>
          </a:xfrm>
          <a:prstGeom prst="rect">
            <a:avLst/>
          </a:prstGeom>
          <a:noFill/>
        </p:spPr>
        <p:txBody>
          <a:bodyPr wrap="square">
            <a:spAutoFit/>
          </a:bodyPr>
          <a:lstStyle/>
          <a:p>
            <a:pPr marL="342900" indent="-342900">
              <a:buFont typeface="Arial" panose="020B0604020202020204" pitchFamily="34" charset="0"/>
              <a:buChar char="•"/>
            </a:pPr>
            <a:r>
              <a:rPr lang="en-US" sz="2400" dirty="0"/>
              <a:t>Support from and coordination with Texas Governor’s Committee on People with Disabilities to shape scope of initiative and shepherd through funding process</a:t>
            </a:r>
          </a:p>
          <a:p>
            <a:pPr marL="342900" indent="-342900">
              <a:buFont typeface="Arial" panose="020B0604020202020204" pitchFamily="34" charset="0"/>
              <a:buChar char="•"/>
            </a:pPr>
            <a:r>
              <a:rPr lang="en-US" sz="2400" dirty="0"/>
              <a:t>Support from and coordination with DME suppliers and Home Health providers to capture required data</a:t>
            </a:r>
          </a:p>
          <a:p>
            <a:pPr marL="342900" indent="-342900">
              <a:buFont typeface="Arial" panose="020B0604020202020204" pitchFamily="34" charset="0"/>
              <a:buChar char="•"/>
            </a:pPr>
            <a:r>
              <a:rPr lang="en-US" sz="2400" dirty="0"/>
              <a:t>Support from local emergency management and public health agencies to leverage data to boost power outage support for vulnerable citizens</a:t>
            </a:r>
          </a:p>
          <a:p>
            <a:pPr lvl="1"/>
            <a:endParaRPr lang="en-US" sz="2400" dirty="0"/>
          </a:p>
        </p:txBody>
      </p:sp>
    </p:spTree>
    <p:extLst>
      <p:ext uri="{BB962C8B-B14F-4D97-AF65-F5344CB8AC3E}">
        <p14:creationId xmlns:p14="http://schemas.microsoft.com/office/powerpoint/2010/main" val="293659881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156B607-F531-747B-26A4-BEDD7FA0B105}"/>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A7A49473-D0D0-59BE-6059-D8B96F1CE69D}"/>
              </a:ext>
            </a:extLst>
          </p:cNvPr>
          <p:cNvSpPr txBox="1"/>
          <p:nvPr/>
        </p:nvSpPr>
        <p:spPr>
          <a:xfrm>
            <a:off x="838200" y="448721"/>
            <a:ext cx="4707671" cy="1225650"/>
          </a:xfrm>
          <a:prstGeom prst="rect">
            <a:avLst/>
          </a:prstGeom>
        </p:spPr>
        <p:txBody>
          <a:bodyPr vert="horz" lIns="91440" tIns="45720" rIns="91440" bIns="45720" rtlCol="0" anchor="b">
            <a:normAutofit/>
          </a:bodyPr>
          <a:lstStyle/>
          <a:p>
            <a:pPr marL="0" marR="0">
              <a:lnSpc>
                <a:spcPct val="90000"/>
              </a:lnSpc>
              <a:spcBef>
                <a:spcPct val="0"/>
              </a:spcBef>
              <a:spcAft>
                <a:spcPts val="800"/>
              </a:spcAft>
            </a:pPr>
            <a:r>
              <a:rPr lang="en-US" sz="2100" b="1" kern="1200">
                <a:solidFill>
                  <a:schemeClr val="bg1"/>
                </a:solidFill>
                <a:effectLst/>
                <a:latin typeface="+mj-lt"/>
                <a:ea typeface="+mj-ea"/>
                <a:cs typeface="+mj-cs"/>
              </a:rPr>
              <a:t>Power Outage Partners</a:t>
            </a:r>
            <a:r>
              <a:rPr lang="en-US" sz="2100" b="1" kern="1200">
                <a:solidFill>
                  <a:schemeClr val="bg1"/>
                </a:solidFill>
                <a:latin typeface="+mj-lt"/>
                <a:ea typeface="+mj-ea"/>
                <a:cs typeface="+mj-cs"/>
              </a:rPr>
              <a:t> Aligns with Key Goals of Texas Governor’s Committee on People with Disabilities</a:t>
            </a:r>
            <a:endParaRPr lang="en-US" sz="2100" b="1" kern="1200">
              <a:solidFill>
                <a:schemeClr val="bg1"/>
              </a:solidFill>
              <a:effectLst/>
              <a:latin typeface="+mj-lt"/>
              <a:ea typeface="+mj-ea"/>
              <a:cs typeface="+mj-cs"/>
            </a:endParaRPr>
          </a:p>
        </p:txBody>
      </p:sp>
      <p:sp>
        <p:nvSpPr>
          <p:cNvPr id="4" name="TextBox 3">
            <a:extLst>
              <a:ext uri="{FF2B5EF4-FFF2-40B4-BE49-F238E27FC236}">
                <a16:creationId xmlns:a16="http://schemas.microsoft.com/office/drawing/2014/main" id="{D8E0537C-FAF3-0702-5202-CB502E374B96}"/>
              </a:ext>
            </a:extLst>
          </p:cNvPr>
          <p:cNvSpPr txBox="1"/>
          <p:nvPr/>
        </p:nvSpPr>
        <p:spPr>
          <a:xfrm>
            <a:off x="1220759" y="2478755"/>
            <a:ext cx="10369296" cy="646331"/>
          </a:xfrm>
          <a:prstGeom prst="rect">
            <a:avLst/>
          </a:prstGeom>
          <a:noFill/>
        </p:spPr>
        <p:txBody>
          <a:bodyPr wrap="square" rtlCol="0">
            <a:spAutoFit/>
          </a:bodyPr>
          <a:lstStyle/>
          <a:p>
            <a:r>
              <a:rPr lang="en-US" sz="3600" b="1" dirty="0"/>
              <a:t>What Does Success Look Like?</a:t>
            </a:r>
          </a:p>
        </p:txBody>
      </p:sp>
      <p:pic>
        <p:nvPicPr>
          <p:cNvPr id="6" name="Picture 5" descr="A blue and white star with a star in the middle&#10;&#10;Description automatically generated">
            <a:extLst>
              <a:ext uri="{FF2B5EF4-FFF2-40B4-BE49-F238E27FC236}">
                <a16:creationId xmlns:a16="http://schemas.microsoft.com/office/drawing/2014/main" id="{F74E72A6-8732-DFC0-18FE-58E61E3815EB}"/>
              </a:ext>
            </a:extLst>
          </p:cNvPr>
          <p:cNvPicPr>
            <a:picLocks noChangeAspect="1"/>
          </p:cNvPicPr>
          <p:nvPr/>
        </p:nvPicPr>
        <p:blipFill>
          <a:blip r:embed="rId2">
            <a:extLst>
              <a:ext uri="{28A0092B-C50C-407E-A947-70E740481C1C}">
                <a14:useLocalDpi xmlns:a14="http://schemas.microsoft.com/office/drawing/2010/main" val="0"/>
              </a:ext>
            </a:extLst>
          </a:blip>
          <a:srcRect l="26989" t="19694" r="27445" b="46647"/>
          <a:stretch/>
        </p:blipFill>
        <p:spPr>
          <a:xfrm>
            <a:off x="7936992" y="68456"/>
            <a:ext cx="2414016" cy="2308324"/>
          </a:xfrm>
          <a:prstGeom prst="rect">
            <a:avLst/>
          </a:prstGeom>
        </p:spPr>
      </p:pic>
      <p:pic>
        <p:nvPicPr>
          <p:cNvPr id="7" name="Picture 6" descr="Logo, company name&#10;&#10;Description automatically generated">
            <a:extLst>
              <a:ext uri="{FF2B5EF4-FFF2-40B4-BE49-F238E27FC236}">
                <a16:creationId xmlns:a16="http://schemas.microsoft.com/office/drawing/2014/main" id="{1CAB4BAC-C4CC-B896-1A95-922189FA62E3}"/>
              </a:ext>
            </a:extLst>
          </p:cNvPr>
          <p:cNvPicPr>
            <a:picLocks noChangeAspect="1"/>
          </p:cNvPicPr>
          <p:nvPr/>
        </p:nvPicPr>
        <p:blipFill>
          <a:blip r:embed="rId3"/>
          <a:stretch>
            <a:fillRect/>
          </a:stretch>
        </p:blipFill>
        <p:spPr>
          <a:xfrm>
            <a:off x="1289880" y="225128"/>
            <a:ext cx="3903912" cy="2030034"/>
          </a:xfrm>
          <a:prstGeom prst="rect">
            <a:avLst/>
          </a:prstGeom>
        </p:spPr>
      </p:pic>
      <p:sp>
        <p:nvSpPr>
          <p:cNvPr id="3" name="TextBox 2">
            <a:extLst>
              <a:ext uri="{FF2B5EF4-FFF2-40B4-BE49-F238E27FC236}">
                <a16:creationId xmlns:a16="http://schemas.microsoft.com/office/drawing/2014/main" id="{92577379-EEE9-1FC6-C9CA-656C8D3D9CB6}"/>
              </a:ext>
            </a:extLst>
          </p:cNvPr>
          <p:cNvSpPr txBox="1"/>
          <p:nvPr/>
        </p:nvSpPr>
        <p:spPr>
          <a:xfrm>
            <a:off x="1552575" y="3227061"/>
            <a:ext cx="8903970" cy="2677656"/>
          </a:xfrm>
          <a:prstGeom prst="rect">
            <a:avLst/>
          </a:prstGeom>
          <a:noFill/>
        </p:spPr>
        <p:txBody>
          <a:bodyPr wrap="square">
            <a:spAutoFit/>
          </a:bodyPr>
          <a:lstStyle/>
          <a:p>
            <a:pPr marL="342900" indent="-342900">
              <a:buFont typeface="Arial" panose="020B0604020202020204" pitchFamily="34" charset="0"/>
              <a:buChar char="•"/>
            </a:pPr>
            <a:r>
              <a:rPr lang="en-US" sz="2400" dirty="0"/>
              <a:t>Vastly improved ability to identify the most vulnerable Texans relying on life support devices and DME in their homes</a:t>
            </a:r>
          </a:p>
          <a:p>
            <a:pPr marL="342900" indent="-342900">
              <a:buFont typeface="Arial" panose="020B0604020202020204" pitchFamily="34" charset="0"/>
              <a:buChar char="•"/>
            </a:pPr>
            <a:r>
              <a:rPr lang="en-US" sz="2400" dirty="0"/>
              <a:t>As resources allow, providing these individuals with portable battery systems to extend device runtime during power outages</a:t>
            </a:r>
          </a:p>
          <a:p>
            <a:pPr marL="342900" indent="-342900">
              <a:buFont typeface="Arial" panose="020B0604020202020204" pitchFamily="34" charset="0"/>
              <a:buChar char="•"/>
            </a:pPr>
            <a:r>
              <a:rPr lang="en-US" sz="2400" dirty="0"/>
              <a:t>Sustained operational and financial support to ensure long term viability of program </a:t>
            </a:r>
          </a:p>
          <a:p>
            <a:pPr lvl="1"/>
            <a:endParaRPr lang="en-US" sz="2400" dirty="0"/>
          </a:p>
        </p:txBody>
      </p:sp>
    </p:spTree>
    <p:extLst>
      <p:ext uri="{BB962C8B-B14F-4D97-AF65-F5344CB8AC3E}">
        <p14:creationId xmlns:p14="http://schemas.microsoft.com/office/powerpoint/2010/main" val="3179452663"/>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D23AF4EE-CCD2-979F-FF35-370021F31411}"/>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2047E001-8C27-1506-9C9B-C9364D00DED1}"/>
              </a:ext>
            </a:extLst>
          </p:cNvPr>
          <p:cNvSpPr txBox="1"/>
          <p:nvPr/>
        </p:nvSpPr>
        <p:spPr>
          <a:xfrm>
            <a:off x="838200" y="448721"/>
            <a:ext cx="4707671" cy="1225650"/>
          </a:xfrm>
          <a:prstGeom prst="rect">
            <a:avLst/>
          </a:prstGeom>
        </p:spPr>
        <p:txBody>
          <a:bodyPr vert="horz" lIns="91440" tIns="45720" rIns="91440" bIns="45720" rtlCol="0" anchor="b">
            <a:normAutofit/>
          </a:bodyPr>
          <a:lstStyle/>
          <a:p>
            <a:pPr marL="0" marR="0">
              <a:lnSpc>
                <a:spcPct val="90000"/>
              </a:lnSpc>
              <a:spcBef>
                <a:spcPct val="0"/>
              </a:spcBef>
              <a:spcAft>
                <a:spcPts val="800"/>
              </a:spcAft>
            </a:pPr>
            <a:r>
              <a:rPr lang="en-US" sz="2100" b="1" kern="1200">
                <a:solidFill>
                  <a:schemeClr val="bg1"/>
                </a:solidFill>
                <a:effectLst/>
                <a:latin typeface="+mj-lt"/>
                <a:ea typeface="+mj-ea"/>
                <a:cs typeface="+mj-cs"/>
              </a:rPr>
              <a:t>Power Outage Partners</a:t>
            </a:r>
            <a:r>
              <a:rPr lang="en-US" sz="2100" b="1" kern="1200">
                <a:solidFill>
                  <a:schemeClr val="bg1"/>
                </a:solidFill>
                <a:latin typeface="+mj-lt"/>
                <a:ea typeface="+mj-ea"/>
                <a:cs typeface="+mj-cs"/>
              </a:rPr>
              <a:t> Aligns with Key Goals of Texas Governor’s Committee on People with Disabilities</a:t>
            </a:r>
            <a:endParaRPr lang="en-US" sz="2100" b="1" kern="1200">
              <a:solidFill>
                <a:schemeClr val="bg1"/>
              </a:solidFill>
              <a:effectLst/>
              <a:latin typeface="+mj-lt"/>
              <a:ea typeface="+mj-ea"/>
              <a:cs typeface="+mj-cs"/>
            </a:endParaRPr>
          </a:p>
        </p:txBody>
      </p:sp>
      <p:sp>
        <p:nvSpPr>
          <p:cNvPr id="4" name="TextBox 3">
            <a:extLst>
              <a:ext uri="{FF2B5EF4-FFF2-40B4-BE49-F238E27FC236}">
                <a16:creationId xmlns:a16="http://schemas.microsoft.com/office/drawing/2014/main" id="{07AA15DA-BA0C-ED36-20C6-4E266AEDFE87}"/>
              </a:ext>
            </a:extLst>
          </p:cNvPr>
          <p:cNvSpPr txBox="1"/>
          <p:nvPr/>
        </p:nvSpPr>
        <p:spPr>
          <a:xfrm>
            <a:off x="3500630" y="3319264"/>
            <a:ext cx="5697277" cy="646331"/>
          </a:xfrm>
          <a:prstGeom prst="rect">
            <a:avLst/>
          </a:prstGeom>
          <a:noFill/>
        </p:spPr>
        <p:txBody>
          <a:bodyPr wrap="square" rtlCol="0">
            <a:spAutoFit/>
          </a:bodyPr>
          <a:lstStyle/>
          <a:p>
            <a:r>
              <a:rPr lang="en-US" sz="3600" b="1" dirty="0"/>
              <a:t>Questions &amp; Discussion </a:t>
            </a:r>
          </a:p>
        </p:txBody>
      </p:sp>
      <p:pic>
        <p:nvPicPr>
          <p:cNvPr id="6" name="Picture 5" descr="A blue and white star with a star in the middle&#10;&#10;Description automatically generated">
            <a:extLst>
              <a:ext uri="{FF2B5EF4-FFF2-40B4-BE49-F238E27FC236}">
                <a16:creationId xmlns:a16="http://schemas.microsoft.com/office/drawing/2014/main" id="{1416AD7B-35A7-0800-6A5D-3A0E814DB187}"/>
              </a:ext>
            </a:extLst>
          </p:cNvPr>
          <p:cNvPicPr>
            <a:picLocks noChangeAspect="1"/>
          </p:cNvPicPr>
          <p:nvPr/>
        </p:nvPicPr>
        <p:blipFill>
          <a:blip r:embed="rId2">
            <a:extLst>
              <a:ext uri="{28A0092B-C50C-407E-A947-70E740481C1C}">
                <a14:useLocalDpi xmlns:a14="http://schemas.microsoft.com/office/drawing/2010/main" val="0"/>
              </a:ext>
            </a:extLst>
          </a:blip>
          <a:srcRect l="26989" t="19694" r="27445" b="46647"/>
          <a:stretch/>
        </p:blipFill>
        <p:spPr>
          <a:xfrm>
            <a:off x="7936992" y="68456"/>
            <a:ext cx="2414016" cy="2308324"/>
          </a:xfrm>
          <a:prstGeom prst="rect">
            <a:avLst/>
          </a:prstGeom>
        </p:spPr>
      </p:pic>
      <p:pic>
        <p:nvPicPr>
          <p:cNvPr id="7" name="Picture 6" descr="Logo, company name&#10;&#10;Description automatically generated">
            <a:extLst>
              <a:ext uri="{FF2B5EF4-FFF2-40B4-BE49-F238E27FC236}">
                <a16:creationId xmlns:a16="http://schemas.microsoft.com/office/drawing/2014/main" id="{41A994B7-5582-D059-A18F-A7D62EF4786D}"/>
              </a:ext>
            </a:extLst>
          </p:cNvPr>
          <p:cNvPicPr>
            <a:picLocks noChangeAspect="1"/>
          </p:cNvPicPr>
          <p:nvPr/>
        </p:nvPicPr>
        <p:blipFill>
          <a:blip r:embed="rId3"/>
          <a:stretch>
            <a:fillRect/>
          </a:stretch>
        </p:blipFill>
        <p:spPr>
          <a:xfrm>
            <a:off x="1289880" y="225128"/>
            <a:ext cx="3903912" cy="2030034"/>
          </a:xfrm>
          <a:prstGeom prst="rect">
            <a:avLst/>
          </a:prstGeom>
        </p:spPr>
      </p:pic>
    </p:spTree>
    <p:extLst>
      <p:ext uri="{BB962C8B-B14F-4D97-AF65-F5344CB8AC3E}">
        <p14:creationId xmlns:p14="http://schemas.microsoft.com/office/powerpoint/2010/main" val="5527784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AA873651-4A4B-9D54-F7B5-90164F773D76}"/>
            </a:ext>
          </a:extLst>
        </p:cNvPr>
        <p:cNvGrpSpPr/>
        <p:nvPr/>
      </p:nvGrpSpPr>
      <p:grpSpPr>
        <a:xfrm>
          <a:off x="0" y="0"/>
          <a:ext cx="0" cy="0"/>
          <a:chOff x="0" y="0"/>
          <a:chExt cx="0" cy="0"/>
        </a:xfrm>
      </p:grpSpPr>
      <p:sp>
        <p:nvSpPr>
          <p:cNvPr id="1033" name="Rectangle 1032">
            <a:extLst>
              <a:ext uri="{FF2B5EF4-FFF2-40B4-BE49-F238E27FC236}">
                <a16:creationId xmlns:a16="http://schemas.microsoft.com/office/drawing/2014/main" id="{5A0118C5-4F8D-4CF4-BADD-53FEACC6C42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nvGrpSpPr>
          <p:cNvPr id="1035" name="Graphic 190">
            <a:extLst>
              <a:ext uri="{FF2B5EF4-FFF2-40B4-BE49-F238E27FC236}">
                <a16:creationId xmlns:a16="http://schemas.microsoft.com/office/drawing/2014/main" id="{00E015F5-1A99-4E40-BC3D-7707802996B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511" y="809907"/>
            <a:ext cx="1291642" cy="429215"/>
            <a:chOff x="2504802" y="1755501"/>
            <a:chExt cx="1598829" cy="531293"/>
          </a:xfrm>
          <a:solidFill>
            <a:schemeClr val="bg1">
              <a:alpha val="99000"/>
            </a:schemeClr>
          </a:solidFill>
        </p:grpSpPr>
        <p:sp>
          <p:nvSpPr>
            <p:cNvPr id="1036" name="Freeform: Shape 1035">
              <a:extLst>
                <a:ext uri="{FF2B5EF4-FFF2-40B4-BE49-F238E27FC236}">
                  <a16:creationId xmlns:a16="http://schemas.microsoft.com/office/drawing/2014/main" id="{3FE6F571-2BB7-46DA-A3D9-B32ADDC16A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504802" y="2113855"/>
              <a:ext cx="1598614" cy="172939"/>
            </a:xfrm>
            <a:custGeom>
              <a:avLst/>
              <a:gdLst>
                <a:gd name="connsiteX0" fmla="*/ 1248648 w 1598614"/>
                <a:gd name="connsiteY0" fmla="*/ 172939 h 172939"/>
                <a:gd name="connsiteX1" fmla="*/ 1123031 w 1598614"/>
                <a:gd name="connsiteY1" fmla="*/ 92708 h 172939"/>
                <a:gd name="connsiteX2" fmla="*/ 1024085 w 1598614"/>
                <a:gd name="connsiteY2" fmla="*/ 29469 h 172939"/>
                <a:gd name="connsiteX3" fmla="*/ 925140 w 1598614"/>
                <a:gd name="connsiteY3" fmla="*/ 92708 h 172939"/>
                <a:gd name="connsiteX4" fmla="*/ 799522 w 1598614"/>
                <a:gd name="connsiteY4" fmla="*/ 172939 h 172939"/>
                <a:gd name="connsiteX5" fmla="*/ 799522 w 1598614"/>
                <a:gd name="connsiteY5" fmla="*/ 172939 h 172939"/>
                <a:gd name="connsiteX6" fmla="*/ 673905 w 1598614"/>
                <a:gd name="connsiteY6" fmla="*/ 92708 h 172939"/>
                <a:gd name="connsiteX7" fmla="*/ 574959 w 1598614"/>
                <a:gd name="connsiteY7" fmla="*/ 29469 h 172939"/>
                <a:gd name="connsiteX8" fmla="*/ 476014 w 1598614"/>
                <a:gd name="connsiteY8" fmla="*/ 92708 h 172939"/>
                <a:gd name="connsiteX9" fmla="*/ 350396 w 1598614"/>
                <a:gd name="connsiteY9" fmla="*/ 172939 h 172939"/>
                <a:gd name="connsiteX10" fmla="*/ 224778 w 1598614"/>
                <a:gd name="connsiteY10" fmla="*/ 92708 h 172939"/>
                <a:gd name="connsiteX11" fmla="*/ 125833 w 1598614"/>
                <a:gd name="connsiteY11" fmla="*/ 29469 h 172939"/>
                <a:gd name="connsiteX12" fmla="*/ 26887 w 1598614"/>
                <a:gd name="connsiteY12" fmla="*/ 92708 h 172939"/>
                <a:gd name="connsiteX13" fmla="*/ 0 w 1598614"/>
                <a:gd name="connsiteY13" fmla="*/ 80232 h 172939"/>
                <a:gd name="connsiteX14" fmla="*/ 125618 w 1598614"/>
                <a:gd name="connsiteY14" fmla="*/ 0 h 172939"/>
                <a:gd name="connsiteX15" fmla="*/ 251235 w 1598614"/>
                <a:gd name="connsiteY15" fmla="*/ 80232 h 172939"/>
                <a:gd name="connsiteX16" fmla="*/ 350181 w 1598614"/>
                <a:gd name="connsiteY16" fmla="*/ 143471 h 172939"/>
                <a:gd name="connsiteX17" fmla="*/ 449126 w 1598614"/>
                <a:gd name="connsiteY17" fmla="*/ 80232 h 172939"/>
                <a:gd name="connsiteX18" fmla="*/ 574744 w 1598614"/>
                <a:gd name="connsiteY18" fmla="*/ 0 h 172939"/>
                <a:gd name="connsiteX19" fmla="*/ 700362 w 1598614"/>
                <a:gd name="connsiteY19" fmla="*/ 80232 h 172939"/>
                <a:gd name="connsiteX20" fmla="*/ 799307 w 1598614"/>
                <a:gd name="connsiteY20" fmla="*/ 143471 h 172939"/>
                <a:gd name="connsiteX21" fmla="*/ 799307 w 1598614"/>
                <a:gd name="connsiteY21" fmla="*/ 143471 h 172939"/>
                <a:gd name="connsiteX22" fmla="*/ 898253 w 1598614"/>
                <a:gd name="connsiteY22" fmla="*/ 80232 h 172939"/>
                <a:gd name="connsiteX23" fmla="*/ 1023870 w 1598614"/>
                <a:gd name="connsiteY23" fmla="*/ 0 h 172939"/>
                <a:gd name="connsiteX24" fmla="*/ 1149488 w 1598614"/>
                <a:gd name="connsiteY24" fmla="*/ 80232 h 172939"/>
                <a:gd name="connsiteX25" fmla="*/ 1248433 w 1598614"/>
                <a:gd name="connsiteY25" fmla="*/ 143471 h 172939"/>
                <a:gd name="connsiteX26" fmla="*/ 1347379 w 1598614"/>
                <a:gd name="connsiteY26" fmla="*/ 80232 h 172939"/>
                <a:gd name="connsiteX27" fmla="*/ 1472997 w 1598614"/>
                <a:gd name="connsiteY27" fmla="*/ 0 h 172939"/>
                <a:gd name="connsiteX28" fmla="*/ 1598614 w 1598614"/>
                <a:gd name="connsiteY28" fmla="*/ 80232 h 172939"/>
                <a:gd name="connsiteX29" fmla="*/ 1571942 w 1598614"/>
                <a:gd name="connsiteY29" fmla="*/ 92708 h 172939"/>
                <a:gd name="connsiteX30" fmla="*/ 1472997 w 1598614"/>
                <a:gd name="connsiteY30" fmla="*/ 29469 h 172939"/>
                <a:gd name="connsiteX31" fmla="*/ 1374051 w 1598614"/>
                <a:gd name="connsiteY31" fmla="*/ 92708 h 172939"/>
                <a:gd name="connsiteX32" fmla="*/ 1248648 w 1598614"/>
                <a:gd name="connsiteY32" fmla="*/ 172939 h 17293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98614" h="172939">
                  <a:moveTo>
                    <a:pt x="1248648" y="172939"/>
                  </a:moveTo>
                  <a:cubicBezTo>
                    <a:pt x="1194229" y="172939"/>
                    <a:pt x="1146046" y="142180"/>
                    <a:pt x="1123031" y="92708"/>
                  </a:cubicBezTo>
                  <a:cubicBezTo>
                    <a:pt x="1104962" y="53775"/>
                    <a:pt x="1067105" y="29469"/>
                    <a:pt x="1024085" y="29469"/>
                  </a:cubicBezTo>
                  <a:cubicBezTo>
                    <a:pt x="981066" y="29469"/>
                    <a:pt x="943208" y="53775"/>
                    <a:pt x="925140" y="92708"/>
                  </a:cubicBezTo>
                  <a:cubicBezTo>
                    <a:pt x="902124" y="142180"/>
                    <a:pt x="853942" y="172939"/>
                    <a:pt x="799522" y="172939"/>
                  </a:cubicBezTo>
                  <a:cubicBezTo>
                    <a:pt x="799522" y="172939"/>
                    <a:pt x="799522" y="172939"/>
                    <a:pt x="799522" y="172939"/>
                  </a:cubicBezTo>
                  <a:cubicBezTo>
                    <a:pt x="744887" y="172939"/>
                    <a:pt x="696920" y="142180"/>
                    <a:pt x="673905" y="92708"/>
                  </a:cubicBezTo>
                  <a:cubicBezTo>
                    <a:pt x="655836" y="53775"/>
                    <a:pt x="617979" y="29469"/>
                    <a:pt x="574959" y="29469"/>
                  </a:cubicBezTo>
                  <a:cubicBezTo>
                    <a:pt x="531939" y="29469"/>
                    <a:pt x="494082" y="53775"/>
                    <a:pt x="476014" y="92708"/>
                  </a:cubicBezTo>
                  <a:cubicBezTo>
                    <a:pt x="452998" y="142180"/>
                    <a:pt x="405031" y="172939"/>
                    <a:pt x="350396" y="172939"/>
                  </a:cubicBezTo>
                  <a:cubicBezTo>
                    <a:pt x="295976" y="172939"/>
                    <a:pt x="247794" y="142180"/>
                    <a:pt x="224778" y="92708"/>
                  </a:cubicBezTo>
                  <a:cubicBezTo>
                    <a:pt x="206710" y="53775"/>
                    <a:pt x="168853" y="29469"/>
                    <a:pt x="125833" y="29469"/>
                  </a:cubicBezTo>
                  <a:cubicBezTo>
                    <a:pt x="82813" y="29469"/>
                    <a:pt x="44956" y="53775"/>
                    <a:pt x="26887" y="92708"/>
                  </a:cubicBezTo>
                  <a:lnTo>
                    <a:pt x="0" y="80232"/>
                  </a:lnTo>
                  <a:cubicBezTo>
                    <a:pt x="23016" y="30759"/>
                    <a:pt x="70983" y="0"/>
                    <a:pt x="125618" y="0"/>
                  </a:cubicBezTo>
                  <a:cubicBezTo>
                    <a:pt x="180253" y="0"/>
                    <a:pt x="228220" y="30759"/>
                    <a:pt x="251235" y="80232"/>
                  </a:cubicBezTo>
                  <a:cubicBezTo>
                    <a:pt x="269304" y="119165"/>
                    <a:pt x="307376" y="143471"/>
                    <a:pt x="350181" y="143471"/>
                  </a:cubicBezTo>
                  <a:cubicBezTo>
                    <a:pt x="393201" y="143471"/>
                    <a:pt x="431058" y="119165"/>
                    <a:pt x="449126" y="80232"/>
                  </a:cubicBezTo>
                  <a:cubicBezTo>
                    <a:pt x="472142" y="30759"/>
                    <a:pt x="520324" y="0"/>
                    <a:pt x="574744" y="0"/>
                  </a:cubicBezTo>
                  <a:cubicBezTo>
                    <a:pt x="629164" y="0"/>
                    <a:pt x="677346" y="30759"/>
                    <a:pt x="700362" y="80232"/>
                  </a:cubicBezTo>
                  <a:cubicBezTo>
                    <a:pt x="718430" y="119165"/>
                    <a:pt x="756287" y="143471"/>
                    <a:pt x="799307" y="143471"/>
                  </a:cubicBezTo>
                  <a:lnTo>
                    <a:pt x="799307" y="143471"/>
                  </a:lnTo>
                  <a:cubicBezTo>
                    <a:pt x="842327" y="143471"/>
                    <a:pt x="880184" y="119165"/>
                    <a:pt x="898253" y="80232"/>
                  </a:cubicBezTo>
                  <a:cubicBezTo>
                    <a:pt x="921268" y="30759"/>
                    <a:pt x="969235" y="0"/>
                    <a:pt x="1023870" y="0"/>
                  </a:cubicBezTo>
                  <a:cubicBezTo>
                    <a:pt x="1078505" y="0"/>
                    <a:pt x="1126472" y="30759"/>
                    <a:pt x="1149488" y="80232"/>
                  </a:cubicBezTo>
                  <a:cubicBezTo>
                    <a:pt x="1167556" y="119165"/>
                    <a:pt x="1205414" y="143471"/>
                    <a:pt x="1248433" y="143471"/>
                  </a:cubicBezTo>
                  <a:cubicBezTo>
                    <a:pt x="1291453" y="143471"/>
                    <a:pt x="1329311" y="119165"/>
                    <a:pt x="1347379" y="80232"/>
                  </a:cubicBezTo>
                  <a:cubicBezTo>
                    <a:pt x="1370394" y="30759"/>
                    <a:pt x="1418361" y="0"/>
                    <a:pt x="1472997" y="0"/>
                  </a:cubicBezTo>
                  <a:cubicBezTo>
                    <a:pt x="1527632" y="0"/>
                    <a:pt x="1575814" y="30759"/>
                    <a:pt x="1598614" y="80232"/>
                  </a:cubicBezTo>
                  <a:lnTo>
                    <a:pt x="1571942" y="92708"/>
                  </a:lnTo>
                  <a:cubicBezTo>
                    <a:pt x="1553874" y="53775"/>
                    <a:pt x="1515801" y="29469"/>
                    <a:pt x="1472997" y="29469"/>
                  </a:cubicBezTo>
                  <a:cubicBezTo>
                    <a:pt x="1429977" y="29469"/>
                    <a:pt x="1392119" y="53775"/>
                    <a:pt x="1374051" y="92708"/>
                  </a:cubicBezTo>
                  <a:cubicBezTo>
                    <a:pt x="1351251" y="142180"/>
                    <a:pt x="1303069" y="172939"/>
                    <a:pt x="1248648" y="172939"/>
                  </a:cubicBezTo>
                  <a:close/>
                </a:path>
              </a:pathLst>
            </a:custGeom>
            <a:grpFill/>
            <a:ln w="21496" cap="flat">
              <a:noFill/>
              <a:prstDash val="solid"/>
              <a:miter/>
            </a:ln>
          </p:spPr>
          <p:txBody>
            <a:bodyPr rtlCol="0" anchor="ctr"/>
            <a:lstStyle/>
            <a:p>
              <a:endParaRPr lang="en-US"/>
            </a:p>
          </p:txBody>
        </p:sp>
        <p:sp>
          <p:nvSpPr>
            <p:cNvPr id="1037" name="Freeform: Shape 1036">
              <a:extLst>
                <a:ext uri="{FF2B5EF4-FFF2-40B4-BE49-F238E27FC236}">
                  <a16:creationId xmlns:a16="http://schemas.microsoft.com/office/drawing/2014/main" id="{A905CC16-753C-4B9F-B3E2-C456795AED6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2504802" y="1755501"/>
              <a:ext cx="1598829" cy="172724"/>
            </a:xfrm>
            <a:custGeom>
              <a:avLst/>
              <a:gdLst>
                <a:gd name="connsiteX0" fmla="*/ 1248648 w 1598829"/>
                <a:gd name="connsiteY0" fmla="*/ 172724 h 172724"/>
                <a:gd name="connsiteX1" fmla="*/ 1123031 w 1598829"/>
                <a:gd name="connsiteY1" fmla="*/ 92492 h 172724"/>
                <a:gd name="connsiteX2" fmla="*/ 1024085 w 1598829"/>
                <a:gd name="connsiteY2" fmla="*/ 29253 h 172724"/>
                <a:gd name="connsiteX3" fmla="*/ 925140 w 1598829"/>
                <a:gd name="connsiteY3" fmla="*/ 92492 h 172724"/>
                <a:gd name="connsiteX4" fmla="*/ 799522 w 1598829"/>
                <a:gd name="connsiteY4" fmla="*/ 172724 h 172724"/>
                <a:gd name="connsiteX5" fmla="*/ 799522 w 1598829"/>
                <a:gd name="connsiteY5" fmla="*/ 172724 h 172724"/>
                <a:gd name="connsiteX6" fmla="*/ 673905 w 1598829"/>
                <a:gd name="connsiteY6" fmla="*/ 92492 h 172724"/>
                <a:gd name="connsiteX7" fmla="*/ 574959 w 1598829"/>
                <a:gd name="connsiteY7" fmla="*/ 29253 h 172724"/>
                <a:gd name="connsiteX8" fmla="*/ 476014 w 1598829"/>
                <a:gd name="connsiteY8" fmla="*/ 92492 h 172724"/>
                <a:gd name="connsiteX9" fmla="*/ 350396 w 1598829"/>
                <a:gd name="connsiteY9" fmla="*/ 172724 h 172724"/>
                <a:gd name="connsiteX10" fmla="*/ 224778 w 1598829"/>
                <a:gd name="connsiteY10" fmla="*/ 92492 h 172724"/>
                <a:gd name="connsiteX11" fmla="*/ 125833 w 1598829"/>
                <a:gd name="connsiteY11" fmla="*/ 29253 h 172724"/>
                <a:gd name="connsiteX12" fmla="*/ 26887 w 1598829"/>
                <a:gd name="connsiteY12" fmla="*/ 92492 h 172724"/>
                <a:gd name="connsiteX13" fmla="*/ 0 w 1598829"/>
                <a:gd name="connsiteY13" fmla="*/ 80232 h 172724"/>
                <a:gd name="connsiteX14" fmla="*/ 125618 w 1598829"/>
                <a:gd name="connsiteY14" fmla="*/ 0 h 172724"/>
                <a:gd name="connsiteX15" fmla="*/ 251235 w 1598829"/>
                <a:gd name="connsiteY15" fmla="*/ 80232 h 172724"/>
                <a:gd name="connsiteX16" fmla="*/ 350181 w 1598829"/>
                <a:gd name="connsiteY16" fmla="*/ 143471 h 172724"/>
                <a:gd name="connsiteX17" fmla="*/ 449126 w 1598829"/>
                <a:gd name="connsiteY17" fmla="*/ 80232 h 172724"/>
                <a:gd name="connsiteX18" fmla="*/ 574744 w 1598829"/>
                <a:gd name="connsiteY18" fmla="*/ 0 h 172724"/>
                <a:gd name="connsiteX19" fmla="*/ 700362 w 1598829"/>
                <a:gd name="connsiteY19" fmla="*/ 80232 h 172724"/>
                <a:gd name="connsiteX20" fmla="*/ 799307 w 1598829"/>
                <a:gd name="connsiteY20" fmla="*/ 143471 h 172724"/>
                <a:gd name="connsiteX21" fmla="*/ 799307 w 1598829"/>
                <a:gd name="connsiteY21" fmla="*/ 143471 h 172724"/>
                <a:gd name="connsiteX22" fmla="*/ 898253 w 1598829"/>
                <a:gd name="connsiteY22" fmla="*/ 80232 h 172724"/>
                <a:gd name="connsiteX23" fmla="*/ 1024085 w 1598829"/>
                <a:gd name="connsiteY23" fmla="*/ 0 h 172724"/>
                <a:gd name="connsiteX24" fmla="*/ 1149703 w 1598829"/>
                <a:gd name="connsiteY24" fmla="*/ 80232 h 172724"/>
                <a:gd name="connsiteX25" fmla="*/ 1248648 w 1598829"/>
                <a:gd name="connsiteY25" fmla="*/ 143471 h 172724"/>
                <a:gd name="connsiteX26" fmla="*/ 1347594 w 1598829"/>
                <a:gd name="connsiteY26" fmla="*/ 80232 h 172724"/>
                <a:gd name="connsiteX27" fmla="*/ 1473212 w 1598829"/>
                <a:gd name="connsiteY27" fmla="*/ 0 h 172724"/>
                <a:gd name="connsiteX28" fmla="*/ 1598829 w 1598829"/>
                <a:gd name="connsiteY28" fmla="*/ 80232 h 172724"/>
                <a:gd name="connsiteX29" fmla="*/ 1572157 w 1598829"/>
                <a:gd name="connsiteY29" fmla="*/ 92492 h 172724"/>
                <a:gd name="connsiteX30" fmla="*/ 1473212 w 1598829"/>
                <a:gd name="connsiteY30" fmla="*/ 29253 h 172724"/>
                <a:gd name="connsiteX31" fmla="*/ 1374266 w 1598829"/>
                <a:gd name="connsiteY31" fmla="*/ 92492 h 172724"/>
                <a:gd name="connsiteX32" fmla="*/ 1248648 w 1598829"/>
                <a:gd name="connsiteY32" fmla="*/ 172724 h 17272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Lst>
              <a:rect l="l" t="t" r="r" b="b"/>
              <a:pathLst>
                <a:path w="1598829" h="172724">
                  <a:moveTo>
                    <a:pt x="1248648" y="172724"/>
                  </a:moveTo>
                  <a:cubicBezTo>
                    <a:pt x="1194229" y="172724"/>
                    <a:pt x="1146046" y="141965"/>
                    <a:pt x="1123031" y="92492"/>
                  </a:cubicBezTo>
                  <a:cubicBezTo>
                    <a:pt x="1104962" y="53560"/>
                    <a:pt x="1067105" y="29253"/>
                    <a:pt x="1024085" y="29253"/>
                  </a:cubicBezTo>
                  <a:cubicBezTo>
                    <a:pt x="981066" y="29253"/>
                    <a:pt x="943208" y="53560"/>
                    <a:pt x="925140" y="92492"/>
                  </a:cubicBezTo>
                  <a:cubicBezTo>
                    <a:pt x="902124" y="141965"/>
                    <a:pt x="853942" y="172724"/>
                    <a:pt x="799522" y="172724"/>
                  </a:cubicBezTo>
                  <a:cubicBezTo>
                    <a:pt x="799522" y="172724"/>
                    <a:pt x="799522" y="172724"/>
                    <a:pt x="799522" y="172724"/>
                  </a:cubicBezTo>
                  <a:cubicBezTo>
                    <a:pt x="744887" y="172724"/>
                    <a:pt x="696920" y="141965"/>
                    <a:pt x="673905" y="92492"/>
                  </a:cubicBezTo>
                  <a:cubicBezTo>
                    <a:pt x="655836" y="53560"/>
                    <a:pt x="617979" y="29253"/>
                    <a:pt x="574959" y="29253"/>
                  </a:cubicBezTo>
                  <a:cubicBezTo>
                    <a:pt x="531939" y="29253"/>
                    <a:pt x="494082" y="53560"/>
                    <a:pt x="476014" y="92492"/>
                  </a:cubicBezTo>
                  <a:cubicBezTo>
                    <a:pt x="452998" y="141965"/>
                    <a:pt x="405031" y="172724"/>
                    <a:pt x="350396" y="172724"/>
                  </a:cubicBezTo>
                  <a:cubicBezTo>
                    <a:pt x="295976" y="172724"/>
                    <a:pt x="247794" y="141965"/>
                    <a:pt x="224778" y="92492"/>
                  </a:cubicBezTo>
                  <a:cubicBezTo>
                    <a:pt x="206710" y="53560"/>
                    <a:pt x="168853" y="29253"/>
                    <a:pt x="125833" y="29253"/>
                  </a:cubicBezTo>
                  <a:cubicBezTo>
                    <a:pt x="82813" y="29253"/>
                    <a:pt x="44956" y="53560"/>
                    <a:pt x="26887" y="92492"/>
                  </a:cubicBezTo>
                  <a:lnTo>
                    <a:pt x="0" y="80232"/>
                  </a:lnTo>
                  <a:cubicBezTo>
                    <a:pt x="23016" y="30759"/>
                    <a:pt x="70983" y="0"/>
                    <a:pt x="125618" y="0"/>
                  </a:cubicBezTo>
                  <a:cubicBezTo>
                    <a:pt x="180253" y="0"/>
                    <a:pt x="228220" y="30759"/>
                    <a:pt x="251235" y="80232"/>
                  </a:cubicBezTo>
                  <a:cubicBezTo>
                    <a:pt x="269304" y="119165"/>
                    <a:pt x="307376" y="143471"/>
                    <a:pt x="350181" y="143471"/>
                  </a:cubicBezTo>
                  <a:cubicBezTo>
                    <a:pt x="393201" y="143471"/>
                    <a:pt x="431058" y="119165"/>
                    <a:pt x="449126" y="80232"/>
                  </a:cubicBezTo>
                  <a:cubicBezTo>
                    <a:pt x="472142" y="30759"/>
                    <a:pt x="520324" y="0"/>
                    <a:pt x="574744" y="0"/>
                  </a:cubicBezTo>
                  <a:cubicBezTo>
                    <a:pt x="629164" y="0"/>
                    <a:pt x="677346" y="30759"/>
                    <a:pt x="700362" y="80232"/>
                  </a:cubicBezTo>
                  <a:cubicBezTo>
                    <a:pt x="718430" y="119165"/>
                    <a:pt x="756287" y="143471"/>
                    <a:pt x="799307" y="143471"/>
                  </a:cubicBezTo>
                  <a:lnTo>
                    <a:pt x="799307" y="143471"/>
                  </a:lnTo>
                  <a:cubicBezTo>
                    <a:pt x="842327" y="143471"/>
                    <a:pt x="880184" y="119165"/>
                    <a:pt x="898253" y="80232"/>
                  </a:cubicBezTo>
                  <a:cubicBezTo>
                    <a:pt x="921483" y="30759"/>
                    <a:pt x="969450" y="0"/>
                    <a:pt x="1024085" y="0"/>
                  </a:cubicBezTo>
                  <a:cubicBezTo>
                    <a:pt x="1078720" y="0"/>
                    <a:pt x="1126688" y="30759"/>
                    <a:pt x="1149703" y="80232"/>
                  </a:cubicBezTo>
                  <a:cubicBezTo>
                    <a:pt x="1167771" y="119165"/>
                    <a:pt x="1205629" y="143471"/>
                    <a:pt x="1248648" y="143471"/>
                  </a:cubicBezTo>
                  <a:cubicBezTo>
                    <a:pt x="1291668" y="143471"/>
                    <a:pt x="1329526" y="119165"/>
                    <a:pt x="1347594" y="80232"/>
                  </a:cubicBezTo>
                  <a:cubicBezTo>
                    <a:pt x="1370610" y="30759"/>
                    <a:pt x="1418792" y="0"/>
                    <a:pt x="1473212" y="0"/>
                  </a:cubicBezTo>
                  <a:cubicBezTo>
                    <a:pt x="1527847" y="0"/>
                    <a:pt x="1576029" y="30759"/>
                    <a:pt x="1598829" y="80232"/>
                  </a:cubicBezTo>
                  <a:lnTo>
                    <a:pt x="1572157" y="92492"/>
                  </a:lnTo>
                  <a:cubicBezTo>
                    <a:pt x="1554089" y="53560"/>
                    <a:pt x="1516016" y="29253"/>
                    <a:pt x="1473212" y="29253"/>
                  </a:cubicBezTo>
                  <a:cubicBezTo>
                    <a:pt x="1430192" y="29253"/>
                    <a:pt x="1392335" y="53560"/>
                    <a:pt x="1374266" y="92492"/>
                  </a:cubicBezTo>
                  <a:cubicBezTo>
                    <a:pt x="1351251" y="141965"/>
                    <a:pt x="1303069" y="172724"/>
                    <a:pt x="1248648" y="172724"/>
                  </a:cubicBezTo>
                  <a:close/>
                </a:path>
              </a:pathLst>
            </a:custGeom>
            <a:grpFill/>
            <a:ln w="21496" cap="flat">
              <a:noFill/>
              <a:prstDash val="solid"/>
              <a:miter/>
            </a:ln>
          </p:spPr>
          <p:txBody>
            <a:bodyPr rtlCol="0" anchor="ctr"/>
            <a:lstStyle/>
            <a:p>
              <a:endParaRPr lang="en-US"/>
            </a:p>
          </p:txBody>
        </p:sp>
      </p:grpSp>
      <p:sp>
        <p:nvSpPr>
          <p:cNvPr id="1039" name="Oval 1038">
            <a:extLst>
              <a:ext uri="{FF2B5EF4-FFF2-40B4-BE49-F238E27FC236}">
                <a16:creationId xmlns:a16="http://schemas.microsoft.com/office/drawing/2014/main" id="{99A7A058-C1CE-4860-96CB-6EAF9DEF780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5452" y="3074904"/>
            <a:ext cx="3432303" cy="3432303"/>
          </a:xfrm>
          <a:prstGeom prst="ellipse">
            <a:avLst/>
          </a:prstGeom>
          <a:solidFill>
            <a:srgbClr val="FFFFFF">
              <a:alpha val="20000"/>
            </a:srgbClr>
          </a:solidFill>
          <a:ln w="28575">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1" name="Oval 1040">
            <a:extLst>
              <a:ext uri="{FF2B5EF4-FFF2-40B4-BE49-F238E27FC236}">
                <a16:creationId xmlns:a16="http://schemas.microsoft.com/office/drawing/2014/main" id="{7214B226-9840-4638-9B40-1BA7E5F524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5452" y="3074904"/>
            <a:ext cx="3432303" cy="3432303"/>
          </a:xfrm>
          <a:prstGeom prst="ellipse">
            <a:avLst/>
          </a:prstGeom>
          <a:solidFill>
            <a:srgbClr val="FFFFFF"/>
          </a:solidFill>
          <a:ln w="28575">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3" name="Oval 1042">
            <a:extLst>
              <a:ext uri="{FF2B5EF4-FFF2-40B4-BE49-F238E27FC236}">
                <a16:creationId xmlns:a16="http://schemas.microsoft.com/office/drawing/2014/main" id="{B7F6E9F1-F0E1-442E-B824-A1ADD42CDA2D}"/>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855452" y="3074904"/>
            <a:ext cx="3432303" cy="3432303"/>
          </a:xfrm>
          <a:prstGeom prst="ellipse">
            <a:avLst/>
          </a:prstGeom>
          <a:solidFill>
            <a:schemeClr val="accent6">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45" name="Oval 1044">
            <a:extLst>
              <a:ext uri="{FF2B5EF4-FFF2-40B4-BE49-F238E27FC236}">
                <a16:creationId xmlns:a16="http://schemas.microsoft.com/office/drawing/2014/main" id="{49FFD97F-40E1-45B3-9A51-E14CA4A494E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703052" y="2922504"/>
            <a:ext cx="3526982" cy="3526982"/>
          </a:xfrm>
          <a:prstGeom prst="ellipse">
            <a:avLst/>
          </a:prstGeom>
          <a:solidFill>
            <a:schemeClr val="tx1"/>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1047" name="Graphic 4">
            <a:extLst>
              <a:ext uri="{FF2B5EF4-FFF2-40B4-BE49-F238E27FC236}">
                <a16:creationId xmlns:a16="http://schemas.microsoft.com/office/drawing/2014/main" id="{5468B3A9-705E-43C3-A742-0619B0D8F2EE}"/>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3624416" y="5041342"/>
            <a:ext cx="1330536" cy="1330521"/>
            <a:chOff x="5734037" y="3067039"/>
            <a:chExt cx="724483" cy="724489"/>
          </a:xfrm>
          <a:solidFill>
            <a:schemeClr val="bg1"/>
          </a:solidFill>
        </p:grpSpPr>
        <p:sp>
          <p:nvSpPr>
            <p:cNvPr id="1048" name="Freeform: Shape 1047">
              <a:extLst>
                <a:ext uri="{FF2B5EF4-FFF2-40B4-BE49-F238E27FC236}">
                  <a16:creationId xmlns:a16="http://schemas.microsoft.com/office/drawing/2014/main" id="{29D439AD-5D67-497C-B831-D17FC3E592A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067039"/>
              <a:ext cx="14192" cy="14097"/>
            </a:xfrm>
            <a:custGeom>
              <a:avLst/>
              <a:gdLst>
                <a:gd name="connsiteX0" fmla="*/ 14192 w 14192"/>
                <a:gd name="connsiteY0" fmla="*/ 7049 h 14097"/>
                <a:gd name="connsiteX1" fmla="*/ 7144 w 14192"/>
                <a:gd name="connsiteY1" fmla="*/ 14097 h 14097"/>
                <a:gd name="connsiteX2" fmla="*/ 0 w 14192"/>
                <a:gd name="connsiteY2" fmla="*/ 7049 h 14097"/>
                <a:gd name="connsiteX3" fmla="*/ 7049 w 14192"/>
                <a:gd name="connsiteY3" fmla="*/ 0 h 14097"/>
                <a:gd name="connsiteX4" fmla="*/ 14192 w 14192"/>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9"/>
                  </a:moveTo>
                  <a:cubicBezTo>
                    <a:pt x="14192" y="10954"/>
                    <a:pt x="11049" y="14097"/>
                    <a:pt x="7144" y="14097"/>
                  </a:cubicBezTo>
                  <a:cubicBezTo>
                    <a:pt x="3239" y="14097"/>
                    <a:pt x="0" y="10954"/>
                    <a:pt x="0" y="7049"/>
                  </a:cubicBezTo>
                  <a:cubicBezTo>
                    <a:pt x="0" y="3143"/>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1049" name="Freeform: Shape 1048">
              <a:extLst>
                <a:ext uri="{FF2B5EF4-FFF2-40B4-BE49-F238E27FC236}">
                  <a16:creationId xmlns:a16="http://schemas.microsoft.com/office/drawing/2014/main" id="{23F54BF2-C71C-45C5-9408-3B5E011B0FE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050" name="Freeform: Shape 1049">
              <a:extLst>
                <a:ext uri="{FF2B5EF4-FFF2-40B4-BE49-F238E27FC236}">
                  <a16:creationId xmlns:a16="http://schemas.microsoft.com/office/drawing/2014/main" id="{2BBABE17-DB56-44AB-934B-63C07C79F0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051" name="Freeform: Shape 1050">
              <a:extLst>
                <a:ext uri="{FF2B5EF4-FFF2-40B4-BE49-F238E27FC236}">
                  <a16:creationId xmlns:a16="http://schemas.microsoft.com/office/drawing/2014/main" id="{CB483D20-A128-4076-AF54-88646172B80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052" name="Freeform: Shape 1051">
              <a:extLst>
                <a:ext uri="{FF2B5EF4-FFF2-40B4-BE49-F238E27FC236}">
                  <a16:creationId xmlns:a16="http://schemas.microsoft.com/office/drawing/2014/main" id="{E5EFA818-FDDA-49E9-B11F-E9DC1854A9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053" name="Freeform: Shape 1052">
              <a:extLst>
                <a:ext uri="{FF2B5EF4-FFF2-40B4-BE49-F238E27FC236}">
                  <a16:creationId xmlns:a16="http://schemas.microsoft.com/office/drawing/2014/main" id="{EA1F8728-F8F7-4828-A718-A15E7663EA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054" name="Freeform: Shape 1053">
              <a:extLst>
                <a:ext uri="{FF2B5EF4-FFF2-40B4-BE49-F238E27FC236}">
                  <a16:creationId xmlns:a16="http://schemas.microsoft.com/office/drawing/2014/main" id="{8DA1F73F-AA1D-41D7-BAAB-292FD94A3E5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055" name="Freeform: Shape 1054">
              <a:extLst>
                <a:ext uri="{FF2B5EF4-FFF2-40B4-BE49-F238E27FC236}">
                  <a16:creationId xmlns:a16="http://schemas.microsoft.com/office/drawing/2014/main" id="{D9441DEA-C85E-4B9C-A48D-8437854C4C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126284"/>
              <a:ext cx="14192" cy="14097"/>
            </a:xfrm>
            <a:custGeom>
              <a:avLst/>
              <a:gdLst>
                <a:gd name="connsiteX0" fmla="*/ 14192 w 14192"/>
                <a:gd name="connsiteY0" fmla="*/ 7049 h 14097"/>
                <a:gd name="connsiteX1" fmla="*/ 7144 w 14192"/>
                <a:gd name="connsiteY1" fmla="*/ 14097 h 14097"/>
                <a:gd name="connsiteX2" fmla="*/ 0 w 14192"/>
                <a:gd name="connsiteY2" fmla="*/ 7049 h 14097"/>
                <a:gd name="connsiteX3" fmla="*/ 7049 w 14192"/>
                <a:gd name="connsiteY3" fmla="*/ 0 h 14097"/>
                <a:gd name="connsiteX4" fmla="*/ 14192 w 14192"/>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9"/>
                  </a:moveTo>
                  <a:cubicBezTo>
                    <a:pt x="14192" y="10954"/>
                    <a:pt x="11049" y="14097"/>
                    <a:pt x="7144" y="14097"/>
                  </a:cubicBezTo>
                  <a:cubicBezTo>
                    <a:pt x="3239" y="14097"/>
                    <a:pt x="0" y="10954"/>
                    <a:pt x="0" y="7049"/>
                  </a:cubicBezTo>
                  <a:cubicBezTo>
                    <a:pt x="0" y="3143"/>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1056" name="Freeform: Shape 1055">
              <a:extLst>
                <a:ext uri="{FF2B5EF4-FFF2-40B4-BE49-F238E27FC236}">
                  <a16:creationId xmlns:a16="http://schemas.microsoft.com/office/drawing/2014/main" id="{15EBAA20-1368-4495-8D7C-820FAD8ECF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12628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57" name="Freeform: Shape 1056">
              <a:extLst>
                <a:ext uri="{FF2B5EF4-FFF2-40B4-BE49-F238E27FC236}">
                  <a16:creationId xmlns:a16="http://schemas.microsoft.com/office/drawing/2014/main" id="{0FB92591-626C-4D2B-A3E6-EC8742D67B2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58" name="Freeform: Shape 1057">
              <a:extLst>
                <a:ext uri="{FF2B5EF4-FFF2-40B4-BE49-F238E27FC236}">
                  <a16:creationId xmlns:a16="http://schemas.microsoft.com/office/drawing/2014/main" id="{D392448D-513F-4528-9D8D-A151982041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59" name="Freeform: Shape 1058">
              <a:extLst>
                <a:ext uri="{FF2B5EF4-FFF2-40B4-BE49-F238E27FC236}">
                  <a16:creationId xmlns:a16="http://schemas.microsoft.com/office/drawing/2014/main" id="{61946BAE-1546-4EA4-A108-A799BF5D2C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60" name="Freeform: Shape 1059">
              <a:extLst>
                <a:ext uri="{FF2B5EF4-FFF2-40B4-BE49-F238E27FC236}">
                  <a16:creationId xmlns:a16="http://schemas.microsoft.com/office/drawing/2014/main" id="{42A8EC93-6A35-4D37-A8CB-59362BF8750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126284"/>
              <a:ext cx="14097" cy="14097"/>
            </a:xfrm>
            <a:custGeom>
              <a:avLst/>
              <a:gdLst>
                <a:gd name="connsiteX0" fmla="*/ 14097 w 14097"/>
                <a:gd name="connsiteY0" fmla="*/ 7049 h 14097"/>
                <a:gd name="connsiteX1" fmla="*/ 7048 w 14097"/>
                <a:gd name="connsiteY1" fmla="*/ 14097 h 14097"/>
                <a:gd name="connsiteX2" fmla="*/ 0 w 14097"/>
                <a:gd name="connsiteY2" fmla="*/ 7049 h 14097"/>
                <a:gd name="connsiteX3" fmla="*/ 7048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061" name="Freeform: Shape 1060">
              <a:extLst>
                <a:ext uri="{FF2B5EF4-FFF2-40B4-BE49-F238E27FC236}">
                  <a16:creationId xmlns:a16="http://schemas.microsoft.com/office/drawing/2014/main" id="{AFC3ECA2-E914-4D83-ABF9-B9FFD96E92B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12628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62" name="Freeform: Shape 1061">
              <a:extLst>
                <a:ext uri="{FF2B5EF4-FFF2-40B4-BE49-F238E27FC236}">
                  <a16:creationId xmlns:a16="http://schemas.microsoft.com/office/drawing/2014/main" id="{712B1108-9AAC-4F10-A64F-0D6963E518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185434"/>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063" name="Freeform: Shape 1062">
              <a:extLst>
                <a:ext uri="{FF2B5EF4-FFF2-40B4-BE49-F238E27FC236}">
                  <a16:creationId xmlns:a16="http://schemas.microsoft.com/office/drawing/2014/main" id="{284CDA0C-B2AB-4791-83B1-C053C061D61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18543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064" name="Freeform: Shape 1063">
              <a:extLst>
                <a:ext uri="{FF2B5EF4-FFF2-40B4-BE49-F238E27FC236}">
                  <a16:creationId xmlns:a16="http://schemas.microsoft.com/office/drawing/2014/main" id="{F857BF6B-E0CA-49C0-8827-B44CE8B9285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65" name="Freeform: Shape 1064">
              <a:extLst>
                <a:ext uri="{FF2B5EF4-FFF2-40B4-BE49-F238E27FC236}">
                  <a16:creationId xmlns:a16="http://schemas.microsoft.com/office/drawing/2014/main" id="{6D7B06A7-ADDF-4F27-B11F-08422FC1808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66" name="Freeform: Shape 1065">
              <a:extLst>
                <a:ext uri="{FF2B5EF4-FFF2-40B4-BE49-F238E27FC236}">
                  <a16:creationId xmlns:a16="http://schemas.microsoft.com/office/drawing/2014/main" id="{E8B0DA6C-71D7-4FCB-AE4C-035E0ADB50E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67" name="Freeform: Shape 1066">
              <a:extLst>
                <a:ext uri="{FF2B5EF4-FFF2-40B4-BE49-F238E27FC236}">
                  <a16:creationId xmlns:a16="http://schemas.microsoft.com/office/drawing/2014/main" id="{EB078173-ADFB-480D-91A4-4D71C010988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18543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068" name="Freeform: Shape 1067">
              <a:extLst>
                <a:ext uri="{FF2B5EF4-FFF2-40B4-BE49-F238E27FC236}">
                  <a16:creationId xmlns:a16="http://schemas.microsoft.com/office/drawing/2014/main" id="{AAA4027A-C97B-4C9A-B04C-EBE2112200A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18543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69" name="Freeform: Shape 1068">
              <a:extLst>
                <a:ext uri="{FF2B5EF4-FFF2-40B4-BE49-F238E27FC236}">
                  <a16:creationId xmlns:a16="http://schemas.microsoft.com/office/drawing/2014/main" id="{C06DA92D-C6D0-4C7D-98CF-D9576912EBD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244679"/>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070" name="Freeform: Shape 1069">
              <a:extLst>
                <a:ext uri="{FF2B5EF4-FFF2-40B4-BE49-F238E27FC236}">
                  <a16:creationId xmlns:a16="http://schemas.microsoft.com/office/drawing/2014/main" id="{D6601653-3941-4C9B-BD39-62EECE23AE6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244677"/>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71" name="Freeform: Shape 1070">
              <a:extLst>
                <a:ext uri="{FF2B5EF4-FFF2-40B4-BE49-F238E27FC236}">
                  <a16:creationId xmlns:a16="http://schemas.microsoft.com/office/drawing/2014/main" id="{2BC4A394-4FFE-4BFE-9A59-2B624E0711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72" name="Freeform: Shape 1071">
              <a:extLst>
                <a:ext uri="{FF2B5EF4-FFF2-40B4-BE49-F238E27FC236}">
                  <a16:creationId xmlns:a16="http://schemas.microsoft.com/office/drawing/2014/main" id="{EB4EABA5-FDCF-4F6F-8FF1-6FDFF50580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73" name="Freeform: Shape 1072">
              <a:extLst>
                <a:ext uri="{FF2B5EF4-FFF2-40B4-BE49-F238E27FC236}">
                  <a16:creationId xmlns:a16="http://schemas.microsoft.com/office/drawing/2014/main" id="{10F3C940-2320-488A-B24C-AB0A4FB539B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74" name="Freeform: Shape 1073">
              <a:extLst>
                <a:ext uri="{FF2B5EF4-FFF2-40B4-BE49-F238E27FC236}">
                  <a16:creationId xmlns:a16="http://schemas.microsoft.com/office/drawing/2014/main" id="{F525BA82-37D8-47ED-AFF6-AE57124A4E7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244679"/>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75" name="Freeform: Shape 1074">
              <a:extLst>
                <a:ext uri="{FF2B5EF4-FFF2-40B4-BE49-F238E27FC236}">
                  <a16:creationId xmlns:a16="http://schemas.microsoft.com/office/drawing/2014/main" id="{C2D78955-C80F-4DA3-83AA-D28A5A6FAD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244677"/>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76" name="Freeform: Shape 1075">
              <a:extLst>
                <a:ext uri="{FF2B5EF4-FFF2-40B4-BE49-F238E27FC236}">
                  <a16:creationId xmlns:a16="http://schemas.microsoft.com/office/drawing/2014/main" id="{BC23DAAC-7C06-4012-8CBB-8E3126B68B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303829"/>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077" name="Freeform: Shape 1076">
              <a:extLst>
                <a:ext uri="{FF2B5EF4-FFF2-40B4-BE49-F238E27FC236}">
                  <a16:creationId xmlns:a16="http://schemas.microsoft.com/office/drawing/2014/main" id="{60D19F80-DC80-49EC-8EDD-7889092C181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303829"/>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78" name="Freeform: Shape 1077">
              <a:extLst>
                <a:ext uri="{FF2B5EF4-FFF2-40B4-BE49-F238E27FC236}">
                  <a16:creationId xmlns:a16="http://schemas.microsoft.com/office/drawing/2014/main" id="{11F50BB3-EA39-4693-BAE1-1101EF0A41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79" name="Freeform: Shape 1078">
              <a:extLst>
                <a:ext uri="{FF2B5EF4-FFF2-40B4-BE49-F238E27FC236}">
                  <a16:creationId xmlns:a16="http://schemas.microsoft.com/office/drawing/2014/main" id="{00EFD45B-69A8-47F6-A5BF-779F7EB49F7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80" name="Freeform: Shape 1079">
              <a:extLst>
                <a:ext uri="{FF2B5EF4-FFF2-40B4-BE49-F238E27FC236}">
                  <a16:creationId xmlns:a16="http://schemas.microsoft.com/office/drawing/2014/main" id="{9E53C464-7272-4EBC-830B-CB29A96988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81" name="Freeform: Shape 1080">
              <a:extLst>
                <a:ext uri="{FF2B5EF4-FFF2-40B4-BE49-F238E27FC236}">
                  <a16:creationId xmlns:a16="http://schemas.microsoft.com/office/drawing/2014/main" id="{B6BF10CE-C2AD-487A-9402-8D5C746ECF0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303829"/>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82" name="Freeform: Shape 1081">
              <a:extLst>
                <a:ext uri="{FF2B5EF4-FFF2-40B4-BE49-F238E27FC236}">
                  <a16:creationId xmlns:a16="http://schemas.microsoft.com/office/drawing/2014/main" id="{1064C7FE-F8EB-47EF-97FA-348A5205995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83" name="Freeform: Shape 1082">
              <a:extLst>
                <a:ext uri="{FF2B5EF4-FFF2-40B4-BE49-F238E27FC236}">
                  <a16:creationId xmlns:a16="http://schemas.microsoft.com/office/drawing/2014/main" id="{A991C553-06A1-4F26-BBBC-80F7E11E7A3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363074"/>
              <a:ext cx="14192" cy="14097"/>
            </a:xfrm>
            <a:custGeom>
              <a:avLst/>
              <a:gdLst>
                <a:gd name="connsiteX0" fmla="*/ 14192 w 14192"/>
                <a:gd name="connsiteY0" fmla="*/ 7048 h 14097"/>
                <a:gd name="connsiteX1" fmla="*/ 7144 w 14192"/>
                <a:gd name="connsiteY1" fmla="*/ 14097 h 14097"/>
                <a:gd name="connsiteX2" fmla="*/ 0 w 14192"/>
                <a:gd name="connsiteY2" fmla="*/ 7048 h 14097"/>
                <a:gd name="connsiteX3" fmla="*/ 7049 w 14192"/>
                <a:gd name="connsiteY3" fmla="*/ 0 h 14097"/>
                <a:gd name="connsiteX4" fmla="*/ 14192 w 14192"/>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7">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084" name="Freeform: Shape 1083">
              <a:extLst>
                <a:ext uri="{FF2B5EF4-FFF2-40B4-BE49-F238E27FC236}">
                  <a16:creationId xmlns:a16="http://schemas.microsoft.com/office/drawing/2014/main" id="{BCE9C081-2191-4C84-956E-F106BB015C9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36307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85" name="Freeform: Shape 1084">
              <a:extLst>
                <a:ext uri="{FF2B5EF4-FFF2-40B4-BE49-F238E27FC236}">
                  <a16:creationId xmlns:a16="http://schemas.microsoft.com/office/drawing/2014/main" id="{292F6F03-BC34-40C6-8F17-7A169CD72FE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86" name="Freeform: Shape 1085">
              <a:extLst>
                <a:ext uri="{FF2B5EF4-FFF2-40B4-BE49-F238E27FC236}">
                  <a16:creationId xmlns:a16="http://schemas.microsoft.com/office/drawing/2014/main" id="{A5101B80-7351-4F0F-AB7D-3E40B4D2664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87" name="Freeform: Shape 1086">
              <a:extLst>
                <a:ext uri="{FF2B5EF4-FFF2-40B4-BE49-F238E27FC236}">
                  <a16:creationId xmlns:a16="http://schemas.microsoft.com/office/drawing/2014/main" id="{0570EE1D-95AC-4660-8E96-7C8A36FEB6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88" name="Freeform: Shape 1087">
              <a:extLst>
                <a:ext uri="{FF2B5EF4-FFF2-40B4-BE49-F238E27FC236}">
                  <a16:creationId xmlns:a16="http://schemas.microsoft.com/office/drawing/2014/main" id="{385D9A56-2D15-4E0A-B981-E168F09064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363074"/>
              <a:ext cx="14097" cy="14097"/>
            </a:xfrm>
            <a:custGeom>
              <a:avLst/>
              <a:gdLst>
                <a:gd name="connsiteX0" fmla="*/ 14097 w 14097"/>
                <a:gd name="connsiteY0" fmla="*/ 7048 h 14097"/>
                <a:gd name="connsiteX1" fmla="*/ 7048 w 14097"/>
                <a:gd name="connsiteY1" fmla="*/ 14097 h 14097"/>
                <a:gd name="connsiteX2" fmla="*/ 0 w 14097"/>
                <a:gd name="connsiteY2" fmla="*/ 7048 h 14097"/>
                <a:gd name="connsiteX3" fmla="*/ 7048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89" name="Freeform: Shape 1088">
              <a:extLst>
                <a:ext uri="{FF2B5EF4-FFF2-40B4-BE49-F238E27FC236}">
                  <a16:creationId xmlns:a16="http://schemas.microsoft.com/office/drawing/2014/main" id="{28D0BA2F-9273-4EAA-AD17-C4EFE11403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090" name="Freeform: Shape 1089">
              <a:extLst>
                <a:ext uri="{FF2B5EF4-FFF2-40B4-BE49-F238E27FC236}">
                  <a16:creationId xmlns:a16="http://schemas.microsoft.com/office/drawing/2014/main" id="{512CC54E-7976-4DC9-984C-45C2A23A721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422225"/>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091" name="Freeform: Shape 1090">
              <a:extLst>
                <a:ext uri="{FF2B5EF4-FFF2-40B4-BE49-F238E27FC236}">
                  <a16:creationId xmlns:a16="http://schemas.microsoft.com/office/drawing/2014/main" id="{C8A3FC72-9FF9-41F6-97E0-45A0FEE9463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42222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92" name="Freeform: Shape 1091">
              <a:extLst>
                <a:ext uri="{FF2B5EF4-FFF2-40B4-BE49-F238E27FC236}">
                  <a16:creationId xmlns:a16="http://schemas.microsoft.com/office/drawing/2014/main" id="{48918C16-C9B6-40D5-93A0-DB547B644A3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93" name="Freeform: Shape 1092">
              <a:extLst>
                <a:ext uri="{FF2B5EF4-FFF2-40B4-BE49-F238E27FC236}">
                  <a16:creationId xmlns:a16="http://schemas.microsoft.com/office/drawing/2014/main" id="{A05612C6-4858-4854-A3D3-90CF1E1C75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94" name="Freeform: Shape 1093">
              <a:extLst>
                <a:ext uri="{FF2B5EF4-FFF2-40B4-BE49-F238E27FC236}">
                  <a16:creationId xmlns:a16="http://schemas.microsoft.com/office/drawing/2014/main" id="{A8E88D77-C726-4008-849C-DA7361F885D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95" name="Freeform: Shape 1094">
              <a:extLst>
                <a:ext uri="{FF2B5EF4-FFF2-40B4-BE49-F238E27FC236}">
                  <a16:creationId xmlns:a16="http://schemas.microsoft.com/office/drawing/2014/main" id="{24CFE7CA-C955-4365-90C3-6272CB9A3C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422225"/>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96" name="Freeform: Shape 1095">
              <a:extLst>
                <a:ext uri="{FF2B5EF4-FFF2-40B4-BE49-F238E27FC236}">
                  <a16:creationId xmlns:a16="http://schemas.microsoft.com/office/drawing/2014/main" id="{38B43FC8-B81C-490A-A346-4C6235DA8A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097" name="Freeform: Shape 1096">
              <a:extLst>
                <a:ext uri="{FF2B5EF4-FFF2-40B4-BE49-F238E27FC236}">
                  <a16:creationId xmlns:a16="http://schemas.microsoft.com/office/drawing/2014/main" id="{214D0221-0C97-4C71-B535-7506956EF8B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067039"/>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6953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54"/>
                    <a:pt x="10954" y="14097"/>
                    <a:pt x="7049" y="14097"/>
                  </a:cubicBezTo>
                  <a:cubicBezTo>
                    <a:pt x="3143" y="14097"/>
                    <a:pt x="0" y="10954"/>
                    <a:pt x="0" y="7049"/>
                  </a:cubicBezTo>
                  <a:cubicBezTo>
                    <a:pt x="0" y="3143"/>
                    <a:pt x="3048" y="0"/>
                    <a:pt x="6953"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098" name="Freeform: Shape 1097">
              <a:extLst>
                <a:ext uri="{FF2B5EF4-FFF2-40B4-BE49-F238E27FC236}">
                  <a16:creationId xmlns:a16="http://schemas.microsoft.com/office/drawing/2014/main" id="{ED0C44EA-BD25-49A3-9EB8-9D8DED7C19D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099" name="Freeform: Shape 1098">
              <a:extLst>
                <a:ext uri="{FF2B5EF4-FFF2-40B4-BE49-F238E27FC236}">
                  <a16:creationId xmlns:a16="http://schemas.microsoft.com/office/drawing/2014/main" id="{A3C9CCF2-15CC-4F7D-87F5-7FFEBAC9C24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067039"/>
              <a:ext cx="14096" cy="14097"/>
            </a:xfrm>
            <a:custGeom>
              <a:avLst/>
              <a:gdLst>
                <a:gd name="connsiteX0" fmla="*/ 14097 w 14096"/>
                <a:gd name="connsiteY0" fmla="*/ 7049 h 14097"/>
                <a:gd name="connsiteX1" fmla="*/ 7049 w 14096"/>
                <a:gd name="connsiteY1" fmla="*/ 14097 h 14097"/>
                <a:gd name="connsiteX2" fmla="*/ 0 w 14096"/>
                <a:gd name="connsiteY2" fmla="*/ 7049 h 14097"/>
                <a:gd name="connsiteX3" fmla="*/ 6953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9" y="14097"/>
                  </a:cubicBezTo>
                  <a:cubicBezTo>
                    <a:pt x="3143" y="14097"/>
                    <a:pt x="0" y="10954"/>
                    <a:pt x="0" y="7049"/>
                  </a:cubicBezTo>
                  <a:cubicBezTo>
                    <a:pt x="0" y="3143"/>
                    <a:pt x="3048" y="0"/>
                    <a:pt x="6953" y="0"/>
                  </a:cubicBezTo>
                  <a:cubicBezTo>
                    <a:pt x="10859" y="0"/>
                    <a:pt x="14097" y="3143"/>
                    <a:pt x="14097" y="7049"/>
                  </a:cubicBezTo>
                  <a:close/>
                </a:path>
              </a:pathLst>
            </a:custGeom>
            <a:grpFill/>
            <a:ln w="9525" cap="flat">
              <a:noFill/>
              <a:prstDash val="solid"/>
              <a:miter/>
            </a:ln>
          </p:spPr>
          <p:txBody>
            <a:bodyPr rtlCol="0" anchor="ctr"/>
            <a:lstStyle/>
            <a:p>
              <a:endParaRPr lang="en-US"/>
            </a:p>
          </p:txBody>
        </p:sp>
        <p:sp>
          <p:nvSpPr>
            <p:cNvPr id="1100" name="Freeform: Shape 1099">
              <a:extLst>
                <a:ext uri="{FF2B5EF4-FFF2-40B4-BE49-F238E27FC236}">
                  <a16:creationId xmlns:a16="http://schemas.microsoft.com/office/drawing/2014/main" id="{8AA321D8-1D2C-472C-A2DB-EBB74498DD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01" name="Freeform: Shape 1100">
              <a:extLst>
                <a:ext uri="{FF2B5EF4-FFF2-40B4-BE49-F238E27FC236}">
                  <a16:creationId xmlns:a16="http://schemas.microsoft.com/office/drawing/2014/main" id="{724680C1-4BB5-45DB-A558-82514418CF2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6953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048" y="0"/>
                    <a:pt x="6953" y="0"/>
                  </a:cubicBezTo>
                  <a:cubicBezTo>
                    <a:pt x="10858" y="0"/>
                    <a:pt x="14097" y="3143"/>
                    <a:pt x="14097" y="7049"/>
                  </a:cubicBezTo>
                  <a:close/>
                </a:path>
              </a:pathLst>
            </a:custGeom>
            <a:grpFill/>
            <a:ln w="9525" cap="flat">
              <a:noFill/>
              <a:prstDash val="solid"/>
              <a:miter/>
            </a:ln>
          </p:spPr>
          <p:txBody>
            <a:bodyPr rtlCol="0" anchor="ctr"/>
            <a:lstStyle/>
            <a:p>
              <a:endParaRPr lang="en-US"/>
            </a:p>
          </p:txBody>
        </p:sp>
        <p:sp>
          <p:nvSpPr>
            <p:cNvPr id="1102" name="Freeform: Shape 1101">
              <a:extLst>
                <a:ext uri="{FF2B5EF4-FFF2-40B4-BE49-F238E27FC236}">
                  <a16:creationId xmlns:a16="http://schemas.microsoft.com/office/drawing/2014/main" id="{C94F4CEF-82DD-4CFB-8EE3-4AB115F6A07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067039"/>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103" name="Freeform: Shape 1102">
              <a:extLst>
                <a:ext uri="{FF2B5EF4-FFF2-40B4-BE49-F238E27FC236}">
                  <a16:creationId xmlns:a16="http://schemas.microsoft.com/office/drawing/2014/main" id="{4F186C9C-C620-4426-A674-E40F808F668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126281"/>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104" name="Freeform: Shape 1103">
              <a:extLst>
                <a:ext uri="{FF2B5EF4-FFF2-40B4-BE49-F238E27FC236}">
                  <a16:creationId xmlns:a16="http://schemas.microsoft.com/office/drawing/2014/main" id="{8929942C-BA3F-40EF-94DD-4A5C22C5B74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105" name="Freeform: Shape 1104">
              <a:extLst>
                <a:ext uri="{FF2B5EF4-FFF2-40B4-BE49-F238E27FC236}">
                  <a16:creationId xmlns:a16="http://schemas.microsoft.com/office/drawing/2014/main" id="{D234974B-3555-465B-95A7-1C63CE73867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126281"/>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1106" name="Freeform: Shape 1105">
              <a:extLst>
                <a:ext uri="{FF2B5EF4-FFF2-40B4-BE49-F238E27FC236}">
                  <a16:creationId xmlns:a16="http://schemas.microsoft.com/office/drawing/2014/main" id="{0E38F9FD-48AC-4C3E-9E75-D1C0B555E06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107" name="Freeform: Shape 1106">
              <a:extLst>
                <a:ext uri="{FF2B5EF4-FFF2-40B4-BE49-F238E27FC236}">
                  <a16:creationId xmlns:a16="http://schemas.microsoft.com/office/drawing/2014/main" id="{3AA72E26-5C3D-4231-9042-E00AE43E80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126281"/>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1108" name="Freeform: Shape 1107">
              <a:extLst>
                <a:ext uri="{FF2B5EF4-FFF2-40B4-BE49-F238E27FC236}">
                  <a16:creationId xmlns:a16="http://schemas.microsoft.com/office/drawing/2014/main" id="{6684433D-3C9E-4C19-A801-D51CF3064F1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126283"/>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09" name="Freeform: Shape 1108">
              <a:extLst>
                <a:ext uri="{FF2B5EF4-FFF2-40B4-BE49-F238E27FC236}">
                  <a16:creationId xmlns:a16="http://schemas.microsoft.com/office/drawing/2014/main" id="{DADB0C3D-A021-4F40-93B3-76B61334FD9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185433"/>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10" name="Freeform: Shape 1109">
              <a:extLst>
                <a:ext uri="{FF2B5EF4-FFF2-40B4-BE49-F238E27FC236}">
                  <a16:creationId xmlns:a16="http://schemas.microsoft.com/office/drawing/2014/main" id="{41781C18-F408-401D-8A86-99FFBB98956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11" name="Freeform: Shape 1110">
              <a:extLst>
                <a:ext uri="{FF2B5EF4-FFF2-40B4-BE49-F238E27FC236}">
                  <a16:creationId xmlns:a16="http://schemas.microsoft.com/office/drawing/2014/main" id="{9D958D9F-E4B0-48B1-ADA4-3053AFB5D9C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185433"/>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112" name="Freeform: Shape 1111">
              <a:extLst>
                <a:ext uri="{FF2B5EF4-FFF2-40B4-BE49-F238E27FC236}">
                  <a16:creationId xmlns:a16="http://schemas.microsoft.com/office/drawing/2014/main" id="{43EFCD46-F0FB-499C-81B9-3508FE5C8C5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13" name="Freeform: Shape 1112">
              <a:extLst>
                <a:ext uri="{FF2B5EF4-FFF2-40B4-BE49-F238E27FC236}">
                  <a16:creationId xmlns:a16="http://schemas.microsoft.com/office/drawing/2014/main" id="{2B6A130F-CB85-4BDA-8DDF-8DAAB2F7D04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18543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114" name="Freeform: Shape 1113">
              <a:extLst>
                <a:ext uri="{FF2B5EF4-FFF2-40B4-BE49-F238E27FC236}">
                  <a16:creationId xmlns:a16="http://schemas.microsoft.com/office/drawing/2014/main" id="{9359DA40-CA94-4B1F-9BE6-C800BEEC776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185432"/>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115" name="Freeform: Shape 1114">
              <a:extLst>
                <a:ext uri="{FF2B5EF4-FFF2-40B4-BE49-F238E27FC236}">
                  <a16:creationId xmlns:a16="http://schemas.microsoft.com/office/drawing/2014/main" id="{73304FCD-8DAD-4BC8-A16E-84DDCA07FF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244676"/>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116" name="Freeform: Shape 1115">
              <a:extLst>
                <a:ext uri="{FF2B5EF4-FFF2-40B4-BE49-F238E27FC236}">
                  <a16:creationId xmlns:a16="http://schemas.microsoft.com/office/drawing/2014/main" id="{BCB4864C-8F67-4BE7-89CC-664EA25EC5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117" name="Freeform: Shape 1116">
              <a:extLst>
                <a:ext uri="{FF2B5EF4-FFF2-40B4-BE49-F238E27FC236}">
                  <a16:creationId xmlns:a16="http://schemas.microsoft.com/office/drawing/2014/main" id="{845F543D-67FC-4640-A2A1-69DA6D0528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244676"/>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1118" name="Freeform: Shape 1117">
              <a:extLst>
                <a:ext uri="{FF2B5EF4-FFF2-40B4-BE49-F238E27FC236}">
                  <a16:creationId xmlns:a16="http://schemas.microsoft.com/office/drawing/2014/main" id="{DBDB2A9C-60E5-4F7E-BA2B-4DD1595FB9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119" name="Freeform: Shape 1118">
              <a:extLst>
                <a:ext uri="{FF2B5EF4-FFF2-40B4-BE49-F238E27FC236}">
                  <a16:creationId xmlns:a16="http://schemas.microsoft.com/office/drawing/2014/main" id="{72B10DA2-D88E-4952-BDB5-102E61B4B2F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244676"/>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1120" name="Freeform: Shape 1119">
              <a:extLst>
                <a:ext uri="{FF2B5EF4-FFF2-40B4-BE49-F238E27FC236}">
                  <a16:creationId xmlns:a16="http://schemas.microsoft.com/office/drawing/2014/main" id="{AC5F5BED-3698-4F52-9977-D8CA2DC031B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24467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21" name="Freeform: Shape 1120">
              <a:extLst>
                <a:ext uri="{FF2B5EF4-FFF2-40B4-BE49-F238E27FC236}">
                  <a16:creationId xmlns:a16="http://schemas.microsoft.com/office/drawing/2014/main" id="{E19CCEBC-AD20-45B2-A751-42B40BB31CC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303829"/>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22" name="Freeform: Shape 1121">
              <a:extLst>
                <a:ext uri="{FF2B5EF4-FFF2-40B4-BE49-F238E27FC236}">
                  <a16:creationId xmlns:a16="http://schemas.microsoft.com/office/drawing/2014/main" id="{3A978AD9-9A35-4B89-B3BC-61E54AD9EBF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23" name="Freeform: Shape 1122">
              <a:extLst>
                <a:ext uri="{FF2B5EF4-FFF2-40B4-BE49-F238E27FC236}">
                  <a16:creationId xmlns:a16="http://schemas.microsoft.com/office/drawing/2014/main" id="{77D8C808-AFC9-42DD-B253-0048903791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303829"/>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124" name="Freeform: Shape 1123">
              <a:extLst>
                <a:ext uri="{FF2B5EF4-FFF2-40B4-BE49-F238E27FC236}">
                  <a16:creationId xmlns:a16="http://schemas.microsoft.com/office/drawing/2014/main" id="{EECD0BF1-7C64-407E-8306-4C447B1D32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25" name="Freeform: Shape 1124">
              <a:extLst>
                <a:ext uri="{FF2B5EF4-FFF2-40B4-BE49-F238E27FC236}">
                  <a16:creationId xmlns:a16="http://schemas.microsoft.com/office/drawing/2014/main" id="{953B0F94-AC35-4CB2-878D-1DC7D68BE9A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126" name="Freeform: Shape 1125">
              <a:extLst>
                <a:ext uri="{FF2B5EF4-FFF2-40B4-BE49-F238E27FC236}">
                  <a16:creationId xmlns:a16="http://schemas.microsoft.com/office/drawing/2014/main" id="{08EA50C2-BB5F-4368-AA91-67B207C1AB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303829"/>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27" name="Freeform: Shape 1126">
              <a:extLst>
                <a:ext uri="{FF2B5EF4-FFF2-40B4-BE49-F238E27FC236}">
                  <a16:creationId xmlns:a16="http://schemas.microsoft.com/office/drawing/2014/main" id="{DE45A7FE-0A45-45F6-8417-EBDA5A12D83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363072"/>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128" name="Freeform: Shape 1127">
              <a:extLst>
                <a:ext uri="{FF2B5EF4-FFF2-40B4-BE49-F238E27FC236}">
                  <a16:creationId xmlns:a16="http://schemas.microsoft.com/office/drawing/2014/main" id="{DA8B8DC8-F88C-432E-A8C2-8D13FE874F0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129" name="Freeform: Shape 1128">
              <a:extLst>
                <a:ext uri="{FF2B5EF4-FFF2-40B4-BE49-F238E27FC236}">
                  <a16:creationId xmlns:a16="http://schemas.microsoft.com/office/drawing/2014/main" id="{D02C5430-233D-49F7-B852-181D2B2F61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363072"/>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1130" name="Freeform: Shape 1129">
              <a:extLst>
                <a:ext uri="{FF2B5EF4-FFF2-40B4-BE49-F238E27FC236}">
                  <a16:creationId xmlns:a16="http://schemas.microsoft.com/office/drawing/2014/main" id="{76DB286F-9E15-441C-8697-57007B76C14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131" name="Freeform: Shape 1130">
              <a:extLst>
                <a:ext uri="{FF2B5EF4-FFF2-40B4-BE49-F238E27FC236}">
                  <a16:creationId xmlns:a16="http://schemas.microsoft.com/office/drawing/2014/main" id="{534DC0EE-15B7-44AE-A7DC-8B5E22688A1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363072"/>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1132" name="Freeform: Shape 1131">
              <a:extLst>
                <a:ext uri="{FF2B5EF4-FFF2-40B4-BE49-F238E27FC236}">
                  <a16:creationId xmlns:a16="http://schemas.microsoft.com/office/drawing/2014/main" id="{4FBE9900-F640-4248-9C4C-EDBE5E00AF6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363074"/>
              <a:ext cx="14096" cy="14097"/>
            </a:xfrm>
            <a:custGeom>
              <a:avLst/>
              <a:gdLst>
                <a:gd name="connsiteX0" fmla="*/ 14097 w 14096"/>
                <a:gd name="connsiteY0" fmla="*/ 7048 h 14097"/>
                <a:gd name="connsiteX1" fmla="*/ 7048 w 14096"/>
                <a:gd name="connsiteY1" fmla="*/ 14097 h 14097"/>
                <a:gd name="connsiteX2" fmla="*/ 0 w 14096"/>
                <a:gd name="connsiteY2" fmla="*/ 7048 h 14097"/>
                <a:gd name="connsiteX3" fmla="*/ 7048 w 14096"/>
                <a:gd name="connsiteY3" fmla="*/ 0 h 14097"/>
                <a:gd name="connsiteX4" fmla="*/ 14097 w 14096"/>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33" name="Freeform: Shape 1132">
              <a:extLst>
                <a:ext uri="{FF2B5EF4-FFF2-40B4-BE49-F238E27FC236}">
                  <a16:creationId xmlns:a16="http://schemas.microsoft.com/office/drawing/2014/main" id="{37FF04AF-F86B-49F8-AAB5-DA696591A1F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69" y="342222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34" name="Freeform: Shape 1133">
              <a:extLst>
                <a:ext uri="{FF2B5EF4-FFF2-40B4-BE49-F238E27FC236}">
                  <a16:creationId xmlns:a16="http://schemas.microsoft.com/office/drawing/2014/main" id="{710DCFEA-4572-47A3-A6BE-7B21F5758CE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0"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35" name="Freeform: Shape 1134">
              <a:extLst>
                <a:ext uri="{FF2B5EF4-FFF2-40B4-BE49-F238E27FC236}">
                  <a16:creationId xmlns:a16="http://schemas.microsoft.com/office/drawing/2014/main" id="{BA42ED8E-CCC8-478F-9EF4-625B633071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5" y="3422225"/>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136" name="Freeform: Shape 1135">
              <a:extLst>
                <a:ext uri="{FF2B5EF4-FFF2-40B4-BE49-F238E27FC236}">
                  <a16:creationId xmlns:a16="http://schemas.microsoft.com/office/drawing/2014/main" id="{146DF8F4-DF09-4E6C-887F-C9269E56A5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14"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37" name="Freeform: Shape 1136">
              <a:extLst>
                <a:ext uri="{FF2B5EF4-FFF2-40B4-BE49-F238E27FC236}">
                  <a16:creationId xmlns:a16="http://schemas.microsoft.com/office/drawing/2014/main" id="{7FF3916E-5C82-4956-A88B-81BFAC91B85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0" y="342222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138" name="Freeform: Shape 1137">
              <a:extLst>
                <a:ext uri="{FF2B5EF4-FFF2-40B4-BE49-F238E27FC236}">
                  <a16:creationId xmlns:a16="http://schemas.microsoft.com/office/drawing/2014/main" id="{7E5CF7AE-ED45-4AB5-9AEB-56FC964BFAA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0" y="342222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39" name="Freeform: Shape 1138">
              <a:extLst>
                <a:ext uri="{FF2B5EF4-FFF2-40B4-BE49-F238E27FC236}">
                  <a16:creationId xmlns:a16="http://schemas.microsoft.com/office/drawing/2014/main" id="{7CFB132C-BEB1-4897-B1A4-97422811F6B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481374"/>
              <a:ext cx="14192" cy="14096"/>
            </a:xfrm>
            <a:custGeom>
              <a:avLst/>
              <a:gdLst>
                <a:gd name="connsiteX0" fmla="*/ 14192 w 14192"/>
                <a:gd name="connsiteY0" fmla="*/ 7049 h 14096"/>
                <a:gd name="connsiteX1" fmla="*/ 7144 w 14192"/>
                <a:gd name="connsiteY1" fmla="*/ 14097 h 14096"/>
                <a:gd name="connsiteX2" fmla="*/ 0 w 14192"/>
                <a:gd name="connsiteY2" fmla="*/ 7049 h 14096"/>
                <a:gd name="connsiteX3" fmla="*/ 7049 w 14192"/>
                <a:gd name="connsiteY3" fmla="*/ 0 h 14096"/>
                <a:gd name="connsiteX4" fmla="*/ 14192 w 14192"/>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9"/>
                  </a:moveTo>
                  <a:cubicBezTo>
                    <a:pt x="14192" y="10954"/>
                    <a:pt x="11049" y="14097"/>
                    <a:pt x="7144" y="14097"/>
                  </a:cubicBezTo>
                  <a:cubicBezTo>
                    <a:pt x="3239" y="14097"/>
                    <a:pt x="0" y="11049"/>
                    <a:pt x="0" y="7049"/>
                  </a:cubicBezTo>
                  <a:cubicBezTo>
                    <a:pt x="0" y="3048"/>
                    <a:pt x="3143" y="0"/>
                    <a:pt x="7049" y="0"/>
                  </a:cubicBezTo>
                  <a:cubicBezTo>
                    <a:pt x="10954" y="0"/>
                    <a:pt x="14192" y="3143"/>
                    <a:pt x="14192" y="7049"/>
                  </a:cubicBezTo>
                  <a:close/>
                </a:path>
              </a:pathLst>
            </a:custGeom>
            <a:grpFill/>
            <a:ln w="9525" cap="flat">
              <a:noFill/>
              <a:prstDash val="solid"/>
              <a:miter/>
            </a:ln>
          </p:spPr>
          <p:txBody>
            <a:bodyPr rtlCol="0" anchor="ctr"/>
            <a:lstStyle/>
            <a:p>
              <a:endParaRPr lang="en-US"/>
            </a:p>
          </p:txBody>
        </p:sp>
        <p:sp>
          <p:nvSpPr>
            <p:cNvPr id="1140" name="Freeform: Shape 1139">
              <a:extLst>
                <a:ext uri="{FF2B5EF4-FFF2-40B4-BE49-F238E27FC236}">
                  <a16:creationId xmlns:a16="http://schemas.microsoft.com/office/drawing/2014/main" id="{4EE49F21-E336-41BC-8256-85A9AB597F3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48137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141" name="Freeform: Shape 1140">
              <a:extLst>
                <a:ext uri="{FF2B5EF4-FFF2-40B4-BE49-F238E27FC236}">
                  <a16:creationId xmlns:a16="http://schemas.microsoft.com/office/drawing/2014/main" id="{C62510EE-BDCD-4393-9AD7-2D0C9A722D2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42" name="Freeform: Shape 1141">
              <a:extLst>
                <a:ext uri="{FF2B5EF4-FFF2-40B4-BE49-F238E27FC236}">
                  <a16:creationId xmlns:a16="http://schemas.microsoft.com/office/drawing/2014/main" id="{2420F94B-4F00-4C6C-97E3-BA5B5E6871B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43" name="Freeform: Shape 1142">
              <a:extLst>
                <a:ext uri="{FF2B5EF4-FFF2-40B4-BE49-F238E27FC236}">
                  <a16:creationId xmlns:a16="http://schemas.microsoft.com/office/drawing/2014/main" id="{E712560A-A110-4132-85D5-21BBBFA8C8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44" name="Freeform: Shape 1143">
              <a:extLst>
                <a:ext uri="{FF2B5EF4-FFF2-40B4-BE49-F238E27FC236}">
                  <a16:creationId xmlns:a16="http://schemas.microsoft.com/office/drawing/2014/main" id="{D1E3102B-23D5-43AE-A67D-583AAA52BA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481374"/>
              <a:ext cx="14097" cy="14097"/>
            </a:xfrm>
            <a:custGeom>
              <a:avLst/>
              <a:gdLst>
                <a:gd name="connsiteX0" fmla="*/ 14097 w 14097"/>
                <a:gd name="connsiteY0" fmla="*/ 7049 h 14097"/>
                <a:gd name="connsiteX1" fmla="*/ 7049 w 14097"/>
                <a:gd name="connsiteY1" fmla="*/ 14097 h 14097"/>
                <a:gd name="connsiteX2" fmla="*/ 0 w 14097"/>
                <a:gd name="connsiteY2" fmla="*/ 7049 h 14097"/>
                <a:gd name="connsiteX3" fmla="*/ 7049 w 14097"/>
                <a:gd name="connsiteY3" fmla="*/ 0 h 14097"/>
                <a:gd name="connsiteX4" fmla="*/ 14097 w 14097"/>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9"/>
                  </a:moveTo>
                  <a:cubicBezTo>
                    <a:pt x="14097" y="10941"/>
                    <a:pt x="10941" y="14097"/>
                    <a:pt x="7049" y="14097"/>
                  </a:cubicBezTo>
                  <a:cubicBezTo>
                    <a:pt x="3156" y="14097"/>
                    <a:pt x="0" y="10941"/>
                    <a:pt x="0" y="7049"/>
                  </a:cubicBezTo>
                  <a:cubicBezTo>
                    <a:pt x="0" y="3156"/>
                    <a:pt x="3156" y="0"/>
                    <a:pt x="7049"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145" name="Freeform: Shape 1144">
              <a:extLst>
                <a:ext uri="{FF2B5EF4-FFF2-40B4-BE49-F238E27FC236}">
                  <a16:creationId xmlns:a16="http://schemas.microsoft.com/office/drawing/2014/main" id="{9D5ABE4E-EB80-423C-BBCE-9C1B77D9B0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46" name="Freeform: Shape 1145">
              <a:extLst>
                <a:ext uri="{FF2B5EF4-FFF2-40B4-BE49-F238E27FC236}">
                  <a16:creationId xmlns:a16="http://schemas.microsoft.com/office/drawing/2014/main" id="{BEB8CCC5-38F5-4892-A00B-14B645BBDF5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54062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147" name="Freeform: Shape 1146">
              <a:extLst>
                <a:ext uri="{FF2B5EF4-FFF2-40B4-BE49-F238E27FC236}">
                  <a16:creationId xmlns:a16="http://schemas.microsoft.com/office/drawing/2014/main" id="{8860175F-F7D5-4464-AD61-5B435528FE5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540620"/>
              <a:ext cx="14097" cy="14097"/>
            </a:xfrm>
            <a:custGeom>
              <a:avLst/>
              <a:gdLst>
                <a:gd name="connsiteX0" fmla="*/ 14097 w 14097"/>
                <a:gd name="connsiteY0" fmla="*/ 7048 h 14097"/>
                <a:gd name="connsiteX1" fmla="*/ 7049 w 14097"/>
                <a:gd name="connsiteY1" fmla="*/ 14097 h 14097"/>
                <a:gd name="connsiteX2" fmla="*/ 0 w 14097"/>
                <a:gd name="connsiteY2" fmla="*/ 7048 h 14097"/>
                <a:gd name="connsiteX3" fmla="*/ 7049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148" name="Freeform: Shape 1147">
              <a:extLst>
                <a:ext uri="{FF2B5EF4-FFF2-40B4-BE49-F238E27FC236}">
                  <a16:creationId xmlns:a16="http://schemas.microsoft.com/office/drawing/2014/main" id="{E28C20B0-98AA-4A5B-8CE1-236A3F6CAAC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49" name="Freeform: Shape 1148">
              <a:extLst>
                <a:ext uri="{FF2B5EF4-FFF2-40B4-BE49-F238E27FC236}">
                  <a16:creationId xmlns:a16="http://schemas.microsoft.com/office/drawing/2014/main" id="{8A56719F-13F0-4B75-8C04-DAACD8FD868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50" name="Freeform: Shape 1149">
              <a:extLst>
                <a:ext uri="{FF2B5EF4-FFF2-40B4-BE49-F238E27FC236}">
                  <a16:creationId xmlns:a16="http://schemas.microsoft.com/office/drawing/2014/main" id="{B30555DA-285C-4859-83DE-B16FF6DB13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51" name="Freeform: Shape 1150">
              <a:extLst>
                <a:ext uri="{FF2B5EF4-FFF2-40B4-BE49-F238E27FC236}">
                  <a16:creationId xmlns:a16="http://schemas.microsoft.com/office/drawing/2014/main" id="{67AF00E9-C8D6-41C4-9703-5468F51639D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540620"/>
              <a:ext cx="14097" cy="14097"/>
            </a:xfrm>
            <a:custGeom>
              <a:avLst/>
              <a:gdLst>
                <a:gd name="connsiteX0" fmla="*/ 14097 w 14097"/>
                <a:gd name="connsiteY0" fmla="*/ 7048 h 14097"/>
                <a:gd name="connsiteX1" fmla="*/ 7049 w 14097"/>
                <a:gd name="connsiteY1" fmla="*/ 14097 h 14097"/>
                <a:gd name="connsiteX2" fmla="*/ 0 w 14097"/>
                <a:gd name="connsiteY2" fmla="*/ 7048 h 14097"/>
                <a:gd name="connsiteX3" fmla="*/ 7049 w 14097"/>
                <a:gd name="connsiteY3" fmla="*/ 0 h 14097"/>
                <a:gd name="connsiteX4" fmla="*/ 14097 w 14097"/>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7">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152" name="Freeform: Shape 1151">
              <a:extLst>
                <a:ext uri="{FF2B5EF4-FFF2-40B4-BE49-F238E27FC236}">
                  <a16:creationId xmlns:a16="http://schemas.microsoft.com/office/drawing/2014/main" id="{D07F88BD-A2E8-4F25-BB43-9372C6C9F30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54062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53" name="Freeform: Shape 1152">
              <a:extLst>
                <a:ext uri="{FF2B5EF4-FFF2-40B4-BE49-F238E27FC236}">
                  <a16:creationId xmlns:a16="http://schemas.microsoft.com/office/drawing/2014/main" id="{DFAE35DA-8283-4F4B-8C00-FF8EFE39B3C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8" y="359977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154" name="Freeform: Shape 1153">
              <a:extLst>
                <a:ext uri="{FF2B5EF4-FFF2-40B4-BE49-F238E27FC236}">
                  <a16:creationId xmlns:a16="http://schemas.microsoft.com/office/drawing/2014/main" id="{4340DEBE-A255-48E2-B7B2-AE881651CEC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3" y="359977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55" name="Freeform: Shape 1154">
              <a:extLst>
                <a:ext uri="{FF2B5EF4-FFF2-40B4-BE49-F238E27FC236}">
                  <a16:creationId xmlns:a16="http://schemas.microsoft.com/office/drawing/2014/main" id="{FE968FB9-507A-4F2E-B346-15995081B1C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3"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56" name="Freeform: Shape 1155">
              <a:extLst>
                <a:ext uri="{FF2B5EF4-FFF2-40B4-BE49-F238E27FC236}">
                  <a16:creationId xmlns:a16="http://schemas.microsoft.com/office/drawing/2014/main" id="{4DA99BD8-9C2B-46BF-AA27-ED405540D1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57" name="Freeform: Shape 1156">
              <a:extLst>
                <a:ext uri="{FF2B5EF4-FFF2-40B4-BE49-F238E27FC236}">
                  <a16:creationId xmlns:a16="http://schemas.microsoft.com/office/drawing/2014/main" id="{50C84F67-D2C2-48DF-8537-DF99C60240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58" name="Freeform: Shape 1157">
              <a:extLst>
                <a:ext uri="{FF2B5EF4-FFF2-40B4-BE49-F238E27FC236}">
                  <a16:creationId xmlns:a16="http://schemas.microsoft.com/office/drawing/2014/main" id="{F5CAEB9A-26A6-4FBF-916B-19FC9B0BFCD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599770"/>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59" name="Freeform: Shape 1158">
              <a:extLst>
                <a:ext uri="{FF2B5EF4-FFF2-40B4-BE49-F238E27FC236}">
                  <a16:creationId xmlns:a16="http://schemas.microsoft.com/office/drawing/2014/main" id="{E4DEDE1B-4819-4E4B-849E-330D7DF56C2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59977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60" name="Freeform: Shape 1159">
              <a:extLst>
                <a:ext uri="{FF2B5EF4-FFF2-40B4-BE49-F238E27FC236}">
                  <a16:creationId xmlns:a16="http://schemas.microsoft.com/office/drawing/2014/main" id="{C441B73E-F19C-4313-8F46-F600603B36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7" y="3659014"/>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161" name="Freeform: Shape 1160">
              <a:extLst>
                <a:ext uri="{FF2B5EF4-FFF2-40B4-BE49-F238E27FC236}">
                  <a16:creationId xmlns:a16="http://schemas.microsoft.com/office/drawing/2014/main" id="{014FE805-EF51-4859-A6DF-CF75F9A0F5D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2" y="3659014"/>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62" name="Freeform: Shape 1161">
              <a:extLst>
                <a:ext uri="{FF2B5EF4-FFF2-40B4-BE49-F238E27FC236}">
                  <a16:creationId xmlns:a16="http://schemas.microsoft.com/office/drawing/2014/main" id="{624CF2A5-BD9E-4570-8560-063BC70F268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2"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63" name="Freeform: Shape 1162">
              <a:extLst>
                <a:ext uri="{FF2B5EF4-FFF2-40B4-BE49-F238E27FC236}">
                  <a16:creationId xmlns:a16="http://schemas.microsoft.com/office/drawing/2014/main" id="{6BEC415C-7946-43B2-9AC8-348B6B5CD0B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8"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64" name="Freeform: Shape 1163">
              <a:extLst>
                <a:ext uri="{FF2B5EF4-FFF2-40B4-BE49-F238E27FC236}">
                  <a16:creationId xmlns:a16="http://schemas.microsoft.com/office/drawing/2014/main" id="{1B615AD5-3365-43D4-8E16-377A2A2F97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8"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65" name="Freeform: Shape 1164">
              <a:extLst>
                <a:ext uri="{FF2B5EF4-FFF2-40B4-BE49-F238E27FC236}">
                  <a16:creationId xmlns:a16="http://schemas.microsoft.com/office/drawing/2014/main" id="{9D184DFD-DD33-491E-90FF-6E4ECA26687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3" y="3659014"/>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66" name="Freeform: Shape 1165">
              <a:extLst>
                <a:ext uri="{FF2B5EF4-FFF2-40B4-BE49-F238E27FC236}">
                  <a16:creationId xmlns:a16="http://schemas.microsoft.com/office/drawing/2014/main" id="{31B62FE1-0262-4B09-ABEA-8AA010137DA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4" y="365901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67" name="Freeform: Shape 1166">
              <a:extLst>
                <a:ext uri="{FF2B5EF4-FFF2-40B4-BE49-F238E27FC236}">
                  <a16:creationId xmlns:a16="http://schemas.microsoft.com/office/drawing/2014/main" id="{20C539C6-FAA9-4EBE-93D9-1F946E14498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39" y="3718165"/>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168" name="Freeform: Shape 1167">
              <a:extLst>
                <a:ext uri="{FF2B5EF4-FFF2-40B4-BE49-F238E27FC236}">
                  <a16:creationId xmlns:a16="http://schemas.microsoft.com/office/drawing/2014/main" id="{8C6EF3FF-09E5-4099-A49B-CA364A6E837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4" y="3718165"/>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69" name="Freeform: Shape 1168">
              <a:extLst>
                <a:ext uri="{FF2B5EF4-FFF2-40B4-BE49-F238E27FC236}">
                  <a16:creationId xmlns:a16="http://schemas.microsoft.com/office/drawing/2014/main" id="{B3C5E06F-8F1E-4771-AAE4-B34B1D6A3D8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4"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70" name="Freeform: Shape 1169">
              <a:extLst>
                <a:ext uri="{FF2B5EF4-FFF2-40B4-BE49-F238E27FC236}">
                  <a16:creationId xmlns:a16="http://schemas.microsoft.com/office/drawing/2014/main" id="{538D5AE9-76CC-4AE4-B026-656EDCB01B8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79"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71" name="Freeform: Shape 1170">
              <a:extLst>
                <a:ext uri="{FF2B5EF4-FFF2-40B4-BE49-F238E27FC236}">
                  <a16:creationId xmlns:a16="http://schemas.microsoft.com/office/drawing/2014/main" id="{30F1A9B9-52AB-4527-BD4A-1802F7C9602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29"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72" name="Freeform: Shape 1171">
              <a:extLst>
                <a:ext uri="{FF2B5EF4-FFF2-40B4-BE49-F238E27FC236}">
                  <a16:creationId xmlns:a16="http://schemas.microsoft.com/office/drawing/2014/main" id="{46A57D78-C020-4EEF-971D-0C8802889AA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74" y="3718165"/>
              <a:ext cx="14097" cy="14096"/>
            </a:xfrm>
            <a:custGeom>
              <a:avLst/>
              <a:gdLst>
                <a:gd name="connsiteX0" fmla="*/ 14097 w 14097"/>
                <a:gd name="connsiteY0" fmla="*/ 7048 h 14096"/>
                <a:gd name="connsiteX1" fmla="*/ 7048 w 14097"/>
                <a:gd name="connsiteY1" fmla="*/ 14097 h 14096"/>
                <a:gd name="connsiteX2" fmla="*/ 0 w 14097"/>
                <a:gd name="connsiteY2" fmla="*/ 7048 h 14096"/>
                <a:gd name="connsiteX3" fmla="*/ 7048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73" name="Freeform: Shape 1172">
              <a:extLst>
                <a:ext uri="{FF2B5EF4-FFF2-40B4-BE49-F238E27FC236}">
                  <a16:creationId xmlns:a16="http://schemas.microsoft.com/office/drawing/2014/main" id="{7666D7A3-5ABF-4EDE-A0C5-F2099B2D86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25" y="3718165"/>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74" name="Freeform: Shape 1173">
              <a:extLst>
                <a:ext uri="{FF2B5EF4-FFF2-40B4-BE49-F238E27FC236}">
                  <a16:creationId xmlns:a16="http://schemas.microsoft.com/office/drawing/2014/main" id="{13BC460A-E0FF-4658-A2FD-A3AF4D51DF4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34040" y="3777410"/>
              <a:ext cx="14192" cy="14096"/>
            </a:xfrm>
            <a:custGeom>
              <a:avLst/>
              <a:gdLst>
                <a:gd name="connsiteX0" fmla="*/ 14192 w 14192"/>
                <a:gd name="connsiteY0" fmla="*/ 7048 h 14096"/>
                <a:gd name="connsiteX1" fmla="*/ 7144 w 14192"/>
                <a:gd name="connsiteY1" fmla="*/ 14097 h 14096"/>
                <a:gd name="connsiteX2" fmla="*/ 0 w 14192"/>
                <a:gd name="connsiteY2" fmla="*/ 7048 h 14096"/>
                <a:gd name="connsiteX3" fmla="*/ 7049 w 14192"/>
                <a:gd name="connsiteY3" fmla="*/ 0 h 14096"/>
                <a:gd name="connsiteX4" fmla="*/ 14192 w 14192"/>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192" h="14096">
                  <a:moveTo>
                    <a:pt x="14192" y="7048"/>
                  </a:moveTo>
                  <a:cubicBezTo>
                    <a:pt x="14192" y="10954"/>
                    <a:pt x="11049" y="14097"/>
                    <a:pt x="7144" y="14097"/>
                  </a:cubicBezTo>
                  <a:cubicBezTo>
                    <a:pt x="3239" y="14097"/>
                    <a:pt x="0" y="10954"/>
                    <a:pt x="0" y="7048"/>
                  </a:cubicBezTo>
                  <a:cubicBezTo>
                    <a:pt x="0" y="3143"/>
                    <a:pt x="3143" y="0"/>
                    <a:pt x="7049" y="0"/>
                  </a:cubicBezTo>
                  <a:cubicBezTo>
                    <a:pt x="10954" y="0"/>
                    <a:pt x="14192" y="3143"/>
                    <a:pt x="14192" y="7048"/>
                  </a:cubicBezTo>
                  <a:close/>
                </a:path>
              </a:pathLst>
            </a:custGeom>
            <a:grpFill/>
            <a:ln w="9525" cap="flat">
              <a:noFill/>
              <a:prstDash val="solid"/>
              <a:miter/>
            </a:ln>
          </p:spPr>
          <p:txBody>
            <a:bodyPr rtlCol="0" anchor="ctr"/>
            <a:lstStyle/>
            <a:p>
              <a:endParaRPr lang="en-US"/>
            </a:p>
          </p:txBody>
        </p:sp>
        <p:sp>
          <p:nvSpPr>
            <p:cNvPr id="1175" name="Freeform: Shape 1174">
              <a:extLst>
                <a:ext uri="{FF2B5EF4-FFF2-40B4-BE49-F238E27FC236}">
                  <a16:creationId xmlns:a16="http://schemas.microsoft.com/office/drawing/2014/main" id="{26467CC2-3AB3-4D37-8323-385B7399F7D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793285" y="377741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176" name="Freeform: Shape 1175">
              <a:extLst>
                <a:ext uri="{FF2B5EF4-FFF2-40B4-BE49-F238E27FC236}">
                  <a16:creationId xmlns:a16="http://schemas.microsoft.com/office/drawing/2014/main" id="{563A1F58-33CE-4EDF-B902-3F43F69DA2A6}"/>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852436"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177" name="Freeform: Shape 1176">
              <a:extLst>
                <a:ext uri="{FF2B5EF4-FFF2-40B4-BE49-F238E27FC236}">
                  <a16:creationId xmlns:a16="http://schemas.microsoft.com/office/drawing/2014/main" id="{DDCFAB2F-7E88-4A57-999A-2506A1FE719A}"/>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11683"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178" name="Freeform: Shape 1177">
              <a:extLst>
                <a:ext uri="{FF2B5EF4-FFF2-40B4-BE49-F238E27FC236}">
                  <a16:creationId xmlns:a16="http://schemas.microsoft.com/office/drawing/2014/main" id="{571BEB66-3787-441F-BB54-80C05C6F130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5970835"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179" name="Freeform: Shape 1178">
              <a:extLst>
                <a:ext uri="{FF2B5EF4-FFF2-40B4-BE49-F238E27FC236}">
                  <a16:creationId xmlns:a16="http://schemas.microsoft.com/office/drawing/2014/main" id="{641DC095-611E-4979-8664-6C0EB878FC1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30082" y="3777410"/>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41"/>
                    <a:pt x="10941" y="14097"/>
                    <a:pt x="7049" y="14097"/>
                  </a:cubicBezTo>
                  <a:cubicBezTo>
                    <a:pt x="3156" y="14097"/>
                    <a:pt x="0" y="10941"/>
                    <a:pt x="0" y="7048"/>
                  </a:cubicBezTo>
                  <a:cubicBezTo>
                    <a:pt x="0" y="3156"/>
                    <a:pt x="3156" y="0"/>
                    <a:pt x="7049"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180" name="Freeform: Shape 1179">
              <a:extLst>
                <a:ext uri="{FF2B5EF4-FFF2-40B4-BE49-F238E27FC236}">
                  <a16:creationId xmlns:a16="http://schemas.microsoft.com/office/drawing/2014/main" id="{210B9ECF-D859-4919-A9D6-3208548F005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089231" y="3777408"/>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181" name="Freeform: Shape 1180">
              <a:extLst>
                <a:ext uri="{FF2B5EF4-FFF2-40B4-BE49-F238E27FC236}">
                  <a16:creationId xmlns:a16="http://schemas.microsoft.com/office/drawing/2014/main" id="{4FBC31D4-7E98-452C-8A87-822DE0432C9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481374"/>
              <a:ext cx="14097" cy="14096"/>
            </a:xfrm>
            <a:custGeom>
              <a:avLst/>
              <a:gdLst>
                <a:gd name="connsiteX0" fmla="*/ 14097 w 14097"/>
                <a:gd name="connsiteY0" fmla="*/ 7049 h 14096"/>
                <a:gd name="connsiteX1" fmla="*/ 7049 w 14097"/>
                <a:gd name="connsiteY1" fmla="*/ 14097 h 14096"/>
                <a:gd name="connsiteX2" fmla="*/ 0 w 14097"/>
                <a:gd name="connsiteY2" fmla="*/ 7049 h 14096"/>
                <a:gd name="connsiteX3" fmla="*/ 7049 w 14097"/>
                <a:gd name="connsiteY3" fmla="*/ 0 h 14096"/>
                <a:gd name="connsiteX4" fmla="*/ 14097 w 14097"/>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9"/>
                  </a:moveTo>
                  <a:cubicBezTo>
                    <a:pt x="14097" y="10954"/>
                    <a:pt x="10954" y="14097"/>
                    <a:pt x="7049" y="14097"/>
                  </a:cubicBezTo>
                  <a:cubicBezTo>
                    <a:pt x="3143" y="14097"/>
                    <a:pt x="0" y="10954"/>
                    <a:pt x="0" y="7049"/>
                  </a:cubicBezTo>
                  <a:cubicBezTo>
                    <a:pt x="0" y="3143"/>
                    <a:pt x="3143" y="0"/>
                    <a:pt x="7049"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82" name="Freeform: Shape 1181">
              <a:extLst>
                <a:ext uri="{FF2B5EF4-FFF2-40B4-BE49-F238E27FC236}">
                  <a16:creationId xmlns:a16="http://schemas.microsoft.com/office/drawing/2014/main" id="{E302346C-F328-435B-87ED-447C6F8542C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83" name="Freeform: Shape 1182">
              <a:extLst>
                <a:ext uri="{FF2B5EF4-FFF2-40B4-BE49-F238E27FC236}">
                  <a16:creationId xmlns:a16="http://schemas.microsoft.com/office/drawing/2014/main" id="{B94F507E-9E94-432E-AE8A-A6CB2C5D05C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481374"/>
              <a:ext cx="14096" cy="14096"/>
            </a:xfrm>
            <a:custGeom>
              <a:avLst/>
              <a:gdLst>
                <a:gd name="connsiteX0" fmla="*/ 14097 w 14096"/>
                <a:gd name="connsiteY0" fmla="*/ 7049 h 14096"/>
                <a:gd name="connsiteX1" fmla="*/ 7049 w 14096"/>
                <a:gd name="connsiteY1" fmla="*/ 14097 h 14096"/>
                <a:gd name="connsiteX2" fmla="*/ 0 w 14096"/>
                <a:gd name="connsiteY2" fmla="*/ 7049 h 14096"/>
                <a:gd name="connsiteX3" fmla="*/ 7049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9" y="14097"/>
                  </a:cubicBezTo>
                  <a:cubicBezTo>
                    <a:pt x="3143" y="14097"/>
                    <a:pt x="0" y="10954"/>
                    <a:pt x="0" y="7049"/>
                  </a:cubicBezTo>
                  <a:cubicBezTo>
                    <a:pt x="0" y="3143"/>
                    <a:pt x="3143" y="0"/>
                    <a:pt x="7049" y="0"/>
                  </a:cubicBezTo>
                  <a:cubicBezTo>
                    <a:pt x="10859" y="0"/>
                    <a:pt x="14097" y="3143"/>
                    <a:pt x="14097" y="7049"/>
                  </a:cubicBezTo>
                  <a:close/>
                </a:path>
              </a:pathLst>
            </a:custGeom>
            <a:grpFill/>
            <a:ln w="9525" cap="flat">
              <a:noFill/>
              <a:prstDash val="solid"/>
              <a:miter/>
            </a:ln>
          </p:spPr>
          <p:txBody>
            <a:bodyPr rtlCol="0" anchor="ctr"/>
            <a:lstStyle/>
            <a:p>
              <a:endParaRPr lang="en-US"/>
            </a:p>
          </p:txBody>
        </p:sp>
        <p:sp>
          <p:nvSpPr>
            <p:cNvPr id="1184" name="Freeform: Shape 1183">
              <a:extLst>
                <a:ext uri="{FF2B5EF4-FFF2-40B4-BE49-F238E27FC236}">
                  <a16:creationId xmlns:a16="http://schemas.microsoft.com/office/drawing/2014/main" id="{1FFAC4F0-FD7F-4943-B60E-E276F8B23FD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954" y="0"/>
                    <a:pt x="14097" y="3143"/>
                    <a:pt x="14097" y="7049"/>
                  </a:cubicBezTo>
                  <a:close/>
                </a:path>
              </a:pathLst>
            </a:custGeom>
            <a:grpFill/>
            <a:ln w="9525" cap="flat">
              <a:noFill/>
              <a:prstDash val="solid"/>
              <a:miter/>
            </a:ln>
          </p:spPr>
          <p:txBody>
            <a:bodyPr rtlCol="0" anchor="ctr"/>
            <a:lstStyle/>
            <a:p>
              <a:endParaRPr lang="en-US"/>
            </a:p>
          </p:txBody>
        </p:sp>
        <p:sp>
          <p:nvSpPr>
            <p:cNvPr id="1185" name="Freeform: Shape 1184">
              <a:extLst>
                <a:ext uri="{FF2B5EF4-FFF2-40B4-BE49-F238E27FC236}">
                  <a16:creationId xmlns:a16="http://schemas.microsoft.com/office/drawing/2014/main" id="{A8A5D871-92FD-43C3-BF94-0B524FA7D3F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481374"/>
              <a:ext cx="14096" cy="14096"/>
            </a:xfrm>
            <a:custGeom>
              <a:avLst/>
              <a:gdLst>
                <a:gd name="connsiteX0" fmla="*/ 14097 w 14096"/>
                <a:gd name="connsiteY0" fmla="*/ 7049 h 14096"/>
                <a:gd name="connsiteX1" fmla="*/ 7048 w 14096"/>
                <a:gd name="connsiteY1" fmla="*/ 14097 h 14096"/>
                <a:gd name="connsiteX2" fmla="*/ 0 w 14096"/>
                <a:gd name="connsiteY2" fmla="*/ 7049 h 14096"/>
                <a:gd name="connsiteX3" fmla="*/ 7048 w 14096"/>
                <a:gd name="connsiteY3" fmla="*/ 0 h 14096"/>
                <a:gd name="connsiteX4" fmla="*/ 14097 w 14096"/>
                <a:gd name="connsiteY4" fmla="*/ 7049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9"/>
                  </a:moveTo>
                  <a:cubicBezTo>
                    <a:pt x="14097" y="10954"/>
                    <a:pt x="10954" y="14097"/>
                    <a:pt x="7048" y="14097"/>
                  </a:cubicBezTo>
                  <a:cubicBezTo>
                    <a:pt x="3143" y="14097"/>
                    <a:pt x="0" y="10954"/>
                    <a:pt x="0" y="7049"/>
                  </a:cubicBezTo>
                  <a:cubicBezTo>
                    <a:pt x="0" y="3143"/>
                    <a:pt x="3143" y="0"/>
                    <a:pt x="7048" y="0"/>
                  </a:cubicBezTo>
                  <a:cubicBezTo>
                    <a:pt x="10858" y="0"/>
                    <a:pt x="14097" y="3143"/>
                    <a:pt x="14097" y="7049"/>
                  </a:cubicBezTo>
                  <a:close/>
                </a:path>
              </a:pathLst>
            </a:custGeom>
            <a:grpFill/>
            <a:ln w="9525" cap="flat">
              <a:noFill/>
              <a:prstDash val="solid"/>
              <a:miter/>
            </a:ln>
          </p:spPr>
          <p:txBody>
            <a:bodyPr rtlCol="0" anchor="ctr"/>
            <a:lstStyle/>
            <a:p>
              <a:endParaRPr lang="en-US"/>
            </a:p>
          </p:txBody>
        </p:sp>
        <p:sp>
          <p:nvSpPr>
            <p:cNvPr id="1186" name="Freeform: Shape 1185">
              <a:extLst>
                <a:ext uri="{FF2B5EF4-FFF2-40B4-BE49-F238E27FC236}">
                  <a16:creationId xmlns:a16="http://schemas.microsoft.com/office/drawing/2014/main" id="{6A79A241-1665-453E-ADD4-18892D4F856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481373"/>
              <a:ext cx="14096" cy="14097"/>
            </a:xfrm>
            <a:custGeom>
              <a:avLst/>
              <a:gdLst>
                <a:gd name="connsiteX0" fmla="*/ 14097 w 14096"/>
                <a:gd name="connsiteY0" fmla="*/ 7049 h 14097"/>
                <a:gd name="connsiteX1" fmla="*/ 7048 w 14096"/>
                <a:gd name="connsiteY1" fmla="*/ 14097 h 14097"/>
                <a:gd name="connsiteX2" fmla="*/ 0 w 14096"/>
                <a:gd name="connsiteY2" fmla="*/ 7049 h 14097"/>
                <a:gd name="connsiteX3" fmla="*/ 7048 w 14096"/>
                <a:gd name="connsiteY3" fmla="*/ 0 h 14097"/>
                <a:gd name="connsiteX4" fmla="*/ 14097 w 14096"/>
                <a:gd name="connsiteY4" fmla="*/ 7049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9"/>
                  </a:moveTo>
                  <a:cubicBezTo>
                    <a:pt x="14097" y="10941"/>
                    <a:pt x="10941" y="14097"/>
                    <a:pt x="7048" y="14097"/>
                  </a:cubicBezTo>
                  <a:cubicBezTo>
                    <a:pt x="3156" y="14097"/>
                    <a:pt x="0" y="10941"/>
                    <a:pt x="0" y="7049"/>
                  </a:cubicBezTo>
                  <a:cubicBezTo>
                    <a:pt x="0" y="3156"/>
                    <a:pt x="3156" y="0"/>
                    <a:pt x="7048" y="0"/>
                  </a:cubicBezTo>
                  <a:cubicBezTo>
                    <a:pt x="10941" y="0"/>
                    <a:pt x="14097" y="3156"/>
                    <a:pt x="14097" y="7049"/>
                  </a:cubicBezTo>
                  <a:close/>
                </a:path>
              </a:pathLst>
            </a:custGeom>
            <a:grpFill/>
            <a:ln w="9525" cap="flat">
              <a:noFill/>
              <a:prstDash val="solid"/>
              <a:miter/>
            </a:ln>
          </p:spPr>
          <p:txBody>
            <a:bodyPr rtlCol="0" anchor="ctr"/>
            <a:lstStyle/>
            <a:p>
              <a:endParaRPr lang="en-US"/>
            </a:p>
          </p:txBody>
        </p:sp>
        <p:sp>
          <p:nvSpPr>
            <p:cNvPr id="1187" name="Freeform: Shape 1186">
              <a:extLst>
                <a:ext uri="{FF2B5EF4-FFF2-40B4-BE49-F238E27FC236}">
                  <a16:creationId xmlns:a16="http://schemas.microsoft.com/office/drawing/2014/main" id="{81EABE18-4189-4E07-93C9-9B76673E3EE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540622"/>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88" name="Freeform: Shape 1187">
              <a:extLst>
                <a:ext uri="{FF2B5EF4-FFF2-40B4-BE49-F238E27FC236}">
                  <a16:creationId xmlns:a16="http://schemas.microsoft.com/office/drawing/2014/main" id="{B658A0EE-6F09-4EF7-B5E7-F23A556BDA8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540623"/>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89" name="Freeform: Shape 1188">
              <a:extLst>
                <a:ext uri="{FF2B5EF4-FFF2-40B4-BE49-F238E27FC236}">
                  <a16:creationId xmlns:a16="http://schemas.microsoft.com/office/drawing/2014/main" id="{15EB019C-C95B-4DE3-BD17-DC20F8007A1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540626"/>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190" name="Freeform: Shape 1189">
              <a:extLst>
                <a:ext uri="{FF2B5EF4-FFF2-40B4-BE49-F238E27FC236}">
                  <a16:creationId xmlns:a16="http://schemas.microsoft.com/office/drawing/2014/main" id="{2948B3ED-79C1-47C8-B712-0BFB5536C37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54062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91" name="Freeform: Shape 1190">
              <a:extLst>
                <a:ext uri="{FF2B5EF4-FFF2-40B4-BE49-F238E27FC236}">
                  <a16:creationId xmlns:a16="http://schemas.microsoft.com/office/drawing/2014/main" id="{13387DB9-900B-422D-90F7-C5C7EB5D59B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54063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192" name="Freeform: Shape 1191">
              <a:extLst>
                <a:ext uri="{FF2B5EF4-FFF2-40B4-BE49-F238E27FC236}">
                  <a16:creationId xmlns:a16="http://schemas.microsoft.com/office/drawing/2014/main" id="{48FDCCF3-E6D6-4CD0-9D47-02FE785C7A0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540631"/>
              <a:ext cx="14096" cy="14097"/>
            </a:xfrm>
            <a:custGeom>
              <a:avLst/>
              <a:gdLst>
                <a:gd name="connsiteX0" fmla="*/ 14097 w 14096"/>
                <a:gd name="connsiteY0" fmla="*/ 7048 h 14097"/>
                <a:gd name="connsiteX1" fmla="*/ 7048 w 14096"/>
                <a:gd name="connsiteY1" fmla="*/ 14097 h 14097"/>
                <a:gd name="connsiteX2" fmla="*/ 0 w 14096"/>
                <a:gd name="connsiteY2" fmla="*/ 7048 h 14097"/>
                <a:gd name="connsiteX3" fmla="*/ 7048 w 14096"/>
                <a:gd name="connsiteY3" fmla="*/ 0 h 14097"/>
                <a:gd name="connsiteX4" fmla="*/ 14097 w 14096"/>
                <a:gd name="connsiteY4" fmla="*/ 7048 h 14097"/>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7">
                  <a:moveTo>
                    <a:pt x="14097" y="7048"/>
                  </a:moveTo>
                  <a:cubicBezTo>
                    <a:pt x="14097" y="10941"/>
                    <a:pt x="10941" y="14097"/>
                    <a:pt x="7048" y="14097"/>
                  </a:cubicBezTo>
                  <a:cubicBezTo>
                    <a:pt x="3156" y="14097"/>
                    <a:pt x="0" y="10941"/>
                    <a:pt x="0" y="7048"/>
                  </a:cubicBezTo>
                  <a:cubicBezTo>
                    <a:pt x="0" y="3156"/>
                    <a:pt x="3156" y="0"/>
                    <a:pt x="7048" y="0"/>
                  </a:cubicBezTo>
                  <a:cubicBezTo>
                    <a:pt x="10941" y="0"/>
                    <a:pt x="14097" y="3156"/>
                    <a:pt x="14097" y="7048"/>
                  </a:cubicBezTo>
                  <a:close/>
                </a:path>
              </a:pathLst>
            </a:custGeom>
            <a:grpFill/>
            <a:ln w="9525" cap="flat">
              <a:noFill/>
              <a:prstDash val="solid"/>
              <a:miter/>
            </a:ln>
          </p:spPr>
          <p:txBody>
            <a:bodyPr rtlCol="0" anchor="ctr"/>
            <a:lstStyle/>
            <a:p>
              <a:endParaRPr lang="en-US"/>
            </a:p>
          </p:txBody>
        </p:sp>
        <p:sp>
          <p:nvSpPr>
            <p:cNvPr id="1193" name="Freeform: Shape 1192">
              <a:extLst>
                <a:ext uri="{FF2B5EF4-FFF2-40B4-BE49-F238E27FC236}">
                  <a16:creationId xmlns:a16="http://schemas.microsoft.com/office/drawing/2014/main" id="{BC14E8F6-33F6-47CE-9A24-EA71D7149695}"/>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599781"/>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94" name="Freeform: Shape 1193">
              <a:extLst>
                <a:ext uri="{FF2B5EF4-FFF2-40B4-BE49-F238E27FC236}">
                  <a16:creationId xmlns:a16="http://schemas.microsoft.com/office/drawing/2014/main" id="{F78CC38F-63FC-4552-B17B-8D79D3C8F8F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599781"/>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95" name="Freeform: Shape 1194">
              <a:extLst>
                <a:ext uri="{FF2B5EF4-FFF2-40B4-BE49-F238E27FC236}">
                  <a16:creationId xmlns:a16="http://schemas.microsoft.com/office/drawing/2014/main" id="{89042823-A002-49CE-B03D-ED1291DC13CF}"/>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599781"/>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196" name="Freeform: Shape 1195">
              <a:extLst>
                <a:ext uri="{FF2B5EF4-FFF2-40B4-BE49-F238E27FC236}">
                  <a16:creationId xmlns:a16="http://schemas.microsoft.com/office/drawing/2014/main" id="{96EFC6CE-198B-489B-B1EE-72CE842628B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599781"/>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97" name="Freeform: Shape 1196">
              <a:extLst>
                <a:ext uri="{FF2B5EF4-FFF2-40B4-BE49-F238E27FC236}">
                  <a16:creationId xmlns:a16="http://schemas.microsoft.com/office/drawing/2014/main" id="{49FEA23D-54D9-45D7-9325-1E2F638C9C1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599780"/>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198" name="Freeform: Shape 1197">
              <a:extLst>
                <a:ext uri="{FF2B5EF4-FFF2-40B4-BE49-F238E27FC236}">
                  <a16:creationId xmlns:a16="http://schemas.microsoft.com/office/drawing/2014/main" id="{2DB04EE3-370F-49CE-BCFE-C2999C3CF28C}"/>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599782"/>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199" name="Freeform: Shape 1198">
              <a:extLst>
                <a:ext uri="{FF2B5EF4-FFF2-40B4-BE49-F238E27FC236}">
                  <a16:creationId xmlns:a16="http://schemas.microsoft.com/office/drawing/2014/main" id="{8BCBCC34-797D-41A8-8AD1-7E03E1BBFFA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659026"/>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00" name="Freeform: Shape 1199">
              <a:extLst>
                <a:ext uri="{FF2B5EF4-FFF2-40B4-BE49-F238E27FC236}">
                  <a16:creationId xmlns:a16="http://schemas.microsoft.com/office/drawing/2014/main" id="{AFF5C1F8-0EDE-4835-89E6-1FCB2EA395F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01" name="Freeform: Shape 1200">
              <a:extLst>
                <a:ext uri="{FF2B5EF4-FFF2-40B4-BE49-F238E27FC236}">
                  <a16:creationId xmlns:a16="http://schemas.microsoft.com/office/drawing/2014/main" id="{6171D504-6300-457C-AFCC-064DBB3FCC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659026"/>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202" name="Freeform: Shape 1201">
              <a:extLst>
                <a:ext uri="{FF2B5EF4-FFF2-40B4-BE49-F238E27FC236}">
                  <a16:creationId xmlns:a16="http://schemas.microsoft.com/office/drawing/2014/main" id="{62ACE739-C8C4-4495-B04C-C3AFC44811CB}"/>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03" name="Freeform: Shape 1202">
              <a:extLst>
                <a:ext uri="{FF2B5EF4-FFF2-40B4-BE49-F238E27FC236}">
                  <a16:creationId xmlns:a16="http://schemas.microsoft.com/office/drawing/2014/main" id="{3F4771CD-CDCA-4FFE-8EF5-E42D1781E7E1}"/>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204" name="Freeform: Shape 1203">
              <a:extLst>
                <a:ext uri="{FF2B5EF4-FFF2-40B4-BE49-F238E27FC236}">
                  <a16:creationId xmlns:a16="http://schemas.microsoft.com/office/drawing/2014/main" id="{A10C0BFE-A8F9-4E21-9DFD-37A4D26C62C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65902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05" name="Freeform: Shape 1204">
              <a:extLst>
                <a:ext uri="{FF2B5EF4-FFF2-40B4-BE49-F238E27FC236}">
                  <a16:creationId xmlns:a16="http://schemas.microsoft.com/office/drawing/2014/main" id="{4D8D4EF9-4EF7-4538-A4AE-439F9335EA9E}"/>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6" y="3718177"/>
              <a:ext cx="14097" cy="14096"/>
            </a:xfrm>
            <a:custGeom>
              <a:avLst/>
              <a:gdLst>
                <a:gd name="connsiteX0" fmla="*/ 14097 w 14097"/>
                <a:gd name="connsiteY0" fmla="*/ 7048 h 14096"/>
                <a:gd name="connsiteX1" fmla="*/ 7049 w 14097"/>
                <a:gd name="connsiteY1" fmla="*/ 14097 h 14096"/>
                <a:gd name="connsiteX2" fmla="*/ 0 w 14097"/>
                <a:gd name="connsiteY2" fmla="*/ 7048 h 14096"/>
                <a:gd name="connsiteX3" fmla="*/ 7049 w 14097"/>
                <a:gd name="connsiteY3" fmla="*/ 0 h 14096"/>
                <a:gd name="connsiteX4" fmla="*/ 14097 w 14097"/>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6">
                  <a:moveTo>
                    <a:pt x="14097" y="7048"/>
                  </a:moveTo>
                  <a:cubicBezTo>
                    <a:pt x="14097" y="10954"/>
                    <a:pt x="10954" y="14097"/>
                    <a:pt x="7049" y="14097"/>
                  </a:cubicBezTo>
                  <a:cubicBezTo>
                    <a:pt x="3143" y="14097"/>
                    <a:pt x="0" y="10954"/>
                    <a:pt x="0" y="7048"/>
                  </a:cubicBezTo>
                  <a:cubicBezTo>
                    <a:pt x="0" y="3143"/>
                    <a:pt x="3143" y="0"/>
                    <a:pt x="7049"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06" name="Freeform: Shape 1205">
              <a:extLst>
                <a:ext uri="{FF2B5EF4-FFF2-40B4-BE49-F238E27FC236}">
                  <a16:creationId xmlns:a16="http://schemas.microsoft.com/office/drawing/2014/main" id="{7E0500AB-5662-43B9-95C2-2EC80CC54FF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7" y="371817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07" name="Freeform: Shape 1206">
              <a:extLst>
                <a:ext uri="{FF2B5EF4-FFF2-40B4-BE49-F238E27FC236}">
                  <a16:creationId xmlns:a16="http://schemas.microsoft.com/office/drawing/2014/main" id="{984021AD-A6A2-4CDA-A953-72FBA7598B9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72" y="3718177"/>
              <a:ext cx="14096" cy="14096"/>
            </a:xfrm>
            <a:custGeom>
              <a:avLst/>
              <a:gdLst>
                <a:gd name="connsiteX0" fmla="*/ 14097 w 14096"/>
                <a:gd name="connsiteY0" fmla="*/ 7048 h 14096"/>
                <a:gd name="connsiteX1" fmla="*/ 7049 w 14096"/>
                <a:gd name="connsiteY1" fmla="*/ 14097 h 14096"/>
                <a:gd name="connsiteX2" fmla="*/ 0 w 14096"/>
                <a:gd name="connsiteY2" fmla="*/ 7048 h 14096"/>
                <a:gd name="connsiteX3" fmla="*/ 7049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9" y="14097"/>
                  </a:cubicBezTo>
                  <a:cubicBezTo>
                    <a:pt x="3143" y="14097"/>
                    <a:pt x="0" y="10954"/>
                    <a:pt x="0" y="7048"/>
                  </a:cubicBezTo>
                  <a:cubicBezTo>
                    <a:pt x="0" y="3143"/>
                    <a:pt x="3143" y="0"/>
                    <a:pt x="7049" y="0"/>
                  </a:cubicBezTo>
                  <a:cubicBezTo>
                    <a:pt x="10859" y="0"/>
                    <a:pt x="14097" y="3143"/>
                    <a:pt x="14097" y="7048"/>
                  </a:cubicBezTo>
                  <a:close/>
                </a:path>
              </a:pathLst>
            </a:custGeom>
            <a:grpFill/>
            <a:ln w="9525" cap="flat">
              <a:noFill/>
              <a:prstDash val="solid"/>
              <a:miter/>
            </a:ln>
          </p:spPr>
          <p:txBody>
            <a:bodyPr rtlCol="0" anchor="ctr"/>
            <a:lstStyle/>
            <a:p>
              <a:endParaRPr lang="en-US"/>
            </a:p>
          </p:txBody>
        </p:sp>
        <p:sp>
          <p:nvSpPr>
            <p:cNvPr id="1208" name="Freeform: Shape 1207">
              <a:extLst>
                <a:ext uri="{FF2B5EF4-FFF2-40B4-BE49-F238E27FC236}">
                  <a16:creationId xmlns:a16="http://schemas.microsoft.com/office/drawing/2014/main" id="{FD1FBF47-CAC8-4385-9DC7-C9BB6167EA63}"/>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2" y="3718177"/>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09" name="Freeform: Shape 1208">
              <a:extLst>
                <a:ext uri="{FF2B5EF4-FFF2-40B4-BE49-F238E27FC236}">
                  <a16:creationId xmlns:a16="http://schemas.microsoft.com/office/drawing/2014/main" id="{FBAEE482-005F-4288-8D66-09EA246C45E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68" y="3718172"/>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858" y="0"/>
                    <a:pt x="14097" y="3143"/>
                    <a:pt x="14097" y="7048"/>
                  </a:cubicBezTo>
                  <a:close/>
                </a:path>
              </a:pathLst>
            </a:custGeom>
            <a:grpFill/>
            <a:ln w="9525" cap="flat">
              <a:noFill/>
              <a:prstDash val="solid"/>
              <a:miter/>
            </a:ln>
          </p:spPr>
          <p:txBody>
            <a:bodyPr rtlCol="0" anchor="ctr"/>
            <a:lstStyle/>
            <a:p>
              <a:endParaRPr lang="en-US"/>
            </a:p>
          </p:txBody>
        </p:sp>
        <p:sp>
          <p:nvSpPr>
            <p:cNvPr id="1210" name="Freeform: Shape 1209">
              <a:extLst>
                <a:ext uri="{FF2B5EF4-FFF2-40B4-BE49-F238E27FC236}">
                  <a16:creationId xmlns:a16="http://schemas.microsoft.com/office/drawing/2014/main" id="{2C5DCF49-33DE-4AFF-818E-42F59F28040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17" y="3718176"/>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54"/>
                    <a:pt x="10954" y="14097"/>
                    <a:pt x="7048" y="14097"/>
                  </a:cubicBezTo>
                  <a:cubicBezTo>
                    <a:pt x="3143" y="14097"/>
                    <a:pt x="0" y="10954"/>
                    <a:pt x="0" y="7048"/>
                  </a:cubicBezTo>
                  <a:cubicBezTo>
                    <a:pt x="0" y="3143"/>
                    <a:pt x="3143" y="0"/>
                    <a:pt x="7048" y="0"/>
                  </a:cubicBezTo>
                  <a:cubicBezTo>
                    <a:pt x="10954" y="0"/>
                    <a:pt x="14097" y="3143"/>
                    <a:pt x="14097" y="7048"/>
                  </a:cubicBezTo>
                  <a:close/>
                </a:path>
              </a:pathLst>
            </a:custGeom>
            <a:grpFill/>
            <a:ln w="9525" cap="flat">
              <a:noFill/>
              <a:prstDash val="solid"/>
              <a:miter/>
            </a:ln>
          </p:spPr>
          <p:txBody>
            <a:bodyPr rtlCol="0" anchor="ctr"/>
            <a:lstStyle/>
            <a:p>
              <a:endParaRPr lang="en-US"/>
            </a:p>
          </p:txBody>
        </p:sp>
        <p:sp>
          <p:nvSpPr>
            <p:cNvPr id="1211" name="Freeform: Shape 1210">
              <a:extLst>
                <a:ext uri="{FF2B5EF4-FFF2-40B4-BE49-F238E27FC236}">
                  <a16:creationId xmlns:a16="http://schemas.microsoft.com/office/drawing/2014/main" id="{866903F3-208B-46D5-925B-254DC742914D}"/>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148472" y="3777419"/>
              <a:ext cx="14097" cy="14099"/>
            </a:xfrm>
            <a:custGeom>
              <a:avLst/>
              <a:gdLst>
                <a:gd name="connsiteX0" fmla="*/ 14097 w 14097"/>
                <a:gd name="connsiteY0" fmla="*/ 7051 h 14099"/>
                <a:gd name="connsiteX1" fmla="*/ 7049 w 14097"/>
                <a:gd name="connsiteY1" fmla="*/ 14099 h 14099"/>
                <a:gd name="connsiteX2" fmla="*/ 0 w 14097"/>
                <a:gd name="connsiteY2" fmla="*/ 7051 h 14099"/>
                <a:gd name="connsiteX3" fmla="*/ 7049 w 14097"/>
                <a:gd name="connsiteY3" fmla="*/ 2 h 14099"/>
                <a:gd name="connsiteX4" fmla="*/ 14097 w 14097"/>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7" h="14099">
                  <a:moveTo>
                    <a:pt x="14097" y="7051"/>
                  </a:moveTo>
                  <a:cubicBezTo>
                    <a:pt x="14097" y="10956"/>
                    <a:pt x="10954" y="14099"/>
                    <a:pt x="7049" y="14099"/>
                  </a:cubicBezTo>
                  <a:cubicBezTo>
                    <a:pt x="3143" y="14099"/>
                    <a:pt x="0" y="10956"/>
                    <a:pt x="0" y="7051"/>
                  </a:cubicBezTo>
                  <a:cubicBezTo>
                    <a:pt x="0" y="3145"/>
                    <a:pt x="3143" y="2"/>
                    <a:pt x="7049"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212" name="Freeform: Shape 1211">
              <a:extLst>
                <a:ext uri="{FF2B5EF4-FFF2-40B4-BE49-F238E27FC236}">
                  <a16:creationId xmlns:a16="http://schemas.microsoft.com/office/drawing/2014/main" id="{2550D219-E342-4A38-BB89-575C1EE7AAC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07622" y="3777419"/>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213" name="Freeform: Shape 1212">
              <a:extLst>
                <a:ext uri="{FF2B5EF4-FFF2-40B4-BE49-F238E27FC236}">
                  <a16:creationId xmlns:a16="http://schemas.microsoft.com/office/drawing/2014/main" id="{5B5485FC-95D0-4660-9594-2C9BD3B776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266868" y="3777419"/>
              <a:ext cx="14096" cy="14099"/>
            </a:xfrm>
            <a:custGeom>
              <a:avLst/>
              <a:gdLst>
                <a:gd name="connsiteX0" fmla="*/ 14097 w 14096"/>
                <a:gd name="connsiteY0" fmla="*/ 7051 h 14099"/>
                <a:gd name="connsiteX1" fmla="*/ 7049 w 14096"/>
                <a:gd name="connsiteY1" fmla="*/ 14099 h 14099"/>
                <a:gd name="connsiteX2" fmla="*/ 0 w 14096"/>
                <a:gd name="connsiteY2" fmla="*/ 7051 h 14099"/>
                <a:gd name="connsiteX3" fmla="*/ 7049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9" y="14099"/>
                  </a:cubicBezTo>
                  <a:cubicBezTo>
                    <a:pt x="3143" y="14099"/>
                    <a:pt x="0" y="10956"/>
                    <a:pt x="0" y="7051"/>
                  </a:cubicBezTo>
                  <a:cubicBezTo>
                    <a:pt x="0" y="3145"/>
                    <a:pt x="3143" y="2"/>
                    <a:pt x="7049" y="2"/>
                  </a:cubicBezTo>
                  <a:cubicBezTo>
                    <a:pt x="10859" y="-93"/>
                    <a:pt x="14097" y="3145"/>
                    <a:pt x="14097" y="7051"/>
                  </a:cubicBezTo>
                  <a:close/>
                </a:path>
              </a:pathLst>
            </a:custGeom>
            <a:grpFill/>
            <a:ln w="9525" cap="flat">
              <a:noFill/>
              <a:prstDash val="solid"/>
              <a:miter/>
            </a:ln>
          </p:spPr>
          <p:txBody>
            <a:bodyPr rtlCol="0" anchor="ctr"/>
            <a:lstStyle/>
            <a:p>
              <a:endParaRPr lang="en-US"/>
            </a:p>
          </p:txBody>
        </p:sp>
        <p:sp>
          <p:nvSpPr>
            <p:cNvPr id="1214" name="Freeform: Shape 1213">
              <a:extLst>
                <a:ext uri="{FF2B5EF4-FFF2-40B4-BE49-F238E27FC236}">
                  <a16:creationId xmlns:a16="http://schemas.microsoft.com/office/drawing/2014/main" id="{2EA358DA-C7E8-4DF8-B7D6-CC582956554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26024" y="3777383"/>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954" y="-93"/>
                    <a:pt x="14097" y="3145"/>
                    <a:pt x="14097" y="7051"/>
                  </a:cubicBezTo>
                  <a:close/>
                </a:path>
              </a:pathLst>
            </a:custGeom>
            <a:grpFill/>
            <a:ln w="9525" cap="flat">
              <a:noFill/>
              <a:prstDash val="solid"/>
              <a:miter/>
            </a:ln>
          </p:spPr>
          <p:txBody>
            <a:bodyPr rtlCol="0" anchor="ctr"/>
            <a:lstStyle/>
            <a:p>
              <a:endParaRPr lang="en-US"/>
            </a:p>
          </p:txBody>
        </p:sp>
        <p:sp>
          <p:nvSpPr>
            <p:cNvPr id="1215" name="Freeform: Shape 1214">
              <a:extLst>
                <a:ext uri="{FF2B5EF4-FFF2-40B4-BE49-F238E27FC236}">
                  <a16:creationId xmlns:a16="http://schemas.microsoft.com/office/drawing/2014/main" id="{7990E8BB-4369-4845-8436-A6F3FE1D11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385287" y="3777429"/>
              <a:ext cx="14096" cy="14099"/>
            </a:xfrm>
            <a:custGeom>
              <a:avLst/>
              <a:gdLst>
                <a:gd name="connsiteX0" fmla="*/ 14097 w 14096"/>
                <a:gd name="connsiteY0" fmla="*/ 7051 h 14099"/>
                <a:gd name="connsiteX1" fmla="*/ 7048 w 14096"/>
                <a:gd name="connsiteY1" fmla="*/ 14099 h 14099"/>
                <a:gd name="connsiteX2" fmla="*/ 0 w 14096"/>
                <a:gd name="connsiteY2" fmla="*/ 7051 h 14099"/>
                <a:gd name="connsiteX3" fmla="*/ 7048 w 14096"/>
                <a:gd name="connsiteY3" fmla="*/ 2 h 14099"/>
                <a:gd name="connsiteX4" fmla="*/ 14097 w 14096"/>
                <a:gd name="connsiteY4" fmla="*/ 7051 h 14099"/>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9">
                  <a:moveTo>
                    <a:pt x="14097" y="7051"/>
                  </a:moveTo>
                  <a:cubicBezTo>
                    <a:pt x="14097" y="10956"/>
                    <a:pt x="10954" y="14099"/>
                    <a:pt x="7048" y="14099"/>
                  </a:cubicBezTo>
                  <a:cubicBezTo>
                    <a:pt x="3143" y="14099"/>
                    <a:pt x="0" y="10956"/>
                    <a:pt x="0" y="7051"/>
                  </a:cubicBezTo>
                  <a:cubicBezTo>
                    <a:pt x="0" y="3145"/>
                    <a:pt x="3143" y="2"/>
                    <a:pt x="7048" y="2"/>
                  </a:cubicBezTo>
                  <a:cubicBezTo>
                    <a:pt x="10858" y="-93"/>
                    <a:pt x="14097" y="3145"/>
                    <a:pt x="14097" y="7051"/>
                  </a:cubicBezTo>
                  <a:close/>
                </a:path>
              </a:pathLst>
            </a:custGeom>
            <a:grpFill/>
            <a:ln w="9525" cap="flat">
              <a:noFill/>
              <a:prstDash val="solid"/>
              <a:miter/>
            </a:ln>
          </p:spPr>
          <p:txBody>
            <a:bodyPr rtlCol="0" anchor="ctr"/>
            <a:lstStyle/>
            <a:p>
              <a:endParaRPr lang="en-US"/>
            </a:p>
          </p:txBody>
        </p:sp>
        <p:sp>
          <p:nvSpPr>
            <p:cNvPr id="1216" name="Freeform: Shape 1215">
              <a:extLst>
                <a:ext uri="{FF2B5EF4-FFF2-40B4-BE49-F238E27FC236}">
                  <a16:creationId xmlns:a16="http://schemas.microsoft.com/office/drawing/2014/main" id="{D6C050C5-1951-434B-A7FE-D271E73F82A8}"/>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6444424" y="3777424"/>
              <a:ext cx="14096" cy="14096"/>
            </a:xfrm>
            <a:custGeom>
              <a:avLst/>
              <a:gdLst>
                <a:gd name="connsiteX0" fmla="*/ 14097 w 14096"/>
                <a:gd name="connsiteY0" fmla="*/ 7048 h 14096"/>
                <a:gd name="connsiteX1" fmla="*/ 7048 w 14096"/>
                <a:gd name="connsiteY1" fmla="*/ 14097 h 14096"/>
                <a:gd name="connsiteX2" fmla="*/ 0 w 14096"/>
                <a:gd name="connsiteY2" fmla="*/ 7048 h 14096"/>
                <a:gd name="connsiteX3" fmla="*/ 7048 w 14096"/>
                <a:gd name="connsiteY3" fmla="*/ 0 h 14096"/>
                <a:gd name="connsiteX4" fmla="*/ 14097 w 14096"/>
                <a:gd name="connsiteY4" fmla="*/ 7048 h 14096"/>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14096" h="14096">
                  <a:moveTo>
                    <a:pt x="14097" y="7048"/>
                  </a:moveTo>
                  <a:cubicBezTo>
                    <a:pt x="14097" y="10941"/>
                    <a:pt x="10941" y="14097"/>
                    <a:pt x="7048" y="14097"/>
                  </a:cubicBezTo>
                  <a:cubicBezTo>
                    <a:pt x="3156" y="14097"/>
                    <a:pt x="0" y="10941"/>
                    <a:pt x="0" y="7048"/>
                  </a:cubicBezTo>
                  <a:cubicBezTo>
                    <a:pt x="0" y="3156"/>
                    <a:pt x="3156" y="0"/>
                    <a:pt x="7048" y="0"/>
                  </a:cubicBezTo>
                  <a:cubicBezTo>
                    <a:pt x="10941" y="0"/>
                    <a:pt x="14097" y="3156"/>
                    <a:pt x="14097" y="7048"/>
                  </a:cubicBezTo>
                  <a:close/>
                </a:path>
              </a:pathLst>
            </a:custGeom>
            <a:grpFill/>
            <a:ln w="9525" cap="flat">
              <a:noFill/>
              <a:prstDash val="solid"/>
              <a:miter/>
            </a:ln>
          </p:spPr>
          <p:txBody>
            <a:bodyPr rtlCol="0" anchor="ctr"/>
            <a:lstStyle/>
            <a:p>
              <a:endParaRPr lang="en-US" dirty="0"/>
            </a:p>
          </p:txBody>
        </p:sp>
      </p:grpSp>
      <p:sp>
        <p:nvSpPr>
          <p:cNvPr id="2" name="Title 1">
            <a:extLst>
              <a:ext uri="{FF2B5EF4-FFF2-40B4-BE49-F238E27FC236}">
                <a16:creationId xmlns:a16="http://schemas.microsoft.com/office/drawing/2014/main" id="{77099970-2F7D-E96E-7D68-B0D99E4A00B9}"/>
              </a:ext>
            </a:extLst>
          </p:cNvPr>
          <p:cNvSpPr>
            <a:spLocks noGrp="1"/>
          </p:cNvSpPr>
          <p:nvPr>
            <p:ph type="ctrTitle"/>
          </p:nvPr>
        </p:nvSpPr>
        <p:spPr>
          <a:xfrm>
            <a:off x="819496" y="3599586"/>
            <a:ext cx="3267256" cy="2474102"/>
          </a:xfrm>
        </p:spPr>
        <p:txBody>
          <a:bodyPr vert="horz" lIns="91440" tIns="45720" rIns="91440" bIns="45720" rtlCol="0" anchor="ctr">
            <a:normAutofit/>
          </a:bodyPr>
          <a:lstStyle/>
          <a:p>
            <a:r>
              <a:rPr lang="en-US" sz="2800" b="1" kern="1200">
                <a:solidFill>
                  <a:schemeClr val="bg1"/>
                </a:solidFill>
                <a:latin typeface="+mj-lt"/>
                <a:ea typeface="+mj-ea"/>
                <a:cs typeface="+mj-cs"/>
              </a:rPr>
              <a:t>Winter Storm Uri Underscores Life-Threatening Risks for DME Users During Power Outages </a:t>
            </a:r>
            <a:r>
              <a:rPr lang="en-US" sz="2800" kern="1200">
                <a:solidFill>
                  <a:schemeClr val="bg1"/>
                </a:solidFill>
                <a:latin typeface="+mj-lt"/>
                <a:ea typeface="+mj-ea"/>
                <a:cs typeface="+mj-cs"/>
              </a:rPr>
              <a:t>	</a:t>
            </a:r>
          </a:p>
        </p:txBody>
      </p:sp>
      <p:pic>
        <p:nvPicPr>
          <p:cNvPr id="1026" name="Picture 2">
            <a:extLst>
              <a:ext uri="{FF2B5EF4-FFF2-40B4-BE49-F238E27FC236}">
                <a16:creationId xmlns:a16="http://schemas.microsoft.com/office/drawing/2014/main" id="{F28A178E-CD57-A28F-0DFA-AFE0F001265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l="17849" r="15401"/>
          <a:stretch/>
        </p:blipFill>
        <p:spPr bwMode="auto">
          <a:xfrm>
            <a:off x="1392118" y="128658"/>
            <a:ext cx="2665189" cy="2665189"/>
          </a:xfrm>
          <a:custGeom>
            <a:avLst/>
            <a:gdLst/>
            <a:ahLst/>
            <a:cxnLst/>
            <a:rect l="l" t="t" r="r" b="b"/>
            <a:pathLst>
              <a:path w="2255084" h="2255084">
                <a:moveTo>
                  <a:pt x="1127542" y="0"/>
                </a:moveTo>
                <a:cubicBezTo>
                  <a:pt x="1750266" y="0"/>
                  <a:pt x="2255084" y="504818"/>
                  <a:pt x="2255084" y="1127542"/>
                </a:cubicBezTo>
                <a:cubicBezTo>
                  <a:pt x="2255084" y="1750266"/>
                  <a:pt x="1750266" y="2255084"/>
                  <a:pt x="1127542" y="2255084"/>
                </a:cubicBezTo>
                <a:cubicBezTo>
                  <a:pt x="504818" y="2255084"/>
                  <a:pt x="0" y="1750266"/>
                  <a:pt x="0" y="1127542"/>
                </a:cubicBezTo>
                <a:cubicBezTo>
                  <a:pt x="0" y="504818"/>
                  <a:pt x="504818" y="0"/>
                  <a:pt x="1127542" y="0"/>
                </a:cubicBezTo>
                <a:close/>
              </a:path>
            </a:pathLst>
          </a:custGeom>
          <a:noFill/>
          <a:extLst>
            <a:ext uri="{909E8E84-426E-40DD-AFC4-6F175D3DCCD1}">
              <a14:hiddenFill xmlns:a14="http://schemas.microsoft.com/office/drawing/2010/main">
                <a:solidFill>
                  <a:srgbClr val="FFFFFF"/>
                </a:solidFill>
              </a14:hiddenFill>
            </a:ext>
          </a:extLst>
        </p:spPr>
      </p:pic>
      <p:pic>
        <p:nvPicPr>
          <p:cNvPr id="1028" name="Picture 4" descr="Winter Storm Uri in Photos | The Weather Channel">
            <a:extLst>
              <a:ext uri="{FF2B5EF4-FFF2-40B4-BE49-F238E27FC236}">
                <a16:creationId xmlns:a16="http://schemas.microsoft.com/office/drawing/2014/main" id="{7025064B-8CC0-9F1C-E7AE-38C002A17ED5}"/>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1956" r="4707" b="-3"/>
          <a:stretch/>
        </p:blipFill>
        <p:spPr bwMode="auto">
          <a:xfrm>
            <a:off x="3879642" y="1483369"/>
            <a:ext cx="2479422" cy="2479422"/>
          </a:xfrm>
          <a:custGeom>
            <a:avLst/>
            <a:gdLst/>
            <a:ahLst/>
            <a:cxnLst/>
            <a:rect l="l" t="t" r="r" b="b"/>
            <a:pathLst>
              <a:path w="2479422" h="2479422">
                <a:moveTo>
                  <a:pt x="1239711" y="0"/>
                </a:moveTo>
                <a:cubicBezTo>
                  <a:pt x="1924384" y="0"/>
                  <a:pt x="2479422" y="555038"/>
                  <a:pt x="2479422" y="1239711"/>
                </a:cubicBezTo>
                <a:cubicBezTo>
                  <a:pt x="2479422" y="1924384"/>
                  <a:pt x="1924384" y="2479422"/>
                  <a:pt x="1239711" y="2479422"/>
                </a:cubicBezTo>
                <a:cubicBezTo>
                  <a:pt x="555038" y="2479422"/>
                  <a:pt x="0" y="1924384"/>
                  <a:pt x="0" y="1239711"/>
                </a:cubicBezTo>
                <a:cubicBezTo>
                  <a:pt x="0" y="555038"/>
                  <a:pt x="555038" y="0"/>
                  <a:pt x="1239711" y="0"/>
                </a:cubicBezTo>
                <a:close/>
              </a:path>
            </a:pathLst>
          </a:cu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FC1A9C31-013A-F068-BF25-994D0018408C}"/>
              </a:ext>
            </a:extLst>
          </p:cNvPr>
          <p:cNvSpPr txBox="1"/>
          <p:nvPr/>
        </p:nvSpPr>
        <p:spPr>
          <a:xfrm>
            <a:off x="7127995" y="1424428"/>
            <a:ext cx="4815318" cy="5434793"/>
          </a:xfrm>
          <a:prstGeom prst="rect">
            <a:avLst/>
          </a:prstGeom>
        </p:spPr>
        <p:txBody>
          <a:bodyPr vert="horz" lIns="91440" tIns="45720" rIns="91440" bIns="45720" rtlCol="0" anchor="ctr">
            <a:normAutofit/>
          </a:bodyPr>
          <a:lstStyle/>
          <a:p>
            <a:pPr marL="285750" indent="-228600">
              <a:lnSpc>
                <a:spcPct val="90000"/>
              </a:lnSpc>
              <a:spcAft>
                <a:spcPts val="600"/>
              </a:spcAft>
              <a:buFont typeface="Arial" panose="020B0604020202020204" pitchFamily="34" charset="0"/>
              <a:buChar char="•"/>
            </a:pPr>
            <a:r>
              <a:rPr lang="en-US" sz="2400" dirty="0">
                <a:solidFill>
                  <a:schemeClr val="bg1"/>
                </a:solidFill>
                <a:effectLst/>
              </a:rPr>
              <a:t>San Antonio emergency room doctor, </a:t>
            </a:r>
            <a:r>
              <a:rPr lang="en-US" sz="2400" u="sng" dirty="0">
                <a:solidFill>
                  <a:schemeClr val="bg1"/>
                </a:solidFill>
                <a:effectLst/>
                <a:hlinkClick r:id="rId5"/>
              </a:rPr>
              <a:t>Ralph </a:t>
            </a:r>
            <a:r>
              <a:rPr lang="en-US" sz="2400" u="sng" dirty="0" err="1">
                <a:solidFill>
                  <a:schemeClr val="bg1"/>
                </a:solidFill>
                <a:effectLst/>
                <a:hlinkClick r:id="rId5"/>
              </a:rPr>
              <a:t>Riviello</a:t>
            </a:r>
            <a:r>
              <a:rPr lang="en-US" sz="2400" dirty="0">
                <a:solidFill>
                  <a:schemeClr val="bg1"/>
                </a:solidFill>
                <a:effectLst/>
              </a:rPr>
              <a:t>, reports between 18 to 24 people showed up during the crisis, desperate to recharge medical equipment. </a:t>
            </a:r>
          </a:p>
          <a:p>
            <a:pPr marL="285750" indent="-228600">
              <a:lnSpc>
                <a:spcPct val="90000"/>
              </a:lnSpc>
              <a:spcAft>
                <a:spcPts val="600"/>
              </a:spcAft>
              <a:buFont typeface="Arial" panose="020B0604020202020204" pitchFamily="34" charset="0"/>
              <a:buChar char="•"/>
            </a:pPr>
            <a:endParaRPr lang="en-US" sz="2400" dirty="0">
              <a:solidFill>
                <a:schemeClr val="bg1"/>
              </a:solidFill>
            </a:endParaRPr>
          </a:p>
          <a:p>
            <a:pPr marL="285750" indent="-228600">
              <a:lnSpc>
                <a:spcPct val="90000"/>
              </a:lnSpc>
              <a:spcAft>
                <a:spcPts val="600"/>
              </a:spcAft>
              <a:buFont typeface="Arial" panose="020B0604020202020204" pitchFamily="34" charset="0"/>
              <a:buChar char="•"/>
            </a:pPr>
            <a:r>
              <a:rPr lang="en-US" sz="2400" dirty="0">
                <a:solidFill>
                  <a:schemeClr val="bg1"/>
                </a:solidFill>
                <a:effectLst/>
              </a:rPr>
              <a:t>Near Houston, a 75-year-old man </a:t>
            </a:r>
            <a:r>
              <a:rPr lang="en-US" sz="2400" u="sng" dirty="0">
                <a:solidFill>
                  <a:schemeClr val="bg1"/>
                </a:solidFill>
                <a:effectLst/>
                <a:hlinkClick r:id="rId6"/>
              </a:rPr>
              <a:t>froze</a:t>
            </a:r>
            <a:r>
              <a:rPr lang="en-US" sz="2400" dirty="0">
                <a:solidFill>
                  <a:schemeClr val="bg1"/>
                </a:solidFill>
                <a:effectLst/>
              </a:rPr>
              <a:t> to death in his truck; his family believes he ventured out to get a spare oxygen tank from the vehicle after losing electricity at his home.</a:t>
            </a:r>
          </a:p>
          <a:p>
            <a:pPr indent="-228600">
              <a:lnSpc>
                <a:spcPct val="90000"/>
              </a:lnSpc>
              <a:spcAft>
                <a:spcPts val="600"/>
              </a:spcAft>
              <a:buFont typeface="Arial" panose="020B0604020202020204" pitchFamily="34" charset="0"/>
              <a:buChar char="•"/>
            </a:pPr>
            <a:endParaRPr lang="en-US" dirty="0">
              <a:solidFill>
                <a:schemeClr val="bg1"/>
              </a:solidFill>
              <a:effectLst/>
            </a:endParaRPr>
          </a:p>
          <a:p>
            <a:pPr indent="-228600">
              <a:lnSpc>
                <a:spcPct val="90000"/>
              </a:lnSpc>
              <a:spcAft>
                <a:spcPts val="600"/>
              </a:spcAft>
              <a:buFont typeface="Arial" panose="020B0604020202020204" pitchFamily="34" charset="0"/>
              <a:buChar char="•"/>
            </a:pPr>
            <a:endParaRPr lang="en-US" dirty="0">
              <a:solidFill>
                <a:schemeClr val="bg1"/>
              </a:solidFill>
            </a:endParaRPr>
          </a:p>
        </p:txBody>
      </p:sp>
      <p:pic>
        <p:nvPicPr>
          <p:cNvPr id="12" name="Picture 11" descr="A screenshot of a computer&#10;&#10;Description automatically generated">
            <a:extLst>
              <a:ext uri="{FF2B5EF4-FFF2-40B4-BE49-F238E27FC236}">
                <a16:creationId xmlns:a16="http://schemas.microsoft.com/office/drawing/2014/main" id="{AC9F7AA4-C7B9-E238-C35F-042922D1FA20}"/>
              </a:ext>
            </a:extLst>
          </p:cNvPr>
          <p:cNvPicPr>
            <a:picLocks noChangeAspect="1"/>
          </p:cNvPicPr>
          <p:nvPr/>
        </p:nvPicPr>
        <p:blipFill rotWithShape="1">
          <a:blip r:embed="rId7">
            <a:extLst>
              <a:ext uri="{28A0092B-C50C-407E-A947-70E740481C1C}">
                <a14:useLocalDpi xmlns:a14="http://schemas.microsoft.com/office/drawing/2010/main" val="0"/>
              </a:ext>
            </a:extLst>
          </a:blip>
          <a:srcRect l="19009" t="75250" r="20006" b="9849"/>
          <a:stretch/>
        </p:blipFill>
        <p:spPr bwMode="auto">
          <a:xfrm>
            <a:off x="5119353" y="365928"/>
            <a:ext cx="6413003" cy="880172"/>
          </a:xfrm>
          <a:prstGeom prst="rect">
            <a:avLst/>
          </a:prstGeom>
          <a:ln>
            <a:noFill/>
          </a:ln>
          <a:extLst>
            <a:ext uri="{53640926-AAD7-44D8-BBD7-CCE9431645EC}">
              <a14:shadowObscured xmlns:a14="http://schemas.microsoft.com/office/drawing/2010/main"/>
            </a:ext>
          </a:extLst>
        </p:spPr>
      </p:pic>
    </p:spTree>
    <p:extLst>
      <p:ext uri="{BB962C8B-B14F-4D97-AF65-F5344CB8AC3E}">
        <p14:creationId xmlns:p14="http://schemas.microsoft.com/office/powerpoint/2010/main" val="153653958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52980CF3-56A8-EF2B-6576-7144DB266A84}"/>
            </a:ext>
          </a:extLst>
        </p:cNvPr>
        <p:cNvGrpSpPr/>
        <p:nvPr/>
      </p:nvGrpSpPr>
      <p:grpSpPr>
        <a:xfrm>
          <a:off x="0" y="0"/>
          <a:ext cx="0" cy="0"/>
          <a:chOff x="0" y="0"/>
          <a:chExt cx="0" cy="0"/>
        </a:xfrm>
      </p:grpSpPr>
      <p:sp>
        <p:nvSpPr>
          <p:cNvPr id="14" name="Rectangle 13">
            <a:extLst>
              <a:ext uri="{FF2B5EF4-FFF2-40B4-BE49-F238E27FC236}">
                <a16:creationId xmlns:a16="http://schemas.microsoft.com/office/drawing/2014/main" id="{51F77B6A-7F53-4B28-B73D-C8CC899AB22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BB3069D6-ADFE-1009-CE20-9571A950683A}"/>
              </a:ext>
            </a:extLst>
          </p:cNvPr>
          <p:cNvSpPr>
            <a:spLocks noGrp="1"/>
          </p:cNvSpPr>
          <p:nvPr>
            <p:ph type="ctrTitle"/>
          </p:nvPr>
        </p:nvSpPr>
        <p:spPr>
          <a:xfrm>
            <a:off x="6619183" y="360556"/>
            <a:ext cx="4203323" cy="3596201"/>
          </a:xfrm>
        </p:spPr>
        <p:txBody>
          <a:bodyPr>
            <a:normAutofit/>
          </a:bodyPr>
          <a:lstStyle/>
          <a:p>
            <a:pPr algn="r"/>
            <a:r>
              <a:rPr lang="en-US" sz="3400" b="1" dirty="0">
                <a:solidFill>
                  <a:schemeClr val="bg1"/>
                </a:solidFill>
              </a:rPr>
              <a:t>Fort Worth Ventilator User Faces Life-Threatening Situation Following Uri as Battery Drains </a:t>
            </a:r>
            <a:br>
              <a:rPr lang="en-US" sz="3400" b="1" dirty="0">
                <a:solidFill>
                  <a:schemeClr val="bg1"/>
                </a:solidFill>
              </a:rPr>
            </a:br>
            <a:r>
              <a:rPr lang="en-US" sz="3400" dirty="0">
                <a:solidFill>
                  <a:schemeClr val="bg1"/>
                </a:solidFill>
              </a:rPr>
              <a:t>	</a:t>
            </a:r>
          </a:p>
        </p:txBody>
      </p:sp>
      <p:grpSp>
        <p:nvGrpSpPr>
          <p:cNvPr id="16" name="Group 15">
            <a:extLst>
              <a:ext uri="{FF2B5EF4-FFF2-40B4-BE49-F238E27FC236}">
                <a16:creationId xmlns:a16="http://schemas.microsoft.com/office/drawing/2014/main" id="{2515629F-0D83-4A44-A125-CD50FC660AB4}"/>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508013" y="1361348"/>
            <a:ext cx="4833902" cy="4258176"/>
            <a:chOff x="1674895" y="1345036"/>
            <a:chExt cx="5428610" cy="4210939"/>
          </a:xfrm>
        </p:grpSpPr>
        <p:sp>
          <p:nvSpPr>
            <p:cNvPr id="17" name="Rectangle 16">
              <a:extLst>
                <a:ext uri="{FF2B5EF4-FFF2-40B4-BE49-F238E27FC236}">
                  <a16:creationId xmlns:a16="http://schemas.microsoft.com/office/drawing/2014/main" id="{81A5080B-EAC4-4530-815C-DE8DACA09D74}"/>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895" y="1345036"/>
              <a:ext cx="5428610" cy="4210939"/>
            </a:xfrm>
            <a:prstGeom prst="rect">
              <a:avLst/>
            </a:prstGeom>
            <a:solidFill>
              <a:srgbClr val="FFFFFF"/>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Rectangle 17">
              <a:extLst>
                <a:ext uri="{FF2B5EF4-FFF2-40B4-BE49-F238E27FC236}">
                  <a16:creationId xmlns:a16="http://schemas.microsoft.com/office/drawing/2014/main" id="{14667345-04B5-4757-9CE0-969DC1DE5E20}"/>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674895" y="1345036"/>
              <a:ext cx="5428610" cy="4210939"/>
            </a:xfrm>
            <a:prstGeom prst="rect">
              <a:avLst/>
            </a:prstGeom>
            <a:solidFill>
              <a:schemeClr val="accent6">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grpSp>
      <p:sp>
        <p:nvSpPr>
          <p:cNvPr id="20" name="Freeform: Shape 19">
            <a:extLst>
              <a:ext uri="{FF2B5EF4-FFF2-40B4-BE49-F238E27FC236}">
                <a16:creationId xmlns:a16="http://schemas.microsoft.com/office/drawing/2014/main" id="{F6E412EF-CF39-4C25-85B0-DB30B1B0A8C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580033"/>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7963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283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7963"/>
                </a:lnTo>
                <a:lnTo>
                  <a:pt x="1613277" y="39017"/>
                </a:lnTo>
                <a:lnTo>
                  <a:pt x="1374516" y="277779"/>
                </a:lnTo>
                <a:lnTo>
                  <a:pt x="1135754" y="39017"/>
                </a:lnTo>
                <a:lnTo>
                  <a:pt x="896745" y="277779"/>
                </a:lnTo>
                <a:lnTo>
                  <a:pt x="657984" y="39017"/>
                </a:lnTo>
                <a:lnTo>
                  <a:pt x="419222" y="277779"/>
                </a:lnTo>
                <a:lnTo>
                  <a:pt x="180458" y="39017"/>
                </a:lnTo>
                <a:lnTo>
                  <a:pt x="0" y="219283"/>
                </a:lnTo>
                <a:lnTo>
                  <a:pt x="0" y="180458"/>
                </a:lnTo>
                <a:close/>
              </a:path>
            </a:pathLst>
          </a:custGeom>
          <a:solidFill>
            <a:schemeClr val="bg1"/>
          </a:solidFill>
          <a:ln w="9525" cap="flat">
            <a:noFill/>
            <a:prstDash val="solid"/>
            <a:miter/>
          </a:ln>
        </p:spPr>
        <p:txBody>
          <a:bodyPr wrap="square" rtlCol="0" anchor="ctr">
            <a:noAutofit/>
          </a:bodyPr>
          <a:lstStyle/>
          <a:p>
            <a:endParaRPr lang="en-US"/>
          </a:p>
        </p:txBody>
      </p:sp>
      <p:sp>
        <p:nvSpPr>
          <p:cNvPr id="22" name="Freeform: Shape 21">
            <a:extLst>
              <a:ext uri="{FF2B5EF4-FFF2-40B4-BE49-F238E27FC236}">
                <a16:creationId xmlns:a16="http://schemas.microsoft.com/office/drawing/2014/main" id="{E8DA6235-17F2-4C9E-88C6-C5D38D8D3C03}"/>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019768"/>
            <a:ext cx="1861854" cy="277779"/>
          </a:xfrm>
          <a:custGeom>
            <a:avLst/>
            <a:gdLst>
              <a:gd name="connsiteX0" fmla="*/ 180458 w 1861854"/>
              <a:gd name="connsiteY0" fmla="*/ 0 h 277779"/>
              <a:gd name="connsiteX1" fmla="*/ 419222 w 1861854"/>
              <a:gd name="connsiteY1" fmla="*/ 238761 h 277779"/>
              <a:gd name="connsiteX2" fmla="*/ 657984 w 1861854"/>
              <a:gd name="connsiteY2" fmla="*/ 0 h 277779"/>
              <a:gd name="connsiteX3" fmla="*/ 896745 w 1861854"/>
              <a:gd name="connsiteY3" fmla="*/ 238761 h 277779"/>
              <a:gd name="connsiteX4" fmla="*/ 1135754 w 1861854"/>
              <a:gd name="connsiteY4" fmla="*/ 0 h 277779"/>
              <a:gd name="connsiteX5" fmla="*/ 1374516 w 1861854"/>
              <a:gd name="connsiteY5" fmla="*/ 238761 h 277779"/>
              <a:gd name="connsiteX6" fmla="*/ 1613277 w 1861854"/>
              <a:gd name="connsiteY6" fmla="*/ 0 h 277779"/>
              <a:gd name="connsiteX7" fmla="*/ 1861854 w 1861854"/>
              <a:gd name="connsiteY7" fmla="*/ 248577 h 277779"/>
              <a:gd name="connsiteX8" fmla="*/ 1842470 w 1861854"/>
              <a:gd name="connsiteY8" fmla="*/ 268208 h 277779"/>
              <a:gd name="connsiteX9" fmla="*/ 1613277 w 1861854"/>
              <a:gd name="connsiteY9" fmla="*/ 39017 h 277779"/>
              <a:gd name="connsiteX10" fmla="*/ 1374516 w 1861854"/>
              <a:gd name="connsiteY10" fmla="*/ 277779 h 277779"/>
              <a:gd name="connsiteX11" fmla="*/ 1135754 w 1861854"/>
              <a:gd name="connsiteY11" fmla="*/ 39017 h 277779"/>
              <a:gd name="connsiteX12" fmla="*/ 896745 w 1861854"/>
              <a:gd name="connsiteY12" fmla="*/ 277779 h 277779"/>
              <a:gd name="connsiteX13" fmla="*/ 657984 w 1861854"/>
              <a:gd name="connsiteY13" fmla="*/ 39017 h 277779"/>
              <a:gd name="connsiteX14" fmla="*/ 419222 w 1861854"/>
              <a:gd name="connsiteY14" fmla="*/ 277779 h 277779"/>
              <a:gd name="connsiteX15" fmla="*/ 180458 w 1861854"/>
              <a:gd name="connsiteY15" fmla="*/ 39017 h 277779"/>
              <a:gd name="connsiteX16" fmla="*/ 0 w 1861854"/>
              <a:gd name="connsiteY16" fmla="*/ 219475 h 277779"/>
              <a:gd name="connsiteX17" fmla="*/ 0 w 1861854"/>
              <a:gd name="connsiteY17" fmla="*/ 180458 h 27777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Lst>
            <a:rect l="l" t="t" r="r" b="b"/>
            <a:pathLst>
              <a:path w="1861854" h="277779">
                <a:moveTo>
                  <a:pt x="180458" y="0"/>
                </a:moveTo>
                <a:lnTo>
                  <a:pt x="419222" y="238761"/>
                </a:lnTo>
                <a:lnTo>
                  <a:pt x="657984" y="0"/>
                </a:lnTo>
                <a:lnTo>
                  <a:pt x="896745" y="238761"/>
                </a:lnTo>
                <a:lnTo>
                  <a:pt x="1135754" y="0"/>
                </a:lnTo>
                <a:lnTo>
                  <a:pt x="1374516" y="238761"/>
                </a:lnTo>
                <a:lnTo>
                  <a:pt x="1613277" y="0"/>
                </a:lnTo>
                <a:lnTo>
                  <a:pt x="1861854" y="248577"/>
                </a:lnTo>
                <a:lnTo>
                  <a:pt x="1842470" y="268208"/>
                </a:lnTo>
                <a:lnTo>
                  <a:pt x="1613277" y="39017"/>
                </a:lnTo>
                <a:lnTo>
                  <a:pt x="1374516" y="277779"/>
                </a:lnTo>
                <a:lnTo>
                  <a:pt x="1135754" y="39017"/>
                </a:lnTo>
                <a:lnTo>
                  <a:pt x="896745" y="277779"/>
                </a:lnTo>
                <a:lnTo>
                  <a:pt x="657984" y="39017"/>
                </a:lnTo>
                <a:lnTo>
                  <a:pt x="419222" y="277779"/>
                </a:lnTo>
                <a:lnTo>
                  <a:pt x="180458" y="39017"/>
                </a:lnTo>
                <a:lnTo>
                  <a:pt x="0" y="219475"/>
                </a:lnTo>
                <a:lnTo>
                  <a:pt x="0" y="180458"/>
                </a:lnTo>
                <a:close/>
              </a:path>
            </a:pathLst>
          </a:custGeom>
          <a:solidFill>
            <a:schemeClr val="bg1"/>
          </a:solidFill>
          <a:ln w="9525" cap="flat">
            <a:noFill/>
            <a:prstDash val="solid"/>
            <a:miter/>
          </a:ln>
        </p:spPr>
        <p:txBody>
          <a:bodyPr wrap="square" rtlCol="0" anchor="ctr">
            <a:noAutofit/>
          </a:bodyPr>
          <a:lstStyle/>
          <a:p>
            <a:endParaRPr lang="en-US"/>
          </a:p>
        </p:txBody>
      </p:sp>
      <p:sp>
        <p:nvSpPr>
          <p:cNvPr id="24" name="Rectangle 23">
            <a:extLst>
              <a:ext uri="{FF2B5EF4-FFF2-40B4-BE49-F238E27FC236}">
                <a16:creationId xmlns:a16="http://schemas.microsoft.com/office/drawing/2014/main" id="{B55DEF71-1741-4489-8E77-46FC5BAA66E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69494" y="1220741"/>
            <a:ext cx="4833901" cy="4258176"/>
          </a:xfrm>
          <a:prstGeom prst="rect">
            <a:avLst/>
          </a:prstGeom>
          <a:solidFill>
            <a:schemeClr val="tx1"/>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6" name="Rectangle 25">
            <a:extLst>
              <a:ext uri="{FF2B5EF4-FFF2-40B4-BE49-F238E27FC236}">
                <a16:creationId xmlns:a16="http://schemas.microsoft.com/office/drawing/2014/main" id="{82347B6D-A7CC-48EB-861F-917D0D61E3E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369494" y="1220741"/>
            <a:ext cx="4833901" cy="4258176"/>
          </a:xfrm>
          <a:prstGeom prst="rect">
            <a:avLst/>
          </a:prstGeom>
          <a:no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A7A0A46D-CC9B-4E32-870A-7BC2DF94014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77284" y="4357092"/>
            <a:ext cx="319941" cy="319941"/>
          </a:xfrm>
          <a:prstGeom prst="ellipse">
            <a:avLst/>
          </a:prstGeom>
          <a:solidFill>
            <a:srgbClr val="FFFFFF"/>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sp>
        <p:nvSpPr>
          <p:cNvPr id="30" name="Oval 29">
            <a:extLst>
              <a:ext uri="{FF2B5EF4-FFF2-40B4-BE49-F238E27FC236}">
                <a16:creationId xmlns:a16="http://schemas.microsoft.com/office/drawing/2014/main" id="{9178722E-1BD0-427E-BAAE-4F206DAB581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177284" y="4357092"/>
            <a:ext cx="319941" cy="319941"/>
          </a:xfrm>
          <a:prstGeom prst="ellipse">
            <a:avLst/>
          </a:prstGeom>
          <a:solidFill>
            <a:schemeClr val="accent6">
              <a:alpha val="30000"/>
            </a:scheme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dirty="0"/>
          </a:p>
        </p:txBody>
      </p:sp>
      <p:pic>
        <p:nvPicPr>
          <p:cNvPr id="9" name="Picture 8" descr="A picture containing text, indoor&#10;&#10;Description automatically generated">
            <a:extLst>
              <a:ext uri="{FF2B5EF4-FFF2-40B4-BE49-F238E27FC236}">
                <a16:creationId xmlns:a16="http://schemas.microsoft.com/office/drawing/2014/main" id="{3B2EADB9-3901-6E5B-5E64-0D6BA60D4F27}"/>
              </a:ext>
            </a:extLst>
          </p:cNvPr>
          <p:cNvPicPr>
            <a:picLocks noChangeAspect="1"/>
          </p:cNvPicPr>
          <p:nvPr/>
        </p:nvPicPr>
        <p:blipFill>
          <a:blip r:embed="rId2">
            <a:extLst>
              <a:ext uri="{28A0092B-C50C-407E-A947-70E740481C1C}">
                <a14:useLocalDpi xmlns:a14="http://schemas.microsoft.com/office/drawing/2010/main" val="0"/>
              </a:ext>
            </a:extLst>
          </a:blip>
          <a:srcRect l="7324" r="2656" b="25578"/>
          <a:stretch/>
        </p:blipFill>
        <p:spPr bwMode="auto">
          <a:xfrm>
            <a:off x="1497225" y="1580033"/>
            <a:ext cx="4695384" cy="2397024"/>
          </a:xfrm>
          <a:prstGeom prst="rect">
            <a:avLst/>
          </a:prstGeom>
          <a:noFill/>
          <a:ln w="28575">
            <a:noFill/>
          </a:ln>
        </p:spPr>
      </p:pic>
      <p:sp>
        <p:nvSpPr>
          <p:cNvPr id="32" name="Graphic 212">
            <a:extLst>
              <a:ext uri="{FF2B5EF4-FFF2-40B4-BE49-F238E27FC236}">
                <a16:creationId xmlns:a16="http://schemas.microsoft.com/office/drawing/2014/main" id="{A753B935-E3DD-466D-BFAC-68E0BE02D092}"/>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11971" y="858936"/>
            <a:ext cx="693403" cy="693403"/>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CD4A73"/>
          </a:solidFill>
          <a:ln w="28575">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sp>
        <p:nvSpPr>
          <p:cNvPr id="34" name="Graphic 212">
            <a:extLst>
              <a:ext uri="{FF2B5EF4-FFF2-40B4-BE49-F238E27FC236}">
                <a16:creationId xmlns:a16="http://schemas.microsoft.com/office/drawing/2014/main" id="{FB034F26-4148-4B59-B493-14D7A9A8BAA9}"/>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5211971" y="858936"/>
            <a:ext cx="693403" cy="693403"/>
          </a:xfrm>
          <a:custGeom>
            <a:avLst/>
            <a:gdLst>
              <a:gd name="connsiteX0" fmla="*/ 403574 w 807148"/>
              <a:gd name="connsiteY0" fmla="*/ 0 h 807148"/>
              <a:gd name="connsiteX1" fmla="*/ 0 w 807148"/>
              <a:gd name="connsiteY1" fmla="*/ 403574 h 807148"/>
              <a:gd name="connsiteX2" fmla="*/ 403574 w 807148"/>
              <a:gd name="connsiteY2" fmla="*/ 807149 h 807148"/>
              <a:gd name="connsiteX3" fmla="*/ 807149 w 807148"/>
              <a:gd name="connsiteY3" fmla="*/ 403574 h 807148"/>
              <a:gd name="connsiteX4" fmla="*/ 403574 w 807148"/>
              <a:gd name="connsiteY4" fmla="*/ 0 h 807148"/>
              <a:gd name="connsiteX5" fmla="*/ 403574 w 807148"/>
              <a:gd name="connsiteY5" fmla="*/ 667988 h 807148"/>
              <a:gd name="connsiteX6" fmla="*/ 139160 w 807148"/>
              <a:gd name="connsiteY6" fmla="*/ 403574 h 807148"/>
              <a:gd name="connsiteX7" fmla="*/ 403574 w 807148"/>
              <a:gd name="connsiteY7" fmla="*/ 139160 h 807148"/>
              <a:gd name="connsiteX8" fmla="*/ 667988 w 807148"/>
              <a:gd name="connsiteY8" fmla="*/ 403574 h 807148"/>
              <a:gd name="connsiteX9" fmla="*/ 403574 w 807148"/>
              <a:gd name="connsiteY9" fmla="*/ 667988 h 8071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807148" h="807148">
                <a:moveTo>
                  <a:pt x="403574" y="0"/>
                </a:moveTo>
                <a:cubicBezTo>
                  <a:pt x="180689" y="0"/>
                  <a:pt x="0" y="180689"/>
                  <a:pt x="0" y="403574"/>
                </a:cubicBezTo>
                <a:cubicBezTo>
                  <a:pt x="0" y="626459"/>
                  <a:pt x="180689" y="807149"/>
                  <a:pt x="403574" y="807149"/>
                </a:cubicBezTo>
                <a:cubicBezTo>
                  <a:pt x="626459" y="807149"/>
                  <a:pt x="807149" y="626459"/>
                  <a:pt x="807149" y="403574"/>
                </a:cubicBezTo>
                <a:cubicBezTo>
                  <a:pt x="807149" y="180689"/>
                  <a:pt x="626459" y="0"/>
                  <a:pt x="403574" y="0"/>
                </a:cubicBezTo>
                <a:close/>
                <a:moveTo>
                  <a:pt x="403574" y="667988"/>
                </a:moveTo>
                <a:cubicBezTo>
                  <a:pt x="257556" y="667988"/>
                  <a:pt x="139160" y="549593"/>
                  <a:pt x="139160" y="403574"/>
                </a:cubicBezTo>
                <a:cubicBezTo>
                  <a:pt x="139160" y="257556"/>
                  <a:pt x="257556" y="139160"/>
                  <a:pt x="403574" y="139160"/>
                </a:cubicBezTo>
                <a:cubicBezTo>
                  <a:pt x="549593" y="139160"/>
                  <a:pt x="667988" y="257556"/>
                  <a:pt x="667988" y="403574"/>
                </a:cubicBezTo>
                <a:cubicBezTo>
                  <a:pt x="667988" y="549593"/>
                  <a:pt x="549593" y="667988"/>
                  <a:pt x="403574" y="667988"/>
                </a:cubicBezTo>
                <a:close/>
              </a:path>
            </a:pathLst>
          </a:custGeom>
          <a:solidFill>
            <a:srgbClr val="CD4A73">
              <a:alpha val="30000"/>
            </a:srgbClr>
          </a:solidFill>
          <a:ln w="28575">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en-US">
              <a:solidFill>
                <a:schemeClr val="lt1"/>
              </a:solidFill>
            </a:endParaRPr>
          </a:p>
        </p:txBody>
      </p:sp>
      <p:grpSp>
        <p:nvGrpSpPr>
          <p:cNvPr id="36" name="Graphic 185">
            <a:extLst>
              <a:ext uri="{FF2B5EF4-FFF2-40B4-BE49-F238E27FC236}">
                <a16:creationId xmlns:a16="http://schemas.microsoft.com/office/drawing/2014/main" id="{5E6BB5FD-DB7B-4BE3-BA45-1EF042115ED5}"/>
              </a:ext>
              <a:ext uri="{C183D7F6-B498-43B3-948B-1728B52AA6E4}">
                <adec:decorative xmlns:adec="http://schemas.microsoft.com/office/drawing/2017/decorative" val="1"/>
              </a:ext>
            </a:extLst>
          </p:cNvPr>
          <p:cNvGrpSpPr>
            <a:grpSpLocks noGrp="1" noUngrp="1" noRot="1" noChangeAspect="1" noMove="1" noResize="1"/>
          </p:cNvGrpSpPr>
          <p:nvPr>
            <p:extLst>
              <p:ext uri="{386F3935-93C4-4BCD-93E2-E3B085C9AB24}">
                <p16:designElem xmlns:p16="http://schemas.microsoft.com/office/powerpoint/2015/main" val="1"/>
              </p:ext>
            </p:extLst>
          </p:nvPr>
        </p:nvGrpSpPr>
        <p:grpSpPr>
          <a:xfrm>
            <a:off x="10428634" y="5987064"/>
            <a:ext cx="1054466" cy="469689"/>
            <a:chOff x="9841624" y="4115729"/>
            <a:chExt cx="602169" cy="268223"/>
          </a:xfrm>
          <a:solidFill>
            <a:schemeClr val="bg1"/>
          </a:solidFill>
        </p:grpSpPr>
        <p:sp>
          <p:nvSpPr>
            <p:cNvPr id="37" name="Freeform: Shape 36">
              <a:extLst>
                <a:ext uri="{FF2B5EF4-FFF2-40B4-BE49-F238E27FC236}">
                  <a16:creationId xmlns:a16="http://schemas.microsoft.com/office/drawing/2014/main" id="{9929FF76-4B3A-4294-BE6E-B507B22D1B5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841624"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8" name="Freeform: Shape 37">
              <a:extLst>
                <a:ext uri="{FF2B5EF4-FFF2-40B4-BE49-F238E27FC236}">
                  <a16:creationId xmlns:a16="http://schemas.microsoft.com/office/drawing/2014/main" id="{253C18A4-10CC-4E91-A8A2-D5368972A13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9941445" y="4115729"/>
              <a:ext cx="202882" cy="268223"/>
            </a:xfrm>
            <a:custGeom>
              <a:avLst/>
              <a:gdLst>
                <a:gd name="connsiteX0" fmla="*/ 20765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765"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39" name="Freeform: Shape 38">
              <a:extLst>
                <a:ext uri="{FF2B5EF4-FFF2-40B4-BE49-F238E27FC236}">
                  <a16:creationId xmlns:a16="http://schemas.microsoft.com/office/drawing/2014/main" id="{6356AC2F-73E0-44FD-B346-A209D274D3E7}"/>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041267"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40" name="Freeform: Shape 39">
              <a:extLst>
                <a:ext uri="{FF2B5EF4-FFF2-40B4-BE49-F238E27FC236}">
                  <a16:creationId xmlns:a16="http://schemas.microsoft.com/office/drawing/2014/main" id="{95A85581-9712-414C-82D4-2FE96ACB2A29}"/>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141090"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sp>
          <p:nvSpPr>
            <p:cNvPr id="41" name="Freeform: Shape 40">
              <a:extLst>
                <a:ext uri="{FF2B5EF4-FFF2-40B4-BE49-F238E27FC236}">
                  <a16:creationId xmlns:a16="http://schemas.microsoft.com/office/drawing/2014/main" id="{1B0828F2-35E7-4424-8082-6C258B676EF2}"/>
                </a:ext>
                <a:ext uri="{C183D7F6-B498-43B3-948B-1728B52AA6E4}">
                  <adec:decorative xmlns:adec="http://schemas.microsoft.com/office/drawing/2017/decorative" val="1"/>
                </a:ext>
              </a:extLst>
            </p:cNvPr>
            <p:cNvSpPr/>
            <p:nvPr>
              <p:extLst>
                <p:ext uri="{386F3935-93C4-4BCD-93E2-E3B085C9AB24}">
                  <p16:designElem xmlns:p16="http://schemas.microsoft.com/office/powerpoint/2015/main" val="1"/>
                </p:ext>
              </p:extLst>
            </p:nvPr>
          </p:nvSpPr>
          <p:spPr>
            <a:xfrm>
              <a:off x="10240911" y="4115729"/>
              <a:ext cx="202882" cy="268223"/>
            </a:xfrm>
            <a:custGeom>
              <a:avLst/>
              <a:gdLst>
                <a:gd name="connsiteX0" fmla="*/ 20669 w 202882"/>
                <a:gd name="connsiteY0" fmla="*/ 268224 h 268223"/>
                <a:gd name="connsiteX1" fmla="*/ 0 w 202882"/>
                <a:gd name="connsiteY1" fmla="*/ 268224 h 268223"/>
                <a:gd name="connsiteX2" fmla="*/ 182118 w 202882"/>
                <a:gd name="connsiteY2" fmla="*/ 0 h 268223"/>
                <a:gd name="connsiteX3" fmla="*/ 202883 w 202882"/>
                <a:gd name="connsiteY3" fmla="*/ 0 h 268223"/>
              </a:gdLst>
              <a:ahLst/>
              <a:cxnLst>
                <a:cxn ang="0">
                  <a:pos x="connsiteX0" y="connsiteY0"/>
                </a:cxn>
                <a:cxn ang="0">
                  <a:pos x="connsiteX1" y="connsiteY1"/>
                </a:cxn>
                <a:cxn ang="0">
                  <a:pos x="connsiteX2" y="connsiteY2"/>
                </a:cxn>
                <a:cxn ang="0">
                  <a:pos x="connsiteX3" y="connsiteY3"/>
                </a:cxn>
              </a:cxnLst>
              <a:rect l="l" t="t" r="r" b="b"/>
              <a:pathLst>
                <a:path w="202882" h="268223">
                  <a:moveTo>
                    <a:pt x="20669" y="268224"/>
                  </a:moveTo>
                  <a:lnTo>
                    <a:pt x="0" y="268224"/>
                  </a:lnTo>
                  <a:lnTo>
                    <a:pt x="182118" y="0"/>
                  </a:lnTo>
                  <a:lnTo>
                    <a:pt x="202883" y="0"/>
                  </a:lnTo>
                  <a:close/>
                </a:path>
              </a:pathLst>
            </a:custGeom>
            <a:grpFill/>
            <a:ln w="9525" cap="flat">
              <a:noFill/>
              <a:prstDash val="solid"/>
              <a:miter/>
            </a:ln>
          </p:spPr>
          <p:txBody>
            <a:bodyPr rtlCol="0" anchor="ctr"/>
            <a:lstStyle/>
            <a:p>
              <a:endParaRPr lang="en-US"/>
            </a:p>
          </p:txBody>
        </p:sp>
      </p:grpSp>
      <p:sp>
        <p:nvSpPr>
          <p:cNvPr id="3" name="TextBox 2">
            <a:extLst>
              <a:ext uri="{FF2B5EF4-FFF2-40B4-BE49-F238E27FC236}">
                <a16:creationId xmlns:a16="http://schemas.microsoft.com/office/drawing/2014/main" id="{AE5D3E96-9664-EDAB-F4DA-CE53D0A3E9D7}"/>
              </a:ext>
            </a:extLst>
          </p:cNvPr>
          <p:cNvSpPr txBox="1"/>
          <p:nvPr/>
        </p:nvSpPr>
        <p:spPr>
          <a:xfrm>
            <a:off x="6760258" y="4048072"/>
            <a:ext cx="3789021" cy="1938992"/>
          </a:xfrm>
          <a:prstGeom prst="rect">
            <a:avLst/>
          </a:prstGeom>
          <a:noFill/>
        </p:spPr>
        <p:txBody>
          <a:bodyPr wrap="square">
            <a:spAutoFit/>
          </a:bodyPr>
          <a:lstStyle/>
          <a:p>
            <a:r>
              <a:rPr lang="en-US" sz="2400" b="1" dirty="0">
                <a:solidFill>
                  <a:schemeClr val="bg1"/>
                </a:solidFill>
                <a:effectLst/>
                <a:ea typeface="Calibri" panose="020F0502020204030204" pitchFamily="34" charset="0"/>
                <a:cs typeface="Times New Roman" panose="02020603050405020304" pitchFamily="18" charset="0"/>
              </a:rPr>
              <a:t>"I couldn't wait 'til the last minute</a:t>
            </a:r>
            <a:r>
              <a:rPr lang="en-US" sz="2400" b="1" dirty="0">
                <a:solidFill>
                  <a:schemeClr val="bg1"/>
                </a:solidFill>
                <a:ea typeface="Calibri" panose="020F0502020204030204" pitchFamily="34" charset="0"/>
                <a:cs typeface="Times New Roman" panose="02020603050405020304" pitchFamily="18" charset="0"/>
              </a:rPr>
              <a:t>. </a:t>
            </a:r>
            <a:r>
              <a:rPr lang="en-US" sz="2400" b="1" dirty="0">
                <a:solidFill>
                  <a:schemeClr val="bg1"/>
                </a:solidFill>
                <a:effectLst/>
                <a:ea typeface="Calibri" panose="020F0502020204030204" pitchFamily="34" charset="0"/>
                <a:cs typeface="Times New Roman" panose="02020603050405020304" pitchFamily="18" charset="0"/>
              </a:rPr>
              <a:t>He would die within minutes.“ </a:t>
            </a:r>
            <a:r>
              <a:rPr lang="en-US" sz="2400" b="1" dirty="0">
                <a:solidFill>
                  <a:schemeClr val="bg1"/>
                </a:solidFill>
                <a:ea typeface="Calibri" panose="020F0502020204030204" pitchFamily="34" charset="0"/>
                <a:cs typeface="Times New Roman" panose="02020603050405020304" pitchFamily="18" charset="0"/>
              </a:rPr>
              <a:t>Dorothy Taylor, mother of David Taylor</a:t>
            </a:r>
            <a:endParaRPr lang="en-US" sz="2400" b="1" dirty="0">
              <a:solidFill>
                <a:schemeClr val="bg1"/>
              </a:solidFill>
            </a:endParaRPr>
          </a:p>
        </p:txBody>
      </p:sp>
    </p:spTree>
    <p:extLst>
      <p:ext uri="{BB962C8B-B14F-4D97-AF65-F5344CB8AC3E}">
        <p14:creationId xmlns:p14="http://schemas.microsoft.com/office/powerpoint/2010/main" val="276283794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EACFDFE1-9BDD-DAFB-28A0-1D70DD7C5827}"/>
            </a:ext>
          </a:extLst>
        </p:cNvPr>
        <p:cNvGrpSpPr/>
        <p:nvPr/>
      </p:nvGrpSpPr>
      <p:grpSpPr>
        <a:xfrm>
          <a:off x="0" y="0"/>
          <a:ext cx="0" cy="0"/>
          <a:chOff x="0" y="0"/>
          <a:chExt cx="0" cy="0"/>
        </a:xfrm>
      </p:grpSpPr>
      <p:sp useBgFill="1">
        <p:nvSpPr>
          <p:cNvPr id="23" name="Rectangle 22">
            <a:extLst>
              <a:ext uri="{FF2B5EF4-FFF2-40B4-BE49-F238E27FC236}">
                <a16:creationId xmlns:a16="http://schemas.microsoft.com/office/drawing/2014/main" id="{7FF47CB7-972F-479F-A36D-9E72D26EC8D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ln w="12700" cap="flat" cmpd="sng" algn="ctr">
            <a:noFill/>
            <a:prstDash val="solid"/>
            <a:miter lim="800000"/>
          </a:ln>
          <a:effectLst/>
          <a:extLst>
            <a:ext uri="{91240B29-F687-4F45-9708-019B960494DF}">
              <a14:hiddenLine xmlns:a14="http://schemas.microsoft.com/office/drawing/2010/main" w="12700" cap="flat" cmpd="sng" algn="ctr">
                <a:solidFill>
                  <a:schemeClr val="accent1">
                    <a:shade val="50000"/>
                  </a:schemeClr>
                </a:solidFill>
                <a:prstDash val="solid"/>
                <a:miter lim="800000"/>
              </a14:hiddenLine>
            </a:ext>
          </a:ex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5" name="Freeform: Shape 24">
            <a:extLst>
              <a:ext uri="{FF2B5EF4-FFF2-40B4-BE49-F238E27FC236}">
                <a16:creationId xmlns:a16="http://schemas.microsoft.com/office/drawing/2014/main" id="{0D153B68-5844-490D-8E67-F616D6D721C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1"/>
            <a:ext cx="11766176" cy="2061837"/>
          </a:xfrm>
          <a:custGeom>
            <a:avLst/>
            <a:gdLst>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13657 w 10768629"/>
              <a:gd name="connsiteY144" fmla="*/ 1730706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18446 w 10768629"/>
              <a:gd name="connsiteY143" fmla="*/ 1726895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45936 w 10768629"/>
              <a:gd name="connsiteY142" fmla="*/ 1713743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9437 w 10768629"/>
              <a:gd name="connsiteY140" fmla="*/ 1636968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40853 w 10768629"/>
              <a:gd name="connsiteY141" fmla="*/ 1657958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38835 w 10768629"/>
              <a:gd name="connsiteY164" fmla="*/ 1920210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32568 w 10768629"/>
              <a:gd name="connsiteY178" fmla="*/ 1793149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186881 w 10768629"/>
              <a:gd name="connsiteY179" fmla="*/ 1768613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1967996 w 10768629"/>
              <a:gd name="connsiteY173" fmla="*/ 1953187 h 1978172"/>
              <a:gd name="connsiteX174" fmla="*/ 1855805 w 10768629"/>
              <a:gd name="connsiteY174" fmla="*/ 1926082 h 1978172"/>
              <a:gd name="connsiteX175" fmla="*/ 1790957 w 10768629"/>
              <a:gd name="connsiteY175" fmla="*/ 1919460 h 1978172"/>
              <a:gd name="connsiteX176" fmla="*/ 1613978 w 10768629"/>
              <a:gd name="connsiteY176" fmla="*/ 1891581 h 1978172"/>
              <a:gd name="connsiteX177" fmla="*/ 1436831 w 10768629"/>
              <a:gd name="connsiteY177" fmla="*/ 1856201 h 1978172"/>
              <a:gd name="connsiteX178" fmla="*/ 1357365 w 10768629"/>
              <a:gd name="connsiteY178" fmla="*/ 1832140 h 1978172"/>
              <a:gd name="connsiteX179" fmla="*/ 1232341 w 10768629"/>
              <a:gd name="connsiteY179" fmla="*/ 1785942 h 1978172"/>
              <a:gd name="connsiteX180" fmla="*/ 1162595 w 10768629"/>
              <a:gd name="connsiteY180" fmla="*/ 1758337 h 1978172"/>
              <a:gd name="connsiteX181" fmla="*/ 1128523 w 10768629"/>
              <a:gd name="connsiteY181" fmla="*/ 1763621 h 1978172"/>
              <a:gd name="connsiteX182" fmla="*/ 991903 w 10768629"/>
              <a:gd name="connsiteY182" fmla="*/ 1786741 h 1978172"/>
              <a:gd name="connsiteX183" fmla="*/ 883960 w 10768629"/>
              <a:gd name="connsiteY183" fmla="*/ 1822386 h 1978172"/>
              <a:gd name="connsiteX184" fmla="*/ 766531 w 10768629"/>
              <a:gd name="connsiteY184" fmla="*/ 1805053 h 1978172"/>
              <a:gd name="connsiteX185" fmla="*/ 669779 w 10768629"/>
              <a:gd name="connsiteY185" fmla="*/ 1800537 h 1978172"/>
              <a:gd name="connsiteX186" fmla="*/ 523898 w 10768629"/>
              <a:gd name="connsiteY186" fmla="*/ 1811085 h 1978172"/>
              <a:gd name="connsiteX187" fmla="*/ 360251 w 10768629"/>
              <a:gd name="connsiteY187" fmla="*/ 1830735 h 1978172"/>
              <a:gd name="connsiteX188" fmla="*/ 255207 w 10768629"/>
              <a:gd name="connsiteY188" fmla="*/ 1818275 h 1978172"/>
              <a:gd name="connsiteX189" fmla="*/ 101803 w 10768629"/>
              <a:gd name="connsiteY189" fmla="*/ 1870647 h 1978172"/>
              <a:gd name="connsiteX190" fmla="*/ 25397 w 10768629"/>
              <a:gd name="connsiteY190" fmla="*/ 1888443 h 1978172"/>
              <a:gd name="connsiteX191" fmla="*/ 2370 w 10768629"/>
              <a:gd name="connsiteY191" fmla="*/ 1878311 h 1978172"/>
              <a:gd name="connsiteX192" fmla="*/ 0 w 10768629"/>
              <a:gd name="connsiteY192" fmla="*/ 1878785 h 1978172"/>
              <a:gd name="connsiteX193" fmla="*/ 0 w 10768629"/>
              <a:gd name="connsiteY193"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115176 w 10768629"/>
              <a:gd name="connsiteY163" fmla="*/ 1943459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57504 w 10768629"/>
              <a:gd name="connsiteY162" fmla="*/ 1957276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90336 w 10768629"/>
              <a:gd name="connsiteY159" fmla="*/ 1925039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76289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407128 w 10768629"/>
              <a:gd name="connsiteY46" fmla="*/ 961344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69725 w 10768629"/>
              <a:gd name="connsiteY49" fmla="*/ 989186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9462 w 10768629"/>
              <a:gd name="connsiteY48" fmla="*/ 987106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79948 w 10768629"/>
              <a:gd name="connsiteY35" fmla="*/ 576062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316893 w 10768629"/>
              <a:gd name="connsiteY28" fmla="*/ 491390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69666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43525 w 10768629"/>
              <a:gd name="connsiteY78" fmla="*/ 1179064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85942 w 10768629"/>
              <a:gd name="connsiteY79" fmla="*/ 1233723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07190 w 10768629"/>
              <a:gd name="connsiteY82" fmla="*/ 1314737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5361 w 10768629"/>
              <a:gd name="connsiteY152" fmla="*/ 1894711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20200 w 10768629"/>
              <a:gd name="connsiteY151" fmla="*/ 1873173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22386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8523 w 10768629"/>
              <a:gd name="connsiteY182" fmla="*/ 1763621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58337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 name="connsiteX0" fmla="*/ 0 w 10768629"/>
              <a:gd name="connsiteY0" fmla="*/ 0 h 1978172"/>
              <a:gd name="connsiteX1" fmla="*/ 10768629 w 10768629"/>
              <a:gd name="connsiteY1" fmla="*/ 0 h 1978172"/>
              <a:gd name="connsiteX2" fmla="*/ 10733254 w 10768629"/>
              <a:gd name="connsiteY2" fmla="*/ 31439 h 1978172"/>
              <a:gd name="connsiteX3" fmla="*/ 10727085 w 10768629"/>
              <a:gd name="connsiteY3" fmla="*/ 37910 h 1978172"/>
              <a:gd name="connsiteX4" fmla="*/ 10675953 w 10768629"/>
              <a:gd name="connsiteY4" fmla="*/ 68623 h 1978172"/>
              <a:gd name="connsiteX5" fmla="*/ 10637091 w 10768629"/>
              <a:gd name="connsiteY5" fmla="*/ 90361 h 1978172"/>
              <a:gd name="connsiteX6" fmla="*/ 10610971 w 10768629"/>
              <a:gd name="connsiteY6" fmla="*/ 110764 h 1978172"/>
              <a:gd name="connsiteX7" fmla="*/ 10532872 w 10768629"/>
              <a:gd name="connsiteY7" fmla="*/ 138028 h 1978172"/>
              <a:gd name="connsiteX8" fmla="*/ 10398558 w 10768629"/>
              <a:gd name="connsiteY8" fmla="*/ 172911 h 1978172"/>
              <a:gd name="connsiteX9" fmla="*/ 10371128 w 10768629"/>
              <a:gd name="connsiteY9" fmla="*/ 182609 h 1978172"/>
              <a:gd name="connsiteX10" fmla="*/ 10352178 w 10768629"/>
              <a:gd name="connsiteY10" fmla="*/ 199976 h 1978172"/>
              <a:gd name="connsiteX11" fmla="*/ 10351815 w 10768629"/>
              <a:gd name="connsiteY11" fmla="*/ 211879 h 1978172"/>
              <a:gd name="connsiteX12" fmla="*/ 10337471 w 10768629"/>
              <a:gd name="connsiteY12" fmla="*/ 218661 h 1978172"/>
              <a:gd name="connsiteX13" fmla="*/ 10334625 w 10768629"/>
              <a:gd name="connsiteY13" fmla="*/ 222351 h 1978172"/>
              <a:gd name="connsiteX14" fmla="*/ 10256365 w 10768629"/>
              <a:gd name="connsiteY14" fmla="*/ 235917 h 1978172"/>
              <a:gd name="connsiteX15" fmla="*/ 10201127 w 10768629"/>
              <a:gd name="connsiteY15" fmla="*/ 267448 h 1978172"/>
              <a:gd name="connsiteX16" fmla="*/ 9961218 w 10768629"/>
              <a:gd name="connsiteY16" fmla="*/ 326720 h 1978172"/>
              <a:gd name="connsiteX17" fmla="*/ 9859715 w 10768629"/>
              <a:gd name="connsiteY17" fmla="*/ 355698 h 1978172"/>
              <a:gd name="connsiteX18" fmla="*/ 9679867 w 10768629"/>
              <a:gd name="connsiteY18" fmla="*/ 399081 h 1978172"/>
              <a:gd name="connsiteX19" fmla="*/ 9490654 w 10768629"/>
              <a:gd name="connsiteY19" fmla="*/ 455225 h 1978172"/>
              <a:gd name="connsiteX20" fmla="*/ 9470837 w 10768629"/>
              <a:gd name="connsiteY20" fmla="*/ 452539 h 1978172"/>
              <a:gd name="connsiteX21" fmla="*/ 9469082 w 10768629"/>
              <a:gd name="connsiteY21" fmla="*/ 454891 h 1978172"/>
              <a:gd name="connsiteX22" fmla="*/ 9448038 w 10768629"/>
              <a:gd name="connsiteY22" fmla="*/ 459733 h 1978172"/>
              <a:gd name="connsiteX23" fmla="*/ 9396821 w 10768629"/>
              <a:gd name="connsiteY23" fmla="*/ 455795 h 1978172"/>
              <a:gd name="connsiteX24" fmla="*/ 9392197 w 10768629"/>
              <a:gd name="connsiteY24" fmla="*/ 459796 h 1978172"/>
              <a:gd name="connsiteX25" fmla="*/ 9347994 w 10768629"/>
              <a:gd name="connsiteY25" fmla="*/ 464462 h 1978172"/>
              <a:gd name="connsiteX26" fmla="*/ 9347889 w 10768629"/>
              <a:gd name="connsiteY26" fmla="*/ 466539 h 1978172"/>
              <a:gd name="connsiteX27" fmla="*/ 9337639 w 10768629"/>
              <a:gd name="connsiteY27" fmla="*/ 476654 h 1978172"/>
              <a:gd name="connsiteX28" fmla="*/ 9287964 w 10768629"/>
              <a:gd name="connsiteY28" fmla="*/ 513052 h 1978172"/>
              <a:gd name="connsiteX29" fmla="*/ 9229283 w 10768629"/>
              <a:gd name="connsiteY29" fmla="*/ 555377 h 1978172"/>
              <a:gd name="connsiteX30" fmla="*/ 9220274 w 10768629"/>
              <a:gd name="connsiteY30" fmla="*/ 557502 h 1978172"/>
              <a:gd name="connsiteX31" fmla="*/ 9220202 w 10768629"/>
              <a:gd name="connsiteY31" fmla="*/ 558001 h 1978172"/>
              <a:gd name="connsiteX32" fmla="*/ 9210908 w 10768629"/>
              <a:gd name="connsiteY32" fmla="*/ 561147 h 1978172"/>
              <a:gd name="connsiteX33" fmla="*/ 9186374 w 10768629"/>
              <a:gd name="connsiteY33" fmla="*/ 565502 h 1978172"/>
              <a:gd name="connsiteX34" fmla="*/ 9181058 w 10768629"/>
              <a:gd name="connsiteY34" fmla="*/ 569943 h 1978172"/>
              <a:gd name="connsiteX35" fmla="*/ 9167549 w 10768629"/>
              <a:gd name="connsiteY35" fmla="*/ 584727 h 1978172"/>
              <a:gd name="connsiteX36" fmla="*/ 9149110 w 10768629"/>
              <a:gd name="connsiteY36" fmla="*/ 598906 h 1978172"/>
              <a:gd name="connsiteX37" fmla="*/ 9078556 w 10768629"/>
              <a:gd name="connsiteY37" fmla="*/ 644039 h 1978172"/>
              <a:gd name="connsiteX38" fmla="*/ 8996399 w 10768629"/>
              <a:gd name="connsiteY38" fmla="*/ 690055 h 1978172"/>
              <a:gd name="connsiteX39" fmla="*/ 8803791 w 10768629"/>
              <a:gd name="connsiteY39" fmla="*/ 813860 h 1978172"/>
              <a:gd name="connsiteX40" fmla="*/ 8636202 w 10768629"/>
              <a:gd name="connsiteY40" fmla="*/ 848463 h 1978172"/>
              <a:gd name="connsiteX41" fmla="*/ 8555372 w 10768629"/>
              <a:gd name="connsiteY41" fmla="*/ 883171 h 1978172"/>
              <a:gd name="connsiteX42" fmla="*/ 8507229 w 10768629"/>
              <a:gd name="connsiteY42" fmla="*/ 901665 h 1978172"/>
              <a:gd name="connsiteX43" fmla="*/ 8428473 w 10768629"/>
              <a:gd name="connsiteY43" fmla="*/ 927985 h 1978172"/>
              <a:gd name="connsiteX44" fmla="*/ 8427914 w 10768629"/>
              <a:gd name="connsiteY44" fmla="*/ 933480 h 1978172"/>
              <a:gd name="connsiteX45" fmla="*/ 8420327 w 10768629"/>
              <a:gd name="connsiteY45" fmla="*/ 941984 h 1978172"/>
              <a:gd name="connsiteX46" fmla="*/ 8394729 w 10768629"/>
              <a:gd name="connsiteY46" fmla="*/ 948347 h 1978172"/>
              <a:gd name="connsiteX47" fmla="*/ 8380548 w 10768629"/>
              <a:gd name="connsiteY47" fmla="*/ 987916 h 1978172"/>
              <a:gd name="connsiteX48" fmla="*/ 8375330 w 10768629"/>
              <a:gd name="connsiteY48" fmla="*/ 965444 h 1978172"/>
              <a:gd name="connsiteX49" fmla="*/ 8340796 w 10768629"/>
              <a:gd name="connsiteY49" fmla="*/ 980522 h 1978172"/>
              <a:gd name="connsiteX50" fmla="*/ 8304438 w 10768629"/>
              <a:gd name="connsiteY50" fmla="*/ 996739 h 1978172"/>
              <a:gd name="connsiteX51" fmla="*/ 8280929 w 10768629"/>
              <a:gd name="connsiteY51" fmla="*/ 1023089 h 1978172"/>
              <a:gd name="connsiteX52" fmla="*/ 8275760 w 10768629"/>
              <a:gd name="connsiteY52" fmla="*/ 1027772 h 1978172"/>
              <a:gd name="connsiteX53" fmla="*/ 8275478 w 10768629"/>
              <a:gd name="connsiteY53" fmla="*/ 1027605 h 1978172"/>
              <a:gd name="connsiteX54" fmla="*/ 8249003 w 10768629"/>
              <a:gd name="connsiteY54" fmla="*/ 1032033 h 1978172"/>
              <a:gd name="connsiteX55" fmla="*/ 8203836 w 10768629"/>
              <a:gd name="connsiteY55" fmla="*/ 1037347 h 1978172"/>
              <a:gd name="connsiteX56" fmla="*/ 8122936 w 10768629"/>
              <a:gd name="connsiteY56" fmla="*/ 1063113 h 1978172"/>
              <a:gd name="connsiteX57" fmla="*/ 8043658 w 10768629"/>
              <a:gd name="connsiteY57" fmla="*/ 1092746 h 1978172"/>
              <a:gd name="connsiteX58" fmla="*/ 8015351 w 10768629"/>
              <a:gd name="connsiteY58" fmla="*/ 1105478 h 1978172"/>
              <a:gd name="connsiteX59" fmla="*/ 7963145 w 10768629"/>
              <a:gd name="connsiteY59" fmla="*/ 1119346 h 1978172"/>
              <a:gd name="connsiteX60" fmla="*/ 7938145 w 10768629"/>
              <a:gd name="connsiteY60" fmla="*/ 1120225 h 1978172"/>
              <a:gd name="connsiteX61" fmla="*/ 7937238 w 10768629"/>
              <a:gd name="connsiteY61" fmla="*/ 1121204 h 1978172"/>
              <a:gd name="connsiteX62" fmla="*/ 7934398 w 10768629"/>
              <a:gd name="connsiteY62" fmla="*/ 1118240 h 1978172"/>
              <a:gd name="connsiteX63" fmla="*/ 7918248 w 10768629"/>
              <a:gd name="connsiteY63" fmla="*/ 1124371 h 1978172"/>
              <a:gd name="connsiteX64" fmla="*/ 7914119 w 10768629"/>
              <a:gd name="connsiteY64" fmla="*/ 1127653 h 1978172"/>
              <a:gd name="connsiteX65" fmla="*/ 7907658 w 10768629"/>
              <a:gd name="connsiteY65" fmla="*/ 1130350 h 1978172"/>
              <a:gd name="connsiteX66" fmla="*/ 7907434 w 10768629"/>
              <a:gd name="connsiteY66" fmla="*/ 1130103 h 1978172"/>
              <a:gd name="connsiteX67" fmla="*/ 7901508 w 10768629"/>
              <a:gd name="connsiteY67" fmla="*/ 1133245 h 1978172"/>
              <a:gd name="connsiteX68" fmla="*/ 7873287 w 10768629"/>
              <a:gd name="connsiteY68" fmla="*/ 1152609 h 1978172"/>
              <a:gd name="connsiteX69" fmla="*/ 7834833 w 10768629"/>
              <a:gd name="connsiteY69" fmla="*/ 1153868 h 1978172"/>
              <a:gd name="connsiteX70" fmla="*/ 7828661 w 10768629"/>
              <a:gd name="connsiteY70" fmla="*/ 1139994 h 1978172"/>
              <a:gd name="connsiteX71" fmla="*/ 7823966 w 10768629"/>
              <a:gd name="connsiteY71" fmla="*/ 1143178 h 1978172"/>
              <a:gd name="connsiteX72" fmla="*/ 7815078 w 10768629"/>
              <a:gd name="connsiteY72" fmla="*/ 1151776 h 1978172"/>
              <a:gd name="connsiteX73" fmla="*/ 7812026 w 10768629"/>
              <a:gd name="connsiteY73" fmla="*/ 1151522 h 1978172"/>
              <a:gd name="connsiteX74" fmla="*/ 7782249 w 10768629"/>
              <a:gd name="connsiteY74" fmla="*/ 1160970 h 1978172"/>
              <a:gd name="connsiteX75" fmla="*/ 7773476 w 10768629"/>
              <a:gd name="connsiteY75" fmla="*/ 1157414 h 1978172"/>
              <a:gd name="connsiteX76" fmla="*/ 7769600 w 10768629"/>
              <a:gd name="connsiteY76" fmla="*/ 1157365 h 1978172"/>
              <a:gd name="connsiteX77" fmla="*/ 7752631 w 10768629"/>
              <a:gd name="connsiteY77" fmla="*/ 1172815 h 1978172"/>
              <a:gd name="connsiteX78" fmla="*/ 7739392 w 10768629"/>
              <a:gd name="connsiteY78" fmla="*/ 1192062 h 1978172"/>
              <a:gd name="connsiteX79" fmla="*/ 7677677 w 10768629"/>
              <a:gd name="connsiteY79" fmla="*/ 1216394 h 1978172"/>
              <a:gd name="connsiteX80" fmla="*/ 7586920 w 10768629"/>
              <a:gd name="connsiteY80" fmla="*/ 1261888 h 1978172"/>
              <a:gd name="connsiteX81" fmla="*/ 7486100 w 10768629"/>
              <a:gd name="connsiteY81" fmla="*/ 1292563 h 1978172"/>
              <a:gd name="connsiteX82" fmla="*/ 7411323 w 10768629"/>
              <a:gd name="connsiteY82" fmla="*/ 1340732 h 1978172"/>
              <a:gd name="connsiteX83" fmla="*/ 7240698 w 10768629"/>
              <a:gd name="connsiteY83" fmla="*/ 1438832 h 1978172"/>
              <a:gd name="connsiteX84" fmla="*/ 7197675 w 10768629"/>
              <a:gd name="connsiteY84" fmla="*/ 1447530 h 1978172"/>
              <a:gd name="connsiteX85" fmla="*/ 7164788 w 10768629"/>
              <a:gd name="connsiteY85" fmla="*/ 1480293 h 1978172"/>
              <a:gd name="connsiteX86" fmla="*/ 7147929 w 10768629"/>
              <a:gd name="connsiteY86" fmla="*/ 1477641 h 1978172"/>
              <a:gd name="connsiteX87" fmla="*/ 7144965 w 10768629"/>
              <a:gd name="connsiteY87" fmla="*/ 1476908 h 1978172"/>
              <a:gd name="connsiteX88" fmla="*/ 7134299 w 10768629"/>
              <a:gd name="connsiteY88" fmla="*/ 1479969 h 1978172"/>
              <a:gd name="connsiteX89" fmla="*/ 7129809 w 10768629"/>
              <a:gd name="connsiteY89" fmla="*/ 1473339 h 1978172"/>
              <a:gd name="connsiteX90" fmla="*/ 7112688 w 10768629"/>
              <a:gd name="connsiteY90" fmla="*/ 1472575 h 1978172"/>
              <a:gd name="connsiteX91" fmla="*/ 7093470 w 10768629"/>
              <a:gd name="connsiteY91" fmla="*/ 1480300 h 1978172"/>
              <a:gd name="connsiteX92" fmla="*/ 7025034 w 10768629"/>
              <a:gd name="connsiteY92" fmla="*/ 1506934 h 1978172"/>
              <a:gd name="connsiteX93" fmla="*/ 7014783 w 10768629"/>
              <a:gd name="connsiteY93" fmla="*/ 1515868 h 1978172"/>
              <a:gd name="connsiteX94" fmla="*/ 6979706 w 10768629"/>
              <a:gd name="connsiteY94" fmla="*/ 1523511 h 1978172"/>
              <a:gd name="connsiteX95" fmla="*/ 6977890 w 10768629"/>
              <a:gd name="connsiteY95" fmla="*/ 1525793 h 1978172"/>
              <a:gd name="connsiteX96" fmla="*/ 6944339 w 10768629"/>
              <a:gd name="connsiteY96" fmla="*/ 1536237 h 1978172"/>
              <a:gd name="connsiteX97" fmla="*/ 6886996 w 10768629"/>
              <a:gd name="connsiteY97" fmla="*/ 1563569 h 1978172"/>
              <a:gd name="connsiteX98" fmla="*/ 6874510 w 10768629"/>
              <a:gd name="connsiteY98" fmla="*/ 1558469 h 1978172"/>
              <a:gd name="connsiteX99" fmla="*/ 6871943 w 10768629"/>
              <a:gd name="connsiteY99" fmla="*/ 1554651 h 1978172"/>
              <a:gd name="connsiteX100" fmla="*/ 6856174 w 10768629"/>
              <a:gd name="connsiteY100" fmla="*/ 1562024 h 1978172"/>
              <a:gd name="connsiteX101" fmla="*/ 6842321 w 10768629"/>
              <a:gd name="connsiteY101" fmla="*/ 1560554 h 1978172"/>
              <a:gd name="connsiteX102" fmla="*/ 6832713 w 10768629"/>
              <a:gd name="connsiteY102" fmla="*/ 1569357 h 1978172"/>
              <a:gd name="connsiteX103" fmla="*/ 6816351 w 10768629"/>
              <a:gd name="connsiteY103" fmla="*/ 1571495 h 1978172"/>
              <a:gd name="connsiteX104" fmla="*/ 6795800 w 10768629"/>
              <a:gd name="connsiteY104" fmla="*/ 1572010 h 1978172"/>
              <a:gd name="connsiteX105" fmla="*/ 6777546 w 10768629"/>
              <a:gd name="connsiteY105" fmla="*/ 1568661 h 1978172"/>
              <a:gd name="connsiteX106" fmla="*/ 6751528 w 10768629"/>
              <a:gd name="connsiteY106" fmla="*/ 1574143 h 1978172"/>
              <a:gd name="connsiteX107" fmla="*/ 6691966 w 10768629"/>
              <a:gd name="connsiteY107" fmla="*/ 1582255 h 1978172"/>
              <a:gd name="connsiteX108" fmla="*/ 6646941 w 10768629"/>
              <a:gd name="connsiteY108" fmla="*/ 1588471 h 1978172"/>
              <a:gd name="connsiteX109" fmla="*/ 6568576 w 10768629"/>
              <a:gd name="connsiteY109" fmla="*/ 1606488 h 1978172"/>
              <a:gd name="connsiteX110" fmla="*/ 6554358 w 10768629"/>
              <a:gd name="connsiteY110" fmla="*/ 1621701 h 1978172"/>
              <a:gd name="connsiteX111" fmla="*/ 6516968 w 10768629"/>
              <a:gd name="connsiteY111" fmla="*/ 1617195 h 1978172"/>
              <a:gd name="connsiteX112" fmla="*/ 6506479 w 10768629"/>
              <a:gd name="connsiteY112" fmla="*/ 1602227 h 1978172"/>
              <a:gd name="connsiteX113" fmla="*/ 6458436 w 10768629"/>
              <a:gd name="connsiteY113" fmla="*/ 1607332 h 1978172"/>
              <a:gd name="connsiteX114" fmla="*/ 6414786 w 10768629"/>
              <a:gd name="connsiteY114" fmla="*/ 1628815 h 1978172"/>
              <a:gd name="connsiteX115" fmla="*/ 6357085 w 10768629"/>
              <a:gd name="connsiteY115" fmla="*/ 1640846 h 1978172"/>
              <a:gd name="connsiteX116" fmla="*/ 6322636 w 10768629"/>
              <a:gd name="connsiteY116" fmla="*/ 1648213 h 1978172"/>
              <a:gd name="connsiteX117" fmla="*/ 6226172 w 10768629"/>
              <a:gd name="connsiteY117" fmla="*/ 1654676 h 1978172"/>
              <a:gd name="connsiteX118" fmla="*/ 6221217 w 10768629"/>
              <a:gd name="connsiteY118" fmla="*/ 1654506 h 1978172"/>
              <a:gd name="connsiteX119" fmla="*/ 6204956 w 10768629"/>
              <a:gd name="connsiteY119" fmla="*/ 1664280 h 1978172"/>
              <a:gd name="connsiteX120" fmla="*/ 6204270 w 10768629"/>
              <a:gd name="connsiteY120" fmla="*/ 1666782 h 1978172"/>
              <a:gd name="connsiteX121" fmla="*/ 6143810 w 10768629"/>
              <a:gd name="connsiteY121" fmla="*/ 1661963 h 1978172"/>
              <a:gd name="connsiteX122" fmla="*/ 6136560 w 10768629"/>
              <a:gd name="connsiteY122" fmla="*/ 1665728 h 1978172"/>
              <a:gd name="connsiteX123" fmla="*/ 6096155 w 10768629"/>
              <a:gd name="connsiteY123" fmla="*/ 1656951 h 1978172"/>
              <a:gd name="connsiteX124" fmla="*/ 6075812 w 10768629"/>
              <a:gd name="connsiteY124" fmla="*/ 1655422 h 1978172"/>
              <a:gd name="connsiteX125" fmla="*/ 6039495 w 10768629"/>
              <a:gd name="connsiteY125" fmla="*/ 1649680 h 1978172"/>
              <a:gd name="connsiteX126" fmla="*/ 6036523 w 10768629"/>
              <a:gd name="connsiteY126" fmla="*/ 1652121 h 1978172"/>
              <a:gd name="connsiteX127" fmla="*/ 6029328 w 10768629"/>
              <a:gd name="connsiteY127" fmla="*/ 1649904 h 1978172"/>
              <a:gd name="connsiteX128" fmla="*/ 6024075 w 10768629"/>
              <a:gd name="connsiteY128" fmla="*/ 1652779 h 1978172"/>
              <a:gd name="connsiteX129" fmla="*/ 6018085 w 10768629"/>
              <a:gd name="connsiteY129" fmla="*/ 1652030 h 1978172"/>
              <a:gd name="connsiteX130" fmla="*/ 5955513 w 10768629"/>
              <a:gd name="connsiteY130" fmla="*/ 1663584 h 1978172"/>
              <a:gd name="connsiteX131" fmla="*/ 5941996 w 10768629"/>
              <a:gd name="connsiteY131" fmla="*/ 1661326 h 1978172"/>
              <a:gd name="connsiteX132" fmla="*/ 5931789 w 10768629"/>
              <a:gd name="connsiteY132" fmla="*/ 1669915 h 1978172"/>
              <a:gd name="connsiteX133" fmla="*/ 5888686 w 10768629"/>
              <a:gd name="connsiteY133" fmla="*/ 1672175 h 1978172"/>
              <a:gd name="connsiteX134" fmla="*/ 5873794 w 10768629"/>
              <a:gd name="connsiteY134" fmla="*/ 1665454 h 1978172"/>
              <a:gd name="connsiteX135" fmla="*/ 5860022 w 10768629"/>
              <a:gd name="connsiteY135" fmla="*/ 1660635 h 1978172"/>
              <a:gd name="connsiteX136" fmla="*/ 5858237 w 10768629"/>
              <a:gd name="connsiteY136" fmla="*/ 1660649 h 1978172"/>
              <a:gd name="connsiteX137" fmla="*/ 5840319 w 10768629"/>
              <a:gd name="connsiteY137" fmla="*/ 1660798 h 1978172"/>
              <a:gd name="connsiteX138" fmla="*/ 5806984 w 10768629"/>
              <a:gd name="connsiteY138" fmla="*/ 1661075 h 1978172"/>
              <a:gd name="connsiteX139" fmla="*/ 5742351 w 10768629"/>
              <a:gd name="connsiteY139" fmla="*/ 1667489 h 1978172"/>
              <a:gd name="connsiteX140" fmla="*/ 5521171 w 10768629"/>
              <a:gd name="connsiteY140" fmla="*/ 1671626 h 1978172"/>
              <a:gd name="connsiteX141" fmla="*/ 5457384 w 10768629"/>
              <a:gd name="connsiteY141" fmla="*/ 1683952 h 1978172"/>
              <a:gd name="connsiteX142" fmla="*/ 4950070 w 10768629"/>
              <a:gd name="connsiteY142" fmla="*/ 1748401 h 1978172"/>
              <a:gd name="connsiteX143" fmla="*/ 4872172 w 10768629"/>
              <a:gd name="connsiteY143" fmla="*/ 1757222 h 1978172"/>
              <a:gd name="connsiteX144" fmla="*/ 4809524 w 10768629"/>
              <a:gd name="connsiteY144" fmla="*/ 1761033 h 1978172"/>
              <a:gd name="connsiteX145" fmla="*/ 4759058 w 10768629"/>
              <a:gd name="connsiteY145" fmla="*/ 1766533 h 1978172"/>
              <a:gd name="connsiteX146" fmla="*/ 4719749 w 10768629"/>
              <a:gd name="connsiteY146" fmla="*/ 1771811 h 1978172"/>
              <a:gd name="connsiteX147" fmla="*/ 4568686 w 10768629"/>
              <a:gd name="connsiteY147" fmla="*/ 1786141 h 1978172"/>
              <a:gd name="connsiteX148" fmla="*/ 4418751 w 10768629"/>
              <a:gd name="connsiteY148" fmla="*/ 1796932 h 1978172"/>
              <a:gd name="connsiteX149" fmla="*/ 4378377 w 10768629"/>
              <a:gd name="connsiteY149" fmla="*/ 1815528 h 1978172"/>
              <a:gd name="connsiteX150" fmla="*/ 4320575 w 10768629"/>
              <a:gd name="connsiteY150" fmla="*/ 1832722 h 1978172"/>
              <a:gd name="connsiteX151" fmla="*/ 4211935 w 10768629"/>
              <a:gd name="connsiteY151" fmla="*/ 1860177 h 1978172"/>
              <a:gd name="connsiteX152" fmla="*/ 4101228 w 10768629"/>
              <a:gd name="connsiteY152" fmla="*/ 1868717 h 1978172"/>
              <a:gd name="connsiteX153" fmla="*/ 3973223 w 10768629"/>
              <a:gd name="connsiteY153" fmla="*/ 1881015 h 1978172"/>
              <a:gd name="connsiteX154" fmla="*/ 3900992 w 10768629"/>
              <a:gd name="connsiteY154" fmla="*/ 1880603 h 1978172"/>
              <a:gd name="connsiteX155" fmla="*/ 3662119 w 10768629"/>
              <a:gd name="connsiteY155" fmla="*/ 1889285 h 1978172"/>
              <a:gd name="connsiteX156" fmla="*/ 3496919 w 10768629"/>
              <a:gd name="connsiteY156" fmla="*/ 1873180 h 1978172"/>
              <a:gd name="connsiteX157" fmla="*/ 3449433 w 10768629"/>
              <a:gd name="connsiteY157" fmla="*/ 1889681 h 1978172"/>
              <a:gd name="connsiteX158" fmla="*/ 3369766 w 10768629"/>
              <a:gd name="connsiteY158" fmla="*/ 1916653 h 1978172"/>
              <a:gd name="connsiteX159" fmla="*/ 3269672 w 10768629"/>
              <a:gd name="connsiteY159" fmla="*/ 1938036 h 1978172"/>
              <a:gd name="connsiteX160" fmla="*/ 3224897 w 10768629"/>
              <a:gd name="connsiteY160" fmla="*/ 1943733 h 1978172"/>
              <a:gd name="connsiteX161" fmla="*/ 3161463 w 10768629"/>
              <a:gd name="connsiteY161" fmla="*/ 1946591 h 1978172"/>
              <a:gd name="connsiteX162" fmla="*/ 3112044 w 10768629"/>
              <a:gd name="connsiteY162" fmla="*/ 1935614 h 1978172"/>
              <a:gd name="connsiteX163" fmla="*/ 3069716 w 10768629"/>
              <a:gd name="connsiteY163" fmla="*/ 1930463 h 1978172"/>
              <a:gd name="connsiteX164" fmla="*/ 3005773 w 10768629"/>
              <a:gd name="connsiteY164" fmla="*/ 1915878 h 1978172"/>
              <a:gd name="connsiteX165" fmla="*/ 2897201 w 10768629"/>
              <a:gd name="connsiteY165" fmla="*/ 1926772 h 1978172"/>
              <a:gd name="connsiteX166" fmla="*/ 2783891 w 10768629"/>
              <a:gd name="connsiteY166" fmla="*/ 1931749 h 1978172"/>
              <a:gd name="connsiteX167" fmla="*/ 2712447 w 10768629"/>
              <a:gd name="connsiteY167" fmla="*/ 1933044 h 1978172"/>
              <a:gd name="connsiteX168" fmla="*/ 2560151 w 10768629"/>
              <a:gd name="connsiteY168" fmla="*/ 1963609 h 1978172"/>
              <a:gd name="connsiteX169" fmla="*/ 2367221 w 10768629"/>
              <a:gd name="connsiteY169" fmla="*/ 1971884 h 1978172"/>
              <a:gd name="connsiteX170" fmla="*/ 2272130 w 10768629"/>
              <a:gd name="connsiteY170" fmla="*/ 1961162 h 1978172"/>
              <a:gd name="connsiteX171" fmla="*/ 2189404 w 10768629"/>
              <a:gd name="connsiteY171" fmla="*/ 1978172 h 1978172"/>
              <a:gd name="connsiteX172" fmla="*/ 2077704 w 10768629"/>
              <a:gd name="connsiteY172" fmla="*/ 1965002 h 1978172"/>
              <a:gd name="connsiteX173" fmla="*/ 2033299 w 10768629"/>
              <a:gd name="connsiteY173" fmla="*/ 1969042 h 1978172"/>
              <a:gd name="connsiteX174" fmla="*/ 1967996 w 10768629"/>
              <a:gd name="connsiteY174" fmla="*/ 1953187 h 1978172"/>
              <a:gd name="connsiteX175" fmla="*/ 1855805 w 10768629"/>
              <a:gd name="connsiteY175" fmla="*/ 1926082 h 1978172"/>
              <a:gd name="connsiteX176" fmla="*/ 1790957 w 10768629"/>
              <a:gd name="connsiteY176" fmla="*/ 1919460 h 1978172"/>
              <a:gd name="connsiteX177" fmla="*/ 1613978 w 10768629"/>
              <a:gd name="connsiteY177" fmla="*/ 1891581 h 1978172"/>
              <a:gd name="connsiteX178" fmla="*/ 1436831 w 10768629"/>
              <a:gd name="connsiteY178" fmla="*/ 1856201 h 1978172"/>
              <a:gd name="connsiteX179" fmla="*/ 1357365 w 10768629"/>
              <a:gd name="connsiteY179" fmla="*/ 1832140 h 1978172"/>
              <a:gd name="connsiteX180" fmla="*/ 1232341 w 10768629"/>
              <a:gd name="connsiteY180" fmla="*/ 1785942 h 1978172"/>
              <a:gd name="connsiteX181" fmla="*/ 1162595 w 10768629"/>
              <a:gd name="connsiteY181" fmla="*/ 1784330 h 1978172"/>
              <a:gd name="connsiteX182" fmla="*/ 1120257 w 10768629"/>
              <a:gd name="connsiteY182" fmla="*/ 1789615 h 1978172"/>
              <a:gd name="connsiteX183" fmla="*/ 991903 w 10768629"/>
              <a:gd name="connsiteY183" fmla="*/ 1786741 h 1978172"/>
              <a:gd name="connsiteX184" fmla="*/ 883960 w 10768629"/>
              <a:gd name="connsiteY184" fmla="*/ 1809389 h 1978172"/>
              <a:gd name="connsiteX185" fmla="*/ 766531 w 10768629"/>
              <a:gd name="connsiteY185" fmla="*/ 1805053 h 1978172"/>
              <a:gd name="connsiteX186" fmla="*/ 669779 w 10768629"/>
              <a:gd name="connsiteY186" fmla="*/ 1800537 h 1978172"/>
              <a:gd name="connsiteX187" fmla="*/ 523898 w 10768629"/>
              <a:gd name="connsiteY187" fmla="*/ 1811085 h 1978172"/>
              <a:gd name="connsiteX188" fmla="*/ 360251 w 10768629"/>
              <a:gd name="connsiteY188" fmla="*/ 1830735 h 1978172"/>
              <a:gd name="connsiteX189" fmla="*/ 255207 w 10768629"/>
              <a:gd name="connsiteY189" fmla="*/ 1818275 h 1978172"/>
              <a:gd name="connsiteX190" fmla="*/ 101803 w 10768629"/>
              <a:gd name="connsiteY190" fmla="*/ 1870647 h 1978172"/>
              <a:gd name="connsiteX191" fmla="*/ 25397 w 10768629"/>
              <a:gd name="connsiteY191" fmla="*/ 1888443 h 1978172"/>
              <a:gd name="connsiteX192" fmla="*/ 2370 w 10768629"/>
              <a:gd name="connsiteY192" fmla="*/ 1878311 h 1978172"/>
              <a:gd name="connsiteX193" fmla="*/ 0 w 10768629"/>
              <a:gd name="connsiteY193" fmla="*/ 1878785 h 1978172"/>
              <a:gd name="connsiteX194" fmla="*/ 0 w 10768629"/>
              <a:gd name="connsiteY194" fmla="*/ 0 h 1978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 ang="0">
                <a:pos x="connsiteX187" y="connsiteY187"/>
              </a:cxn>
              <a:cxn ang="0">
                <a:pos x="connsiteX188" y="connsiteY188"/>
              </a:cxn>
              <a:cxn ang="0">
                <a:pos x="connsiteX189" y="connsiteY189"/>
              </a:cxn>
              <a:cxn ang="0">
                <a:pos x="connsiteX190" y="connsiteY190"/>
              </a:cxn>
              <a:cxn ang="0">
                <a:pos x="connsiteX191" y="connsiteY191"/>
              </a:cxn>
              <a:cxn ang="0">
                <a:pos x="connsiteX192" y="connsiteY192"/>
              </a:cxn>
              <a:cxn ang="0">
                <a:pos x="connsiteX193" y="connsiteY193"/>
              </a:cxn>
              <a:cxn ang="0">
                <a:pos x="connsiteX194" y="connsiteY194"/>
              </a:cxn>
            </a:cxnLst>
            <a:rect l="l" t="t" r="r" b="b"/>
            <a:pathLst>
              <a:path w="10768629" h="1978172">
                <a:moveTo>
                  <a:pt x="0" y="0"/>
                </a:moveTo>
                <a:lnTo>
                  <a:pt x="10768629" y="0"/>
                </a:lnTo>
                <a:lnTo>
                  <a:pt x="10733254" y="31439"/>
                </a:lnTo>
                <a:lnTo>
                  <a:pt x="10727085" y="37910"/>
                </a:lnTo>
                <a:cubicBezTo>
                  <a:pt x="10712973" y="56080"/>
                  <a:pt x="10699457" y="78430"/>
                  <a:pt x="10675953" y="68623"/>
                </a:cubicBezTo>
                <a:cubicBezTo>
                  <a:pt x="10685972" y="89202"/>
                  <a:pt x="10641629" y="69781"/>
                  <a:pt x="10637091" y="90361"/>
                </a:cubicBezTo>
                <a:cubicBezTo>
                  <a:pt x="10635214" y="107005"/>
                  <a:pt x="10621323" y="104993"/>
                  <a:pt x="10610971" y="110764"/>
                </a:cubicBezTo>
                <a:cubicBezTo>
                  <a:pt x="10603980" y="127568"/>
                  <a:pt x="10551417" y="141180"/>
                  <a:pt x="10532872" y="138028"/>
                </a:cubicBezTo>
                <a:cubicBezTo>
                  <a:pt x="10480300" y="119072"/>
                  <a:pt x="10440532" y="186296"/>
                  <a:pt x="10398558" y="172911"/>
                </a:cubicBezTo>
                <a:cubicBezTo>
                  <a:pt x="10387708" y="174114"/>
                  <a:pt x="10378792" y="177646"/>
                  <a:pt x="10371128" y="182609"/>
                </a:cubicBezTo>
                <a:lnTo>
                  <a:pt x="10352178" y="199976"/>
                </a:lnTo>
                <a:lnTo>
                  <a:pt x="10351815" y="211879"/>
                </a:lnTo>
                <a:lnTo>
                  <a:pt x="10337471" y="218661"/>
                </a:lnTo>
                <a:lnTo>
                  <a:pt x="10334625" y="222351"/>
                </a:lnTo>
                <a:cubicBezTo>
                  <a:pt x="10321108" y="225227"/>
                  <a:pt x="10278615" y="228401"/>
                  <a:pt x="10256365" y="235917"/>
                </a:cubicBezTo>
                <a:cubicBezTo>
                  <a:pt x="10218136" y="258033"/>
                  <a:pt x="10224552" y="209685"/>
                  <a:pt x="10201127" y="267448"/>
                </a:cubicBezTo>
                <a:cubicBezTo>
                  <a:pt x="10121320" y="273476"/>
                  <a:pt x="10040763" y="345580"/>
                  <a:pt x="9961218" y="326720"/>
                </a:cubicBezTo>
                <a:cubicBezTo>
                  <a:pt x="9980173" y="341621"/>
                  <a:pt x="9883038" y="318484"/>
                  <a:pt x="9859715" y="355698"/>
                </a:cubicBezTo>
                <a:cubicBezTo>
                  <a:pt x="9812822" y="367758"/>
                  <a:pt x="9752089" y="383830"/>
                  <a:pt x="9679867" y="399081"/>
                </a:cubicBezTo>
                <a:cubicBezTo>
                  <a:pt x="9618357" y="415668"/>
                  <a:pt x="9525492" y="446315"/>
                  <a:pt x="9490654" y="455225"/>
                </a:cubicBezTo>
                <a:lnTo>
                  <a:pt x="9470837" y="452539"/>
                </a:lnTo>
                <a:lnTo>
                  <a:pt x="9469082" y="454891"/>
                </a:lnTo>
                <a:cubicBezTo>
                  <a:pt x="9460057" y="461184"/>
                  <a:pt x="9453495" y="461729"/>
                  <a:pt x="9448038" y="459733"/>
                </a:cubicBezTo>
                <a:lnTo>
                  <a:pt x="9396821" y="455795"/>
                </a:lnTo>
                <a:lnTo>
                  <a:pt x="9392197" y="459796"/>
                </a:lnTo>
                <a:lnTo>
                  <a:pt x="9347994" y="464462"/>
                </a:lnTo>
                <a:cubicBezTo>
                  <a:pt x="9347959" y="465155"/>
                  <a:pt x="9347925" y="465846"/>
                  <a:pt x="9347889" y="466539"/>
                </a:cubicBezTo>
                <a:cubicBezTo>
                  <a:pt x="9346648" y="471307"/>
                  <a:pt x="9343831" y="475025"/>
                  <a:pt x="9337639" y="476654"/>
                </a:cubicBezTo>
                <a:cubicBezTo>
                  <a:pt x="9354547" y="503661"/>
                  <a:pt x="9307720" y="510631"/>
                  <a:pt x="9287964" y="513052"/>
                </a:cubicBezTo>
                <a:cubicBezTo>
                  <a:pt x="9269905" y="526173"/>
                  <a:pt x="9245386" y="544358"/>
                  <a:pt x="9229283" y="555377"/>
                </a:cubicBezTo>
                <a:lnTo>
                  <a:pt x="9220274" y="557502"/>
                </a:lnTo>
                <a:cubicBezTo>
                  <a:pt x="9220250" y="557668"/>
                  <a:pt x="9220226" y="557835"/>
                  <a:pt x="9220202" y="558001"/>
                </a:cubicBezTo>
                <a:cubicBezTo>
                  <a:pt x="9218468" y="559434"/>
                  <a:pt x="9215591" y="560497"/>
                  <a:pt x="9210908" y="561147"/>
                </a:cubicBezTo>
                <a:lnTo>
                  <a:pt x="9186374" y="565502"/>
                </a:lnTo>
                <a:lnTo>
                  <a:pt x="9181058" y="569943"/>
                </a:lnTo>
                <a:lnTo>
                  <a:pt x="9167549" y="584727"/>
                </a:lnTo>
                <a:lnTo>
                  <a:pt x="9149110" y="598906"/>
                </a:lnTo>
                <a:cubicBezTo>
                  <a:pt x="9133575" y="594395"/>
                  <a:pt x="9087390" y="636567"/>
                  <a:pt x="9078556" y="644039"/>
                </a:cubicBezTo>
                <a:lnTo>
                  <a:pt x="8996399" y="690055"/>
                </a:lnTo>
                <a:cubicBezTo>
                  <a:pt x="8913147" y="777045"/>
                  <a:pt x="8867993" y="772591"/>
                  <a:pt x="8803791" y="813860"/>
                </a:cubicBezTo>
                <a:cubicBezTo>
                  <a:pt x="8745270" y="819906"/>
                  <a:pt x="8690049" y="823612"/>
                  <a:pt x="8636202" y="848463"/>
                </a:cubicBezTo>
                <a:cubicBezTo>
                  <a:pt x="8594799" y="860014"/>
                  <a:pt x="8568613" y="864779"/>
                  <a:pt x="8555372" y="883171"/>
                </a:cubicBezTo>
                <a:lnTo>
                  <a:pt x="8507229" y="901665"/>
                </a:lnTo>
                <a:lnTo>
                  <a:pt x="8428473" y="927985"/>
                </a:lnTo>
                <a:cubicBezTo>
                  <a:pt x="8428287" y="929817"/>
                  <a:pt x="8428100" y="931648"/>
                  <a:pt x="8427914" y="933480"/>
                </a:cubicBezTo>
                <a:lnTo>
                  <a:pt x="8420327" y="941984"/>
                </a:lnTo>
                <a:lnTo>
                  <a:pt x="8394729" y="948347"/>
                </a:lnTo>
                <a:lnTo>
                  <a:pt x="8380548" y="987916"/>
                </a:lnTo>
                <a:lnTo>
                  <a:pt x="8375330" y="965444"/>
                </a:lnTo>
                <a:cubicBezTo>
                  <a:pt x="8372375" y="964202"/>
                  <a:pt x="8344433" y="977378"/>
                  <a:pt x="8340796" y="980522"/>
                </a:cubicBezTo>
                <a:cubicBezTo>
                  <a:pt x="8328292" y="982128"/>
                  <a:pt x="8319237" y="991089"/>
                  <a:pt x="8304438" y="996739"/>
                </a:cubicBezTo>
                <a:cubicBezTo>
                  <a:pt x="8297193" y="1005683"/>
                  <a:pt x="8289328" y="1014568"/>
                  <a:pt x="8280929" y="1023089"/>
                </a:cubicBezTo>
                <a:lnTo>
                  <a:pt x="8275760" y="1027772"/>
                </a:lnTo>
                <a:lnTo>
                  <a:pt x="8275478" y="1027605"/>
                </a:lnTo>
                <a:cubicBezTo>
                  <a:pt x="8273970" y="1028076"/>
                  <a:pt x="8251461" y="1029408"/>
                  <a:pt x="8249003" y="1032033"/>
                </a:cubicBezTo>
                <a:lnTo>
                  <a:pt x="8203836" y="1037347"/>
                </a:lnTo>
                <a:cubicBezTo>
                  <a:pt x="8172789" y="1049890"/>
                  <a:pt x="8148166" y="1034625"/>
                  <a:pt x="8122936" y="1063113"/>
                </a:cubicBezTo>
                <a:cubicBezTo>
                  <a:pt x="8093850" y="1074757"/>
                  <a:pt x="8066781" y="1075350"/>
                  <a:pt x="8043658" y="1092746"/>
                </a:cubicBezTo>
                <a:cubicBezTo>
                  <a:pt x="8032157" y="1089174"/>
                  <a:pt x="8022145" y="1089998"/>
                  <a:pt x="8015351" y="1105478"/>
                </a:cubicBezTo>
                <a:cubicBezTo>
                  <a:pt x="7987544" y="1113006"/>
                  <a:pt x="7977708" y="1099152"/>
                  <a:pt x="7963145" y="1119346"/>
                </a:cubicBezTo>
                <a:cubicBezTo>
                  <a:pt x="7942622" y="1098880"/>
                  <a:pt x="7943760" y="1109516"/>
                  <a:pt x="7938145" y="1120225"/>
                </a:cubicBezTo>
                <a:lnTo>
                  <a:pt x="7937238" y="1121204"/>
                </a:lnTo>
                <a:lnTo>
                  <a:pt x="7934398" y="1118240"/>
                </a:lnTo>
                <a:lnTo>
                  <a:pt x="7918248" y="1124371"/>
                </a:lnTo>
                <a:lnTo>
                  <a:pt x="7914119" y="1127653"/>
                </a:lnTo>
                <a:cubicBezTo>
                  <a:pt x="7911201" y="1129547"/>
                  <a:pt x="7909169" y="1130331"/>
                  <a:pt x="7907658" y="1130350"/>
                </a:cubicBezTo>
                <a:lnTo>
                  <a:pt x="7907434" y="1130103"/>
                </a:lnTo>
                <a:lnTo>
                  <a:pt x="7901508" y="1133245"/>
                </a:lnTo>
                <a:cubicBezTo>
                  <a:pt x="7891644" y="1139271"/>
                  <a:pt x="7882185" y="1145815"/>
                  <a:pt x="7873287" y="1152609"/>
                </a:cubicBezTo>
                <a:cubicBezTo>
                  <a:pt x="7864672" y="1141906"/>
                  <a:pt x="7845199" y="1159242"/>
                  <a:pt x="7834833" y="1153868"/>
                </a:cubicBezTo>
                <a:lnTo>
                  <a:pt x="7828661" y="1139994"/>
                </a:lnTo>
                <a:lnTo>
                  <a:pt x="7823966" y="1143178"/>
                </a:lnTo>
                <a:lnTo>
                  <a:pt x="7815078" y="1151776"/>
                </a:lnTo>
                <a:cubicBezTo>
                  <a:pt x="7813692" y="1152943"/>
                  <a:pt x="7812687" y="1153116"/>
                  <a:pt x="7812026" y="1151522"/>
                </a:cubicBezTo>
                <a:cubicBezTo>
                  <a:pt x="7806555" y="1153054"/>
                  <a:pt x="7788673" y="1159989"/>
                  <a:pt x="7782249" y="1160970"/>
                </a:cubicBezTo>
                <a:lnTo>
                  <a:pt x="7773476" y="1157414"/>
                </a:lnTo>
                <a:lnTo>
                  <a:pt x="7769600" y="1157365"/>
                </a:lnTo>
                <a:lnTo>
                  <a:pt x="7752631" y="1172815"/>
                </a:lnTo>
                <a:lnTo>
                  <a:pt x="7739392" y="1192062"/>
                </a:lnTo>
                <a:lnTo>
                  <a:pt x="7677677" y="1216394"/>
                </a:lnTo>
                <a:lnTo>
                  <a:pt x="7586920" y="1261888"/>
                </a:lnTo>
                <a:cubicBezTo>
                  <a:pt x="7556723" y="1298911"/>
                  <a:pt x="7489187" y="1284518"/>
                  <a:pt x="7486100" y="1292563"/>
                </a:cubicBezTo>
                <a:cubicBezTo>
                  <a:pt x="7454875" y="1308356"/>
                  <a:pt x="7453335" y="1326361"/>
                  <a:pt x="7411323" y="1340732"/>
                </a:cubicBezTo>
                <a:cubicBezTo>
                  <a:pt x="7372519" y="1390006"/>
                  <a:pt x="7288617" y="1403664"/>
                  <a:pt x="7240698" y="1438832"/>
                </a:cubicBezTo>
                <a:cubicBezTo>
                  <a:pt x="7206467" y="1417136"/>
                  <a:pt x="7227555" y="1441678"/>
                  <a:pt x="7197675" y="1447530"/>
                </a:cubicBezTo>
                <a:cubicBezTo>
                  <a:pt x="7211601" y="1474927"/>
                  <a:pt x="7159483" y="1444981"/>
                  <a:pt x="7164788" y="1480293"/>
                </a:cubicBezTo>
                <a:cubicBezTo>
                  <a:pt x="7159184" y="1480240"/>
                  <a:pt x="7153584" y="1479075"/>
                  <a:pt x="7147929" y="1477641"/>
                </a:cubicBezTo>
                <a:lnTo>
                  <a:pt x="7144965" y="1476908"/>
                </a:lnTo>
                <a:lnTo>
                  <a:pt x="7134299" y="1479969"/>
                </a:lnTo>
                <a:lnTo>
                  <a:pt x="7129809" y="1473339"/>
                </a:lnTo>
                <a:lnTo>
                  <a:pt x="7112688" y="1472575"/>
                </a:lnTo>
                <a:cubicBezTo>
                  <a:pt x="7106506" y="1473449"/>
                  <a:pt x="7100123" y="1475741"/>
                  <a:pt x="7093470" y="1480300"/>
                </a:cubicBezTo>
                <a:cubicBezTo>
                  <a:pt x="7079039" y="1501274"/>
                  <a:pt x="7048991" y="1495718"/>
                  <a:pt x="7025034" y="1506934"/>
                </a:cubicBezTo>
                <a:lnTo>
                  <a:pt x="7014783" y="1515868"/>
                </a:lnTo>
                <a:lnTo>
                  <a:pt x="6979706" y="1523511"/>
                </a:lnTo>
                <a:lnTo>
                  <a:pt x="6977890" y="1525793"/>
                </a:lnTo>
                <a:cubicBezTo>
                  <a:pt x="6971996" y="1527914"/>
                  <a:pt x="6959488" y="1529941"/>
                  <a:pt x="6944339" y="1536237"/>
                </a:cubicBezTo>
                <a:lnTo>
                  <a:pt x="6886996" y="1563569"/>
                </a:lnTo>
                <a:lnTo>
                  <a:pt x="6874510" y="1558469"/>
                </a:lnTo>
                <a:lnTo>
                  <a:pt x="6871943" y="1554651"/>
                </a:lnTo>
                <a:lnTo>
                  <a:pt x="6856174" y="1562024"/>
                </a:lnTo>
                <a:lnTo>
                  <a:pt x="6842321" y="1560554"/>
                </a:lnTo>
                <a:lnTo>
                  <a:pt x="6832713" y="1569357"/>
                </a:lnTo>
                <a:lnTo>
                  <a:pt x="6816351" y="1571495"/>
                </a:lnTo>
                <a:cubicBezTo>
                  <a:pt x="6810216" y="1571510"/>
                  <a:pt x="6803310" y="1571324"/>
                  <a:pt x="6795800" y="1572010"/>
                </a:cubicBezTo>
                <a:lnTo>
                  <a:pt x="6777546" y="1568661"/>
                </a:lnTo>
                <a:lnTo>
                  <a:pt x="6751528" y="1574143"/>
                </a:lnTo>
                <a:cubicBezTo>
                  <a:pt x="6731455" y="1578562"/>
                  <a:pt x="6712054" y="1582098"/>
                  <a:pt x="6691966" y="1582255"/>
                </a:cubicBezTo>
                <a:cubicBezTo>
                  <a:pt x="6677921" y="1590738"/>
                  <a:pt x="6663787" y="1595441"/>
                  <a:pt x="6646941" y="1588471"/>
                </a:cubicBezTo>
                <a:cubicBezTo>
                  <a:pt x="6605135" y="1597971"/>
                  <a:pt x="6598373" y="1612583"/>
                  <a:pt x="6568576" y="1606488"/>
                </a:cubicBezTo>
                <a:cubicBezTo>
                  <a:pt x="6562510" y="1614734"/>
                  <a:pt x="6558067" y="1619360"/>
                  <a:pt x="6554358" y="1621701"/>
                </a:cubicBezTo>
                <a:cubicBezTo>
                  <a:pt x="6543227" y="1628727"/>
                  <a:pt x="6538724" y="1615196"/>
                  <a:pt x="6516968" y="1617195"/>
                </a:cubicBezTo>
                <a:cubicBezTo>
                  <a:pt x="6493173" y="1617368"/>
                  <a:pt x="6528193" y="1598652"/>
                  <a:pt x="6506479" y="1602227"/>
                </a:cubicBezTo>
                <a:cubicBezTo>
                  <a:pt x="6486674" y="1613929"/>
                  <a:pt x="6478484" y="1593997"/>
                  <a:pt x="6458436" y="1607332"/>
                </a:cubicBezTo>
                <a:cubicBezTo>
                  <a:pt x="6471168" y="1620800"/>
                  <a:pt x="6410323" y="1615478"/>
                  <a:pt x="6414786" y="1628815"/>
                </a:cubicBezTo>
                <a:cubicBezTo>
                  <a:pt x="6385942" y="1615041"/>
                  <a:pt x="6386569" y="1640238"/>
                  <a:pt x="6357085" y="1640846"/>
                </a:cubicBezTo>
                <a:cubicBezTo>
                  <a:pt x="6341163" y="1636809"/>
                  <a:pt x="6331497" y="1637754"/>
                  <a:pt x="6322636" y="1648213"/>
                </a:cubicBezTo>
                <a:cubicBezTo>
                  <a:pt x="6248448" y="1627802"/>
                  <a:pt x="6286748" y="1654976"/>
                  <a:pt x="6226172" y="1654676"/>
                </a:cubicBezTo>
                <a:lnTo>
                  <a:pt x="6221217" y="1654506"/>
                </a:lnTo>
                <a:lnTo>
                  <a:pt x="6204956" y="1664280"/>
                </a:lnTo>
                <a:cubicBezTo>
                  <a:pt x="6204728" y="1665114"/>
                  <a:pt x="6204498" y="1665947"/>
                  <a:pt x="6204270" y="1666782"/>
                </a:cubicBezTo>
                <a:lnTo>
                  <a:pt x="6143810" y="1661963"/>
                </a:lnTo>
                <a:lnTo>
                  <a:pt x="6136560" y="1665728"/>
                </a:lnTo>
                <a:lnTo>
                  <a:pt x="6096155" y="1656951"/>
                </a:lnTo>
                <a:lnTo>
                  <a:pt x="6075812" y="1655422"/>
                </a:lnTo>
                <a:lnTo>
                  <a:pt x="6039495" y="1649680"/>
                </a:lnTo>
                <a:lnTo>
                  <a:pt x="6036523" y="1652121"/>
                </a:lnTo>
                <a:lnTo>
                  <a:pt x="6029328" y="1649904"/>
                </a:lnTo>
                <a:lnTo>
                  <a:pt x="6024075" y="1652779"/>
                </a:lnTo>
                <a:lnTo>
                  <a:pt x="6018085" y="1652030"/>
                </a:lnTo>
                <a:cubicBezTo>
                  <a:pt x="6006658" y="1653831"/>
                  <a:pt x="5968194" y="1662035"/>
                  <a:pt x="5955513" y="1663584"/>
                </a:cubicBezTo>
                <a:lnTo>
                  <a:pt x="5941996" y="1661326"/>
                </a:lnTo>
                <a:lnTo>
                  <a:pt x="5931789" y="1669915"/>
                </a:lnTo>
                <a:lnTo>
                  <a:pt x="5888686" y="1672175"/>
                </a:lnTo>
                <a:lnTo>
                  <a:pt x="5873794" y="1665454"/>
                </a:lnTo>
                <a:lnTo>
                  <a:pt x="5860022" y="1660635"/>
                </a:lnTo>
                <a:lnTo>
                  <a:pt x="5858237" y="1660649"/>
                </a:lnTo>
                <a:lnTo>
                  <a:pt x="5840319" y="1660798"/>
                </a:lnTo>
                <a:lnTo>
                  <a:pt x="5806984" y="1661075"/>
                </a:lnTo>
                <a:cubicBezTo>
                  <a:pt x="5785708" y="1661533"/>
                  <a:pt x="5764126" y="1662974"/>
                  <a:pt x="5742351" y="1667489"/>
                </a:cubicBezTo>
                <a:cubicBezTo>
                  <a:pt x="5659069" y="1645168"/>
                  <a:pt x="5615134" y="1706361"/>
                  <a:pt x="5521171" y="1671626"/>
                </a:cubicBezTo>
                <a:cubicBezTo>
                  <a:pt x="5491803" y="1671296"/>
                  <a:pt x="5498089" y="1662666"/>
                  <a:pt x="5457384" y="1683952"/>
                </a:cubicBezTo>
                <a:cubicBezTo>
                  <a:pt x="5356959" y="1699287"/>
                  <a:pt x="5078905" y="1774579"/>
                  <a:pt x="4950070" y="1748401"/>
                </a:cubicBezTo>
                <a:cubicBezTo>
                  <a:pt x="4918276" y="1752255"/>
                  <a:pt x="4891043" y="1756936"/>
                  <a:pt x="4872172" y="1757222"/>
                </a:cubicBezTo>
                <a:lnTo>
                  <a:pt x="4809524" y="1761033"/>
                </a:lnTo>
                <a:cubicBezTo>
                  <a:pt x="4791324" y="1772975"/>
                  <a:pt x="4777258" y="1754591"/>
                  <a:pt x="4759058" y="1766533"/>
                </a:cubicBezTo>
                <a:cubicBezTo>
                  <a:pt x="4747481" y="1770744"/>
                  <a:pt x="4734604" y="1772921"/>
                  <a:pt x="4719749" y="1771811"/>
                </a:cubicBezTo>
                <a:cubicBezTo>
                  <a:pt x="4671168" y="1780243"/>
                  <a:pt x="4634134" y="1775931"/>
                  <a:pt x="4568686" y="1786141"/>
                </a:cubicBezTo>
                <a:cubicBezTo>
                  <a:pt x="4544667" y="1777910"/>
                  <a:pt x="4432547" y="1778168"/>
                  <a:pt x="4418751" y="1796932"/>
                </a:cubicBezTo>
                <a:cubicBezTo>
                  <a:pt x="4403360" y="1801488"/>
                  <a:pt x="4385278" y="1795746"/>
                  <a:pt x="4378377" y="1815528"/>
                </a:cubicBezTo>
                <a:cubicBezTo>
                  <a:pt x="4366870" y="1839461"/>
                  <a:pt x="4337372" y="1814003"/>
                  <a:pt x="4320575" y="1832722"/>
                </a:cubicBezTo>
                <a:cubicBezTo>
                  <a:pt x="4277898" y="1857053"/>
                  <a:pt x="4243945" y="1846759"/>
                  <a:pt x="4211935" y="1860177"/>
                </a:cubicBezTo>
                <a:cubicBezTo>
                  <a:pt x="4181519" y="1859584"/>
                  <a:pt x="4171342" y="1859762"/>
                  <a:pt x="4101228" y="1868717"/>
                </a:cubicBezTo>
                <a:cubicBezTo>
                  <a:pt x="4080159" y="1876188"/>
                  <a:pt x="4039427" y="1877381"/>
                  <a:pt x="3973223" y="1881015"/>
                </a:cubicBezTo>
                <a:cubicBezTo>
                  <a:pt x="3971330" y="1884974"/>
                  <a:pt x="3952843" y="1879225"/>
                  <a:pt x="3900992" y="1880603"/>
                </a:cubicBezTo>
                <a:cubicBezTo>
                  <a:pt x="3849141" y="1881981"/>
                  <a:pt x="3740060" y="1895686"/>
                  <a:pt x="3662119" y="1889285"/>
                </a:cubicBezTo>
                <a:cubicBezTo>
                  <a:pt x="3565155" y="1881322"/>
                  <a:pt x="3613412" y="1915150"/>
                  <a:pt x="3496919" y="1873180"/>
                </a:cubicBezTo>
                <a:cubicBezTo>
                  <a:pt x="3488062" y="1895719"/>
                  <a:pt x="3474293" y="1876288"/>
                  <a:pt x="3449433" y="1889681"/>
                </a:cubicBezTo>
                <a:cubicBezTo>
                  <a:pt x="3406553" y="1891629"/>
                  <a:pt x="3413217" y="1897797"/>
                  <a:pt x="3369766" y="1916653"/>
                </a:cubicBezTo>
                <a:cubicBezTo>
                  <a:pt x="3338805" y="1929531"/>
                  <a:pt x="3289487" y="1928617"/>
                  <a:pt x="3269672" y="1938036"/>
                </a:cubicBezTo>
                <a:lnTo>
                  <a:pt x="3224897" y="1943733"/>
                </a:lnTo>
                <a:cubicBezTo>
                  <a:pt x="3188693" y="1949271"/>
                  <a:pt x="3178540" y="1909145"/>
                  <a:pt x="3161463" y="1946591"/>
                </a:cubicBezTo>
                <a:lnTo>
                  <a:pt x="3112044" y="1935614"/>
                </a:lnTo>
                <a:lnTo>
                  <a:pt x="3069716" y="1930463"/>
                </a:lnTo>
                <a:cubicBezTo>
                  <a:pt x="3049937" y="1924285"/>
                  <a:pt x="3047816" y="1925644"/>
                  <a:pt x="3005773" y="1915878"/>
                </a:cubicBezTo>
                <a:cubicBezTo>
                  <a:pt x="2978838" y="1921092"/>
                  <a:pt x="2967972" y="1927319"/>
                  <a:pt x="2897201" y="1926772"/>
                </a:cubicBezTo>
                <a:lnTo>
                  <a:pt x="2783891" y="1931749"/>
                </a:lnTo>
                <a:cubicBezTo>
                  <a:pt x="2753098" y="1932794"/>
                  <a:pt x="2731621" y="1915151"/>
                  <a:pt x="2712447" y="1933044"/>
                </a:cubicBezTo>
                <a:cubicBezTo>
                  <a:pt x="2621923" y="1990472"/>
                  <a:pt x="2637976" y="1949546"/>
                  <a:pt x="2560151" y="1963609"/>
                </a:cubicBezTo>
                <a:cubicBezTo>
                  <a:pt x="2472084" y="1973456"/>
                  <a:pt x="2423631" y="1962133"/>
                  <a:pt x="2367221" y="1971884"/>
                </a:cubicBezTo>
                <a:cubicBezTo>
                  <a:pt x="2355331" y="1950582"/>
                  <a:pt x="2295649" y="1950006"/>
                  <a:pt x="2272130" y="1961162"/>
                </a:cubicBezTo>
                <a:cubicBezTo>
                  <a:pt x="2229336" y="1964326"/>
                  <a:pt x="2232627" y="1943953"/>
                  <a:pt x="2189404" y="1978172"/>
                </a:cubicBezTo>
                <a:cubicBezTo>
                  <a:pt x="2153824" y="1968017"/>
                  <a:pt x="2114605" y="1969166"/>
                  <a:pt x="2077704" y="1965002"/>
                </a:cubicBezTo>
                <a:cubicBezTo>
                  <a:pt x="2053064" y="1962036"/>
                  <a:pt x="2051584" y="1971011"/>
                  <a:pt x="2033299" y="1969042"/>
                </a:cubicBezTo>
                <a:cubicBezTo>
                  <a:pt x="2015014" y="1967073"/>
                  <a:pt x="1998956" y="1958903"/>
                  <a:pt x="1967996" y="1953187"/>
                </a:cubicBezTo>
                <a:cubicBezTo>
                  <a:pt x="1924117" y="1970917"/>
                  <a:pt x="1915668" y="1940297"/>
                  <a:pt x="1855805" y="1926082"/>
                </a:cubicBezTo>
                <a:cubicBezTo>
                  <a:pt x="1830663" y="1943732"/>
                  <a:pt x="1810564" y="1935694"/>
                  <a:pt x="1790957" y="1919460"/>
                </a:cubicBezTo>
                <a:cubicBezTo>
                  <a:pt x="1732588" y="1924884"/>
                  <a:pt x="1679506" y="1900619"/>
                  <a:pt x="1613978" y="1891581"/>
                </a:cubicBezTo>
                <a:cubicBezTo>
                  <a:pt x="1542961" y="1912227"/>
                  <a:pt x="1506863" y="1865666"/>
                  <a:pt x="1436831" y="1856201"/>
                </a:cubicBezTo>
                <a:cubicBezTo>
                  <a:pt x="1409149" y="1862955"/>
                  <a:pt x="1416370" y="1829853"/>
                  <a:pt x="1357365" y="1832140"/>
                </a:cubicBezTo>
                <a:cubicBezTo>
                  <a:pt x="1285880" y="1811785"/>
                  <a:pt x="1273193" y="1786872"/>
                  <a:pt x="1232341" y="1785942"/>
                </a:cubicBezTo>
                <a:cubicBezTo>
                  <a:pt x="1223903" y="1792798"/>
                  <a:pt x="1160576" y="1793911"/>
                  <a:pt x="1162595" y="1784330"/>
                </a:cubicBezTo>
                <a:cubicBezTo>
                  <a:pt x="1153167" y="1787110"/>
                  <a:pt x="1122206" y="1805077"/>
                  <a:pt x="1120257" y="1789615"/>
                </a:cubicBezTo>
                <a:cubicBezTo>
                  <a:pt x="1073149" y="1786750"/>
                  <a:pt x="1034361" y="1768718"/>
                  <a:pt x="991903" y="1786741"/>
                </a:cubicBezTo>
                <a:cubicBezTo>
                  <a:pt x="966383" y="1781126"/>
                  <a:pt x="949501" y="1800915"/>
                  <a:pt x="883960" y="1809389"/>
                </a:cubicBezTo>
                <a:cubicBezTo>
                  <a:pt x="836064" y="1808194"/>
                  <a:pt x="826980" y="1826610"/>
                  <a:pt x="766531" y="1805053"/>
                </a:cubicBezTo>
                <a:cubicBezTo>
                  <a:pt x="732778" y="1801141"/>
                  <a:pt x="694055" y="1787044"/>
                  <a:pt x="669779" y="1800537"/>
                </a:cubicBezTo>
                <a:cubicBezTo>
                  <a:pt x="645252" y="1794709"/>
                  <a:pt x="563495" y="1813232"/>
                  <a:pt x="523898" y="1811085"/>
                </a:cubicBezTo>
                <a:cubicBezTo>
                  <a:pt x="457555" y="1798530"/>
                  <a:pt x="395227" y="1824052"/>
                  <a:pt x="360251" y="1830735"/>
                </a:cubicBezTo>
                <a:cubicBezTo>
                  <a:pt x="313564" y="1825583"/>
                  <a:pt x="298281" y="1811622"/>
                  <a:pt x="255207" y="1818275"/>
                </a:cubicBezTo>
                <a:cubicBezTo>
                  <a:pt x="206572" y="1839769"/>
                  <a:pt x="160277" y="1836800"/>
                  <a:pt x="101803" y="1870647"/>
                </a:cubicBezTo>
                <a:cubicBezTo>
                  <a:pt x="85849" y="1910002"/>
                  <a:pt x="27997" y="1845258"/>
                  <a:pt x="25397" y="1888443"/>
                </a:cubicBezTo>
                <a:cubicBezTo>
                  <a:pt x="19096" y="1881154"/>
                  <a:pt x="11260" y="1878398"/>
                  <a:pt x="2370" y="1878311"/>
                </a:cubicBezTo>
                <a:lnTo>
                  <a:pt x="0" y="1878785"/>
                </a:lnTo>
                <a:lnTo>
                  <a:pt x="0" y="0"/>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sp>
        <p:nvSpPr>
          <p:cNvPr id="2" name="Title 1">
            <a:extLst>
              <a:ext uri="{FF2B5EF4-FFF2-40B4-BE49-F238E27FC236}">
                <a16:creationId xmlns:a16="http://schemas.microsoft.com/office/drawing/2014/main" id="{1CFF7DE8-3F0C-587E-22E2-38663597EB8D}"/>
              </a:ext>
            </a:extLst>
          </p:cNvPr>
          <p:cNvSpPr>
            <a:spLocks noGrp="1"/>
          </p:cNvSpPr>
          <p:nvPr>
            <p:ph type="ctrTitle"/>
          </p:nvPr>
        </p:nvSpPr>
        <p:spPr>
          <a:xfrm>
            <a:off x="1137034" y="609597"/>
            <a:ext cx="10629142" cy="1330841"/>
          </a:xfrm>
        </p:spPr>
        <p:txBody>
          <a:bodyPr vert="horz" lIns="91440" tIns="45720" rIns="91440" bIns="45720" rtlCol="0" anchor="ctr">
            <a:normAutofit/>
          </a:bodyPr>
          <a:lstStyle/>
          <a:p>
            <a:pPr algn="l"/>
            <a:r>
              <a:rPr lang="en-US" sz="3600" b="1" kern="1200" dirty="0">
                <a:solidFill>
                  <a:schemeClr val="tx1"/>
                </a:solidFill>
                <a:latin typeface="+mj-lt"/>
                <a:ea typeface="+mj-ea"/>
                <a:cs typeface="+mj-cs"/>
              </a:rPr>
              <a:t>Hurricane Beryl Proves Deadly for Oxygen Dependent Resident of Crystal Beach</a:t>
            </a:r>
            <a:r>
              <a:rPr lang="en-US" sz="4100" kern="1200" dirty="0">
                <a:solidFill>
                  <a:schemeClr val="tx1"/>
                </a:solidFill>
                <a:latin typeface="+mj-lt"/>
                <a:ea typeface="+mj-ea"/>
                <a:cs typeface="+mj-cs"/>
              </a:rPr>
              <a:t>	</a:t>
            </a:r>
          </a:p>
        </p:txBody>
      </p:sp>
      <p:sp>
        <p:nvSpPr>
          <p:cNvPr id="4" name="TextBox 3">
            <a:extLst>
              <a:ext uri="{FF2B5EF4-FFF2-40B4-BE49-F238E27FC236}">
                <a16:creationId xmlns:a16="http://schemas.microsoft.com/office/drawing/2014/main" id="{CD687A4C-4EAD-325F-D19A-49D60BD21A63}"/>
              </a:ext>
            </a:extLst>
          </p:cNvPr>
          <p:cNvSpPr txBox="1"/>
          <p:nvPr/>
        </p:nvSpPr>
        <p:spPr>
          <a:xfrm>
            <a:off x="1137034" y="2198362"/>
            <a:ext cx="3815966" cy="3917773"/>
          </a:xfrm>
          <a:prstGeom prst="rect">
            <a:avLst/>
          </a:prstGeom>
        </p:spPr>
        <p:txBody>
          <a:bodyPr vert="horz" lIns="91440" tIns="45720" rIns="91440" bIns="45720" rtlCol="0">
            <a:normAutofit/>
          </a:bodyPr>
          <a:lstStyle/>
          <a:p>
            <a:pPr>
              <a:lnSpc>
                <a:spcPct val="90000"/>
              </a:lnSpc>
              <a:spcAft>
                <a:spcPts val="600"/>
              </a:spcAft>
            </a:pPr>
            <a:r>
              <a:rPr lang="en-US" sz="2400" b="0" i="0" dirty="0">
                <a:effectLst/>
              </a:rPr>
              <a:t>Judith Greet was a 71-year-old woman who died in her RV in Crystal Beach, Texas during Hurricane Beryl. Greet died from a lack of oxygen after the hurricane caused a power outage and drained the battery of her oxygen machine.</a:t>
            </a:r>
            <a:endParaRPr lang="en-US" sz="2400" dirty="0"/>
          </a:p>
        </p:txBody>
      </p:sp>
      <p:sp>
        <p:nvSpPr>
          <p:cNvPr id="27" name="Freeform: Shape 26">
            <a:extLst>
              <a:ext uri="{FF2B5EF4-FFF2-40B4-BE49-F238E27FC236}">
                <a16:creationId xmlns:a16="http://schemas.microsoft.com/office/drawing/2014/main" id="{9A0D773F-7A7D-4DBB-9DEA-86BB8B8F4BC8}"/>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rot="10800000">
            <a:off x="5381624" y="6209414"/>
            <a:ext cx="6810375" cy="648586"/>
          </a:xfrm>
          <a:custGeom>
            <a:avLst/>
            <a:gdLst>
              <a:gd name="connsiteX0" fmla="*/ 0 w 10753706"/>
              <a:gd name="connsiteY0" fmla="*/ 0 h 1027260"/>
              <a:gd name="connsiteX1" fmla="*/ 10753706 w 10753706"/>
              <a:gd name="connsiteY1" fmla="*/ 0 h 1027260"/>
              <a:gd name="connsiteX2" fmla="*/ 10748809 w 10753706"/>
              <a:gd name="connsiteY2" fmla="*/ 2522 h 1027260"/>
              <a:gd name="connsiteX3" fmla="*/ 10725330 w 10753706"/>
              <a:gd name="connsiteY3" fmla="*/ 11977 h 1027260"/>
              <a:gd name="connsiteX4" fmla="*/ 10615423 w 10753706"/>
              <a:gd name="connsiteY4" fmla="*/ 52967 h 1027260"/>
              <a:gd name="connsiteX5" fmla="*/ 10533936 w 10753706"/>
              <a:gd name="connsiteY5" fmla="*/ 53095 h 1027260"/>
              <a:gd name="connsiteX6" fmla="*/ 10466876 w 10753706"/>
              <a:gd name="connsiteY6" fmla="*/ 45180 h 1027260"/>
              <a:gd name="connsiteX7" fmla="*/ 10355090 w 10753706"/>
              <a:gd name="connsiteY7" fmla="*/ 89741 h 1027260"/>
              <a:gd name="connsiteX8" fmla="*/ 10087145 w 10753706"/>
              <a:gd name="connsiteY8" fmla="*/ 66115 h 1027260"/>
              <a:gd name="connsiteX9" fmla="*/ 10015902 w 10753706"/>
              <a:gd name="connsiteY9" fmla="*/ 76178 h 1027260"/>
              <a:gd name="connsiteX10" fmla="*/ 9806005 w 10753706"/>
              <a:gd name="connsiteY10" fmla="*/ 102435 h 1027260"/>
              <a:gd name="connsiteX11" fmla="*/ 9602583 w 10753706"/>
              <a:gd name="connsiteY11" fmla="*/ 179170 h 1027260"/>
              <a:gd name="connsiteX12" fmla="*/ 9469719 w 10753706"/>
              <a:gd name="connsiteY12" fmla="*/ 174721 h 1027260"/>
              <a:gd name="connsiteX13" fmla="*/ 9408692 w 10753706"/>
              <a:gd name="connsiteY13" fmla="*/ 189513 h 1027260"/>
              <a:gd name="connsiteX14" fmla="*/ 9364151 w 10753706"/>
              <a:gd name="connsiteY14" fmla="*/ 194072 h 1027260"/>
              <a:gd name="connsiteX15" fmla="*/ 9337751 w 10753706"/>
              <a:gd name="connsiteY15" fmla="*/ 197579 h 1027260"/>
              <a:gd name="connsiteX16" fmla="*/ 9297166 w 10753706"/>
              <a:gd name="connsiteY16" fmla="*/ 216558 h 1027260"/>
              <a:gd name="connsiteX17" fmla="*/ 9123859 w 10753706"/>
              <a:gd name="connsiteY17" fmla="*/ 237356 h 1027260"/>
              <a:gd name="connsiteX18" fmla="*/ 8950741 w 10753706"/>
              <a:gd name="connsiteY18" fmla="*/ 238020 h 1027260"/>
              <a:gd name="connsiteX19" fmla="*/ 8718236 w 10753706"/>
              <a:gd name="connsiteY19" fmla="*/ 303148 h 1027260"/>
              <a:gd name="connsiteX20" fmla="*/ 8694011 w 10753706"/>
              <a:gd name="connsiteY20" fmla="*/ 308812 h 1027260"/>
              <a:gd name="connsiteX21" fmla="*/ 8611976 w 10753706"/>
              <a:gd name="connsiteY21" fmla="*/ 324819 h 1027260"/>
              <a:gd name="connsiteX22" fmla="*/ 8562074 w 10753706"/>
              <a:gd name="connsiteY22" fmla="*/ 337971 h 1027260"/>
              <a:gd name="connsiteX23" fmla="*/ 8501724 w 10753706"/>
              <a:gd name="connsiteY23" fmla="*/ 360865 h 1027260"/>
              <a:gd name="connsiteX24" fmla="*/ 8504489 w 10753706"/>
              <a:gd name="connsiteY24" fmla="*/ 364790 h 1027260"/>
              <a:gd name="connsiteX25" fmla="*/ 8492774 w 10753706"/>
              <a:gd name="connsiteY25" fmla="*/ 366181 h 1027260"/>
              <a:gd name="connsiteX26" fmla="*/ 8466405 w 10753706"/>
              <a:gd name="connsiteY26" fmla="*/ 368724 h 1027260"/>
              <a:gd name="connsiteX27" fmla="*/ 8427069 w 10753706"/>
              <a:gd name="connsiteY27" fmla="*/ 387211 h 1027260"/>
              <a:gd name="connsiteX28" fmla="*/ 8387766 w 10753706"/>
              <a:gd name="connsiteY28" fmla="*/ 377161 h 1027260"/>
              <a:gd name="connsiteX29" fmla="*/ 8315874 w 10753706"/>
              <a:gd name="connsiteY29" fmla="*/ 395527 h 1027260"/>
              <a:gd name="connsiteX30" fmla="*/ 8274474 w 10753706"/>
              <a:gd name="connsiteY30" fmla="*/ 405112 h 1027260"/>
              <a:gd name="connsiteX31" fmla="*/ 8234664 w 10753706"/>
              <a:gd name="connsiteY31" fmla="*/ 410219 h 1027260"/>
              <a:gd name="connsiteX32" fmla="*/ 8211268 w 10753706"/>
              <a:gd name="connsiteY32" fmla="*/ 416791 h 1027260"/>
              <a:gd name="connsiteX33" fmla="*/ 8188615 w 10753706"/>
              <a:gd name="connsiteY33" fmla="*/ 421755 h 1027260"/>
              <a:gd name="connsiteX34" fmla="*/ 8179981 w 10753706"/>
              <a:gd name="connsiteY34" fmla="*/ 420402 h 1027260"/>
              <a:gd name="connsiteX35" fmla="*/ 8179307 w 10753706"/>
              <a:gd name="connsiteY35" fmla="*/ 422516 h 1027260"/>
              <a:gd name="connsiteX36" fmla="*/ 8147929 w 10753706"/>
              <a:gd name="connsiteY36" fmla="*/ 450302 h 1027260"/>
              <a:gd name="connsiteX37" fmla="*/ 8089136 w 10753706"/>
              <a:gd name="connsiteY37" fmla="*/ 465283 h 1027260"/>
              <a:gd name="connsiteX38" fmla="*/ 8049973 w 10753706"/>
              <a:gd name="connsiteY38" fmla="*/ 454121 h 1027260"/>
              <a:gd name="connsiteX39" fmla="*/ 7965913 w 10753706"/>
              <a:gd name="connsiteY39" fmla="*/ 464415 h 1027260"/>
              <a:gd name="connsiteX40" fmla="*/ 7945093 w 10753706"/>
              <a:gd name="connsiteY40" fmla="*/ 464798 h 1027260"/>
              <a:gd name="connsiteX41" fmla="*/ 7935335 w 10753706"/>
              <a:gd name="connsiteY41" fmla="*/ 462442 h 1027260"/>
              <a:gd name="connsiteX42" fmla="*/ 7904779 w 10753706"/>
              <a:gd name="connsiteY42" fmla="*/ 471429 h 1027260"/>
              <a:gd name="connsiteX43" fmla="*/ 7855604 w 10753706"/>
              <a:gd name="connsiteY43" fmla="*/ 480199 h 1027260"/>
              <a:gd name="connsiteX44" fmla="*/ 7832630 w 10753706"/>
              <a:gd name="connsiteY44" fmla="*/ 485371 h 1027260"/>
              <a:gd name="connsiteX45" fmla="*/ 7812438 w 10753706"/>
              <a:gd name="connsiteY45" fmla="*/ 485391 h 1027260"/>
              <a:gd name="connsiteX46" fmla="*/ 7701399 w 10753706"/>
              <a:gd name="connsiteY46" fmla="*/ 495197 h 1027260"/>
              <a:gd name="connsiteX47" fmla="*/ 7674778 w 10753706"/>
              <a:gd name="connsiteY47" fmla="*/ 494723 h 1027260"/>
              <a:gd name="connsiteX48" fmla="*/ 7660445 w 10753706"/>
              <a:gd name="connsiteY48" fmla="*/ 490194 h 1027260"/>
              <a:gd name="connsiteX49" fmla="*/ 7651781 w 10753706"/>
              <a:gd name="connsiteY49" fmla="*/ 493084 h 1027260"/>
              <a:gd name="connsiteX50" fmla="*/ 7584807 w 10753706"/>
              <a:gd name="connsiteY50" fmla="*/ 499490 h 1027260"/>
              <a:gd name="connsiteX51" fmla="*/ 7541324 w 10753706"/>
              <a:gd name="connsiteY51" fmla="*/ 504184 h 1027260"/>
              <a:gd name="connsiteX52" fmla="*/ 7541756 w 10753706"/>
              <a:gd name="connsiteY52" fmla="*/ 512184 h 1027260"/>
              <a:gd name="connsiteX53" fmla="*/ 7503906 w 10753706"/>
              <a:gd name="connsiteY53" fmla="*/ 518551 h 1027260"/>
              <a:gd name="connsiteX54" fmla="*/ 7460411 w 10753706"/>
              <a:gd name="connsiteY54" fmla="*/ 517415 h 1027260"/>
              <a:gd name="connsiteX55" fmla="*/ 7460116 w 10753706"/>
              <a:gd name="connsiteY55" fmla="*/ 517548 h 1027260"/>
              <a:gd name="connsiteX56" fmla="*/ 7297810 w 10753706"/>
              <a:gd name="connsiteY56" fmla="*/ 563947 h 1027260"/>
              <a:gd name="connsiteX57" fmla="*/ 6946388 w 10753706"/>
              <a:gd name="connsiteY57" fmla="*/ 665244 h 1027260"/>
              <a:gd name="connsiteX58" fmla="*/ 6741704 w 10753706"/>
              <a:gd name="connsiteY58" fmla="*/ 679365 h 1027260"/>
              <a:gd name="connsiteX59" fmla="*/ 6624680 w 10753706"/>
              <a:gd name="connsiteY59" fmla="*/ 677674 h 1027260"/>
              <a:gd name="connsiteX60" fmla="*/ 6605700 w 10753706"/>
              <a:gd name="connsiteY60" fmla="*/ 683566 h 1027260"/>
              <a:gd name="connsiteX61" fmla="*/ 6576922 w 10753706"/>
              <a:gd name="connsiteY61" fmla="*/ 683030 h 1027260"/>
              <a:gd name="connsiteX62" fmla="*/ 6405123 w 10753706"/>
              <a:gd name="connsiteY62" fmla="*/ 721946 h 1027260"/>
              <a:gd name="connsiteX63" fmla="*/ 6368938 w 10753706"/>
              <a:gd name="connsiteY63" fmla="*/ 717341 h 1027260"/>
              <a:gd name="connsiteX64" fmla="*/ 6295102 w 10753706"/>
              <a:gd name="connsiteY64" fmla="*/ 729508 h 1027260"/>
              <a:gd name="connsiteX65" fmla="*/ 6202084 w 10753706"/>
              <a:gd name="connsiteY65" fmla="*/ 767091 h 1027260"/>
              <a:gd name="connsiteX66" fmla="*/ 6067157 w 10753706"/>
              <a:gd name="connsiteY66" fmla="*/ 790339 h 1027260"/>
              <a:gd name="connsiteX67" fmla="*/ 6061443 w 10753706"/>
              <a:gd name="connsiteY67" fmla="*/ 796151 h 1027260"/>
              <a:gd name="connsiteX68" fmla="*/ 6051406 w 10753706"/>
              <a:gd name="connsiteY68" fmla="*/ 800684 h 1027260"/>
              <a:gd name="connsiteX69" fmla="*/ 6049097 w 10753706"/>
              <a:gd name="connsiteY69" fmla="*/ 800636 h 1027260"/>
              <a:gd name="connsiteX70" fmla="*/ 6034222 w 10753706"/>
              <a:gd name="connsiteY70" fmla="*/ 804110 h 1027260"/>
              <a:gd name="connsiteX71" fmla="*/ 6033121 w 10753706"/>
              <a:gd name="connsiteY71" fmla="*/ 806078 h 1027260"/>
              <a:gd name="connsiteX72" fmla="*/ 6023593 w 10753706"/>
              <a:gd name="connsiteY72" fmla="*/ 808842 h 1027260"/>
              <a:gd name="connsiteX73" fmla="*/ 6006639 w 10753706"/>
              <a:gd name="connsiteY73" fmla="*/ 815304 h 1027260"/>
              <a:gd name="connsiteX74" fmla="*/ 6001762 w 10753706"/>
              <a:gd name="connsiteY74" fmla="*/ 815557 h 1027260"/>
              <a:gd name="connsiteX75" fmla="*/ 5973534 w 10753706"/>
              <a:gd name="connsiteY75" fmla="*/ 823815 h 1027260"/>
              <a:gd name="connsiteX76" fmla="*/ 5972336 w 10753706"/>
              <a:gd name="connsiteY76" fmla="*/ 823476 h 1027260"/>
              <a:gd name="connsiteX77" fmla="*/ 5960841 w 10753706"/>
              <a:gd name="connsiteY77" fmla="*/ 823819 h 1027260"/>
              <a:gd name="connsiteX78" fmla="*/ 5940719 w 10753706"/>
              <a:gd name="connsiteY78" fmla="*/ 825514 h 1027260"/>
              <a:gd name="connsiteX79" fmla="*/ 5884298 w 10753706"/>
              <a:gd name="connsiteY79" fmla="*/ 823806 h 1027260"/>
              <a:gd name="connsiteX80" fmla="*/ 5854779 w 10753706"/>
              <a:gd name="connsiteY80" fmla="*/ 832365 h 1027260"/>
              <a:gd name="connsiteX81" fmla="*/ 5848382 w 10753706"/>
              <a:gd name="connsiteY81" fmla="*/ 833844 h 1027260"/>
              <a:gd name="connsiteX82" fmla="*/ 5848066 w 10753706"/>
              <a:gd name="connsiteY82" fmla="*/ 833772 h 1027260"/>
              <a:gd name="connsiteX83" fmla="*/ 5840944 w 10753706"/>
              <a:gd name="connsiteY83" fmla="*/ 835132 h 1027260"/>
              <a:gd name="connsiteX84" fmla="*/ 5836719 w 10753706"/>
              <a:gd name="connsiteY84" fmla="*/ 836539 h 1027260"/>
              <a:gd name="connsiteX85" fmla="*/ 5824311 w 10753706"/>
              <a:gd name="connsiteY85" fmla="*/ 839408 h 1027260"/>
              <a:gd name="connsiteX86" fmla="*/ 5818788 w 10753706"/>
              <a:gd name="connsiteY86" fmla="*/ 839727 h 1027260"/>
              <a:gd name="connsiteX87" fmla="*/ 5763953 w 10753706"/>
              <a:gd name="connsiteY87" fmla="*/ 834282 h 1027260"/>
              <a:gd name="connsiteX88" fmla="*/ 5667748 w 10753706"/>
              <a:gd name="connsiteY88" fmla="*/ 840211 h 1027260"/>
              <a:gd name="connsiteX89" fmla="*/ 5573108 w 10753706"/>
              <a:gd name="connsiteY89" fmla="*/ 847611 h 1027260"/>
              <a:gd name="connsiteX90" fmla="*/ 5539137 w 10753706"/>
              <a:gd name="connsiteY90" fmla="*/ 851033 h 1027260"/>
              <a:gd name="connsiteX91" fmla="*/ 5510651 w 10753706"/>
              <a:gd name="connsiteY91" fmla="*/ 844215 h 1027260"/>
              <a:gd name="connsiteX92" fmla="*/ 5457331 w 10753706"/>
              <a:gd name="connsiteY92" fmla="*/ 839159 h 1027260"/>
              <a:gd name="connsiteX93" fmla="*/ 5410613 w 10753706"/>
              <a:gd name="connsiteY93" fmla="*/ 834358 h 1027260"/>
              <a:gd name="connsiteX94" fmla="*/ 5370040 w 10753706"/>
              <a:gd name="connsiteY94" fmla="*/ 862127 h 1027260"/>
              <a:gd name="connsiteX95" fmla="*/ 5318778 w 10753706"/>
              <a:gd name="connsiteY95" fmla="*/ 855310 h 1027260"/>
              <a:gd name="connsiteX96" fmla="*/ 5298645 w 10753706"/>
              <a:gd name="connsiteY96" fmla="*/ 855171 h 1027260"/>
              <a:gd name="connsiteX97" fmla="*/ 5253828 w 10753706"/>
              <a:gd name="connsiteY97" fmla="*/ 859670 h 1027260"/>
              <a:gd name="connsiteX98" fmla="*/ 5216955 w 10753706"/>
              <a:gd name="connsiteY98" fmla="*/ 866245 h 1027260"/>
              <a:gd name="connsiteX99" fmla="*/ 5214344 w 10753706"/>
              <a:gd name="connsiteY99" fmla="*/ 868102 h 1027260"/>
              <a:gd name="connsiteX100" fmla="*/ 5195561 w 10753706"/>
              <a:gd name="connsiteY100" fmla="*/ 869949 h 1027260"/>
              <a:gd name="connsiteX101" fmla="*/ 5182555 w 10753706"/>
              <a:gd name="connsiteY101" fmla="*/ 873542 h 1027260"/>
              <a:gd name="connsiteX102" fmla="*/ 5172552 w 10753706"/>
              <a:gd name="connsiteY102" fmla="*/ 878801 h 1027260"/>
              <a:gd name="connsiteX103" fmla="*/ 5027993 w 10753706"/>
              <a:gd name="connsiteY103" fmla="*/ 889666 h 1027260"/>
              <a:gd name="connsiteX104" fmla="*/ 4939844 w 10753706"/>
              <a:gd name="connsiteY104" fmla="*/ 934802 h 1027260"/>
              <a:gd name="connsiteX105" fmla="*/ 4792576 w 10753706"/>
              <a:gd name="connsiteY105" fmla="*/ 934820 h 1027260"/>
              <a:gd name="connsiteX106" fmla="*/ 4602423 w 10753706"/>
              <a:gd name="connsiteY106" fmla="*/ 958063 h 1027260"/>
              <a:gd name="connsiteX107" fmla="*/ 4290656 w 10753706"/>
              <a:gd name="connsiteY107" fmla="*/ 969152 h 1027260"/>
              <a:gd name="connsiteX108" fmla="*/ 3952334 w 10753706"/>
              <a:gd name="connsiteY108" fmla="*/ 954043 h 1027260"/>
              <a:gd name="connsiteX109" fmla="*/ 3858560 w 10753706"/>
              <a:gd name="connsiteY109" fmla="*/ 948781 h 1027260"/>
              <a:gd name="connsiteX110" fmla="*/ 3846597 w 10753706"/>
              <a:gd name="connsiteY110" fmla="*/ 948382 h 1027260"/>
              <a:gd name="connsiteX111" fmla="*/ 3736044 w 10753706"/>
              <a:gd name="connsiteY111" fmla="*/ 947759 h 1027260"/>
              <a:gd name="connsiteX112" fmla="*/ 3713136 w 10753706"/>
              <a:gd name="connsiteY112" fmla="*/ 946963 h 1027260"/>
              <a:gd name="connsiteX113" fmla="*/ 3695939 w 10753706"/>
              <a:gd name="connsiteY113" fmla="*/ 943639 h 1027260"/>
              <a:gd name="connsiteX114" fmla="*/ 3694125 w 10753706"/>
              <a:gd name="connsiteY114" fmla="*/ 940567 h 1027260"/>
              <a:gd name="connsiteX115" fmla="*/ 3681925 w 10753706"/>
              <a:gd name="connsiteY115" fmla="*/ 939706 h 1027260"/>
              <a:gd name="connsiteX116" fmla="*/ 3679204 w 10753706"/>
              <a:gd name="connsiteY116" fmla="*/ 938926 h 1027260"/>
              <a:gd name="connsiteX117" fmla="*/ 3615656 w 10753706"/>
              <a:gd name="connsiteY117" fmla="*/ 940320 h 1027260"/>
              <a:gd name="connsiteX118" fmla="*/ 3567983 w 10753706"/>
              <a:gd name="connsiteY118" fmla="*/ 935596 h 1027260"/>
              <a:gd name="connsiteX119" fmla="*/ 3422423 w 10753706"/>
              <a:gd name="connsiteY119" fmla="*/ 932129 h 1027260"/>
              <a:gd name="connsiteX120" fmla="*/ 3310925 w 10753706"/>
              <a:gd name="connsiteY120" fmla="*/ 911072 h 1027260"/>
              <a:gd name="connsiteX121" fmla="*/ 3139421 w 10753706"/>
              <a:gd name="connsiteY121" fmla="*/ 934151 h 1027260"/>
              <a:gd name="connsiteX122" fmla="*/ 2996922 w 10753706"/>
              <a:gd name="connsiteY122" fmla="*/ 927537 h 1027260"/>
              <a:gd name="connsiteX123" fmla="*/ 2982785 w 10753706"/>
              <a:gd name="connsiteY123" fmla="*/ 931453 h 1027260"/>
              <a:gd name="connsiteX124" fmla="*/ 2967478 w 10753706"/>
              <a:gd name="connsiteY124" fmla="*/ 933397 h 1027260"/>
              <a:gd name="connsiteX125" fmla="*/ 2948552 w 10753706"/>
              <a:gd name="connsiteY125" fmla="*/ 932961 h 1027260"/>
              <a:gd name="connsiteX126" fmla="*/ 2944404 w 10753706"/>
              <a:gd name="connsiteY126" fmla="*/ 934452 h 1027260"/>
              <a:gd name="connsiteX127" fmla="*/ 2908608 w 10753706"/>
              <a:gd name="connsiteY127" fmla="*/ 937205 h 1027260"/>
              <a:gd name="connsiteX128" fmla="*/ 2904443 w 10753706"/>
              <a:gd name="connsiteY128" fmla="*/ 936455 h 1027260"/>
              <a:gd name="connsiteX129" fmla="*/ 2868935 w 10753706"/>
              <a:gd name="connsiteY129" fmla="*/ 938022 h 1027260"/>
              <a:gd name="connsiteX130" fmla="*/ 2868586 w 10753706"/>
              <a:gd name="connsiteY130" fmla="*/ 937487 h 1027260"/>
              <a:gd name="connsiteX131" fmla="*/ 2859191 w 10753706"/>
              <a:gd name="connsiteY131" fmla="*/ 935503 h 1027260"/>
              <a:gd name="connsiteX132" fmla="*/ 2840915 w 10753706"/>
              <a:gd name="connsiteY132" fmla="*/ 932977 h 1027260"/>
              <a:gd name="connsiteX133" fmla="*/ 2763509 w 10753706"/>
              <a:gd name="connsiteY133" fmla="*/ 921850 h 1027260"/>
              <a:gd name="connsiteX134" fmla="*/ 2756121 w 10753706"/>
              <a:gd name="connsiteY134" fmla="*/ 921864 h 1027260"/>
              <a:gd name="connsiteX135" fmla="*/ 2755998 w 10753706"/>
              <a:gd name="connsiteY135" fmla="*/ 921739 h 1027260"/>
              <a:gd name="connsiteX136" fmla="*/ 2748255 w 10753706"/>
              <a:gd name="connsiteY136" fmla="*/ 921505 h 1027260"/>
              <a:gd name="connsiteX137" fmla="*/ 2694601 w 10753706"/>
              <a:gd name="connsiteY137" fmla="*/ 915575 h 1027260"/>
              <a:gd name="connsiteX138" fmla="*/ 2635357 w 10753706"/>
              <a:gd name="connsiteY138" fmla="*/ 910976 h 1027260"/>
              <a:gd name="connsiteX139" fmla="*/ 2601047 w 10753706"/>
              <a:gd name="connsiteY139" fmla="*/ 910263 h 1027260"/>
              <a:gd name="connsiteX140" fmla="*/ 2507482 w 10753706"/>
              <a:gd name="connsiteY140" fmla="*/ 906211 h 1027260"/>
              <a:gd name="connsiteX141" fmla="*/ 2413884 w 10753706"/>
              <a:gd name="connsiteY141" fmla="*/ 900545 h 1027260"/>
              <a:gd name="connsiteX142" fmla="*/ 2368912 w 10753706"/>
              <a:gd name="connsiteY142" fmla="*/ 888755 h 1027260"/>
              <a:gd name="connsiteX143" fmla="*/ 2349490 w 10753706"/>
              <a:gd name="connsiteY143" fmla="*/ 889719 h 1027260"/>
              <a:gd name="connsiteX144" fmla="*/ 2344290 w 10753706"/>
              <a:gd name="connsiteY144" fmla="*/ 890584 h 1027260"/>
              <a:gd name="connsiteX145" fmla="*/ 2336488 w 10753706"/>
              <a:gd name="connsiteY145" fmla="*/ 891058 h 1027260"/>
              <a:gd name="connsiteX146" fmla="*/ 2329015 w 10753706"/>
              <a:gd name="connsiteY146" fmla="*/ 891627 h 1027260"/>
              <a:gd name="connsiteX147" fmla="*/ 2293898 w 10753706"/>
              <a:gd name="connsiteY147" fmla="*/ 896431 h 1027260"/>
              <a:gd name="connsiteX148" fmla="*/ 2243927 w 10753706"/>
              <a:gd name="connsiteY148" fmla="*/ 888076 h 1027260"/>
              <a:gd name="connsiteX149" fmla="*/ 2223920 w 10753706"/>
              <a:gd name="connsiteY149" fmla="*/ 887331 h 1027260"/>
              <a:gd name="connsiteX150" fmla="*/ 2213081 w 10753706"/>
              <a:gd name="connsiteY150" fmla="*/ 886302 h 1027260"/>
              <a:gd name="connsiteX151" fmla="*/ 2212307 w 10753706"/>
              <a:gd name="connsiteY151" fmla="*/ 885829 h 1027260"/>
              <a:gd name="connsiteX152" fmla="*/ 2152321 w 10753706"/>
              <a:gd name="connsiteY152" fmla="*/ 894418 h 1027260"/>
              <a:gd name="connsiteX153" fmla="*/ 2140985 w 10753706"/>
              <a:gd name="connsiteY153" fmla="*/ 895968 h 1027260"/>
              <a:gd name="connsiteX154" fmla="*/ 2121210 w 10753706"/>
              <a:gd name="connsiteY154" fmla="*/ 899354 h 1027260"/>
              <a:gd name="connsiteX155" fmla="*/ 2119146 w 10753706"/>
              <a:gd name="connsiteY155" fmla="*/ 899033 h 1027260"/>
              <a:gd name="connsiteX156" fmla="*/ 2105666 w 10753706"/>
              <a:gd name="connsiteY156" fmla="*/ 902240 h 1027260"/>
              <a:gd name="connsiteX157" fmla="*/ 2094924 w 10753706"/>
              <a:gd name="connsiteY157" fmla="*/ 907203 h 1027260"/>
              <a:gd name="connsiteX158" fmla="*/ 1949478 w 10753706"/>
              <a:gd name="connsiteY158" fmla="*/ 913748 h 1027260"/>
              <a:gd name="connsiteX159" fmla="*/ 1749684 w 10753706"/>
              <a:gd name="connsiteY159" fmla="*/ 942223 h 1027260"/>
              <a:gd name="connsiteX160" fmla="*/ 1585576 w 10753706"/>
              <a:gd name="connsiteY160" fmla="*/ 954170 h 1027260"/>
              <a:gd name="connsiteX161" fmla="*/ 1476250 w 10753706"/>
              <a:gd name="connsiteY161" fmla="*/ 950653 h 1027260"/>
              <a:gd name="connsiteX162" fmla="*/ 1433927 w 10753706"/>
              <a:gd name="connsiteY162" fmla="*/ 959926 h 1027260"/>
              <a:gd name="connsiteX163" fmla="*/ 1414893 w 10753706"/>
              <a:gd name="connsiteY163" fmla="*/ 957671 h 1027260"/>
              <a:gd name="connsiteX164" fmla="*/ 1411585 w 10753706"/>
              <a:gd name="connsiteY164" fmla="*/ 957179 h 1027260"/>
              <a:gd name="connsiteX165" fmla="*/ 1398896 w 10753706"/>
              <a:gd name="connsiteY165" fmla="*/ 957460 h 1027260"/>
              <a:gd name="connsiteX166" fmla="*/ 1394632 w 10753706"/>
              <a:gd name="connsiteY166" fmla="*/ 954725 h 1027260"/>
              <a:gd name="connsiteX167" fmla="*/ 1375043 w 10753706"/>
              <a:gd name="connsiteY167" fmla="*/ 953132 h 1027260"/>
              <a:gd name="connsiteX168" fmla="*/ 1351876 w 10753706"/>
              <a:gd name="connsiteY168" fmla="*/ 954436 h 1027260"/>
              <a:gd name="connsiteX169" fmla="*/ 1242676 w 10753706"/>
              <a:gd name="connsiteY169" fmla="*/ 963767 h 1027260"/>
              <a:gd name="connsiteX170" fmla="*/ 1205993 w 10753706"/>
              <a:gd name="connsiteY170" fmla="*/ 974080 h 1027260"/>
              <a:gd name="connsiteX171" fmla="*/ 1052221 w 10753706"/>
              <a:gd name="connsiteY171" fmla="*/ 963954 h 1027260"/>
              <a:gd name="connsiteX172" fmla="*/ 968270 w 10753706"/>
              <a:gd name="connsiteY172" fmla="*/ 964761 h 1027260"/>
              <a:gd name="connsiteX173" fmla="*/ 874493 w 10753706"/>
              <a:gd name="connsiteY173" fmla="*/ 998122 h 1027260"/>
              <a:gd name="connsiteX174" fmla="*/ 814411 w 10753706"/>
              <a:gd name="connsiteY174" fmla="*/ 1007391 h 1027260"/>
              <a:gd name="connsiteX175" fmla="*/ 688604 w 10753706"/>
              <a:gd name="connsiteY175" fmla="*/ 1015631 h 1027260"/>
              <a:gd name="connsiteX176" fmla="*/ 618171 w 10753706"/>
              <a:gd name="connsiteY176" fmla="*/ 1027260 h 1027260"/>
              <a:gd name="connsiteX177" fmla="*/ 570379 w 10753706"/>
              <a:gd name="connsiteY177" fmla="*/ 1023487 h 1027260"/>
              <a:gd name="connsiteX178" fmla="*/ 482519 w 10753706"/>
              <a:gd name="connsiteY178" fmla="*/ 1002108 h 1027260"/>
              <a:gd name="connsiteX179" fmla="*/ 475319 w 10753706"/>
              <a:gd name="connsiteY179" fmla="*/ 1009922 h 1027260"/>
              <a:gd name="connsiteX180" fmla="*/ 431104 w 10753706"/>
              <a:gd name="connsiteY180" fmla="*/ 1009317 h 1027260"/>
              <a:gd name="connsiteX181" fmla="*/ 363782 w 10753706"/>
              <a:gd name="connsiteY181" fmla="*/ 1007585 h 1027260"/>
              <a:gd name="connsiteX182" fmla="*/ 325533 w 10753706"/>
              <a:gd name="connsiteY182" fmla="*/ 1008502 h 1027260"/>
              <a:gd name="connsiteX183" fmla="*/ 220429 w 10753706"/>
              <a:gd name="connsiteY183" fmla="*/ 1008927 h 1027260"/>
              <a:gd name="connsiteX184" fmla="*/ 114676 w 10753706"/>
              <a:gd name="connsiteY184" fmla="*/ 1007765 h 1027260"/>
              <a:gd name="connsiteX185" fmla="*/ 13470 w 10753706"/>
              <a:gd name="connsiteY185" fmla="*/ 998544 h 1027260"/>
              <a:gd name="connsiteX186" fmla="*/ 0 w 10753706"/>
              <a:gd name="connsiteY186" fmla="*/ 997355 h 102726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 ang="0">
                <a:pos x="connsiteX174" y="connsiteY174"/>
              </a:cxn>
              <a:cxn ang="0">
                <a:pos x="connsiteX175" y="connsiteY175"/>
              </a:cxn>
              <a:cxn ang="0">
                <a:pos x="connsiteX176" y="connsiteY176"/>
              </a:cxn>
              <a:cxn ang="0">
                <a:pos x="connsiteX177" y="connsiteY177"/>
              </a:cxn>
              <a:cxn ang="0">
                <a:pos x="connsiteX178" y="connsiteY178"/>
              </a:cxn>
              <a:cxn ang="0">
                <a:pos x="connsiteX179" y="connsiteY179"/>
              </a:cxn>
              <a:cxn ang="0">
                <a:pos x="connsiteX180" y="connsiteY180"/>
              </a:cxn>
              <a:cxn ang="0">
                <a:pos x="connsiteX181" y="connsiteY181"/>
              </a:cxn>
              <a:cxn ang="0">
                <a:pos x="connsiteX182" y="connsiteY182"/>
              </a:cxn>
              <a:cxn ang="0">
                <a:pos x="connsiteX183" y="connsiteY183"/>
              </a:cxn>
              <a:cxn ang="0">
                <a:pos x="connsiteX184" y="connsiteY184"/>
              </a:cxn>
              <a:cxn ang="0">
                <a:pos x="connsiteX185" y="connsiteY185"/>
              </a:cxn>
              <a:cxn ang="0">
                <a:pos x="connsiteX186" y="connsiteY186"/>
              </a:cxn>
            </a:cxnLst>
            <a:rect l="l" t="t" r="r" b="b"/>
            <a:pathLst>
              <a:path w="10753706" h="1027260">
                <a:moveTo>
                  <a:pt x="0" y="0"/>
                </a:moveTo>
                <a:lnTo>
                  <a:pt x="10753706" y="0"/>
                </a:lnTo>
                <a:lnTo>
                  <a:pt x="10748809" y="2522"/>
                </a:lnTo>
                <a:cubicBezTo>
                  <a:pt x="10744031" y="4644"/>
                  <a:pt x="10737551" y="7204"/>
                  <a:pt x="10725330" y="11977"/>
                </a:cubicBezTo>
                <a:cubicBezTo>
                  <a:pt x="10700888" y="21523"/>
                  <a:pt x="10652058" y="39304"/>
                  <a:pt x="10615423" y="52967"/>
                </a:cubicBezTo>
                <a:cubicBezTo>
                  <a:pt x="10598524" y="49017"/>
                  <a:pt x="10550674" y="61360"/>
                  <a:pt x="10533936" y="53095"/>
                </a:cubicBezTo>
                <a:cubicBezTo>
                  <a:pt x="10519435" y="55674"/>
                  <a:pt x="10480156" y="49393"/>
                  <a:pt x="10466876" y="45180"/>
                </a:cubicBezTo>
                <a:cubicBezTo>
                  <a:pt x="10443145" y="68059"/>
                  <a:pt x="10382269" y="71294"/>
                  <a:pt x="10355090" y="89741"/>
                </a:cubicBezTo>
                <a:cubicBezTo>
                  <a:pt x="10286222" y="95376"/>
                  <a:pt x="10146285" y="63529"/>
                  <a:pt x="10087145" y="66115"/>
                </a:cubicBezTo>
                <a:cubicBezTo>
                  <a:pt x="10067575" y="79584"/>
                  <a:pt x="10043111" y="68921"/>
                  <a:pt x="10015902" y="76178"/>
                </a:cubicBezTo>
                <a:cubicBezTo>
                  <a:pt x="9952302" y="84628"/>
                  <a:pt x="9893286" y="103337"/>
                  <a:pt x="9806005" y="102435"/>
                </a:cubicBezTo>
                <a:cubicBezTo>
                  <a:pt x="9782247" y="141133"/>
                  <a:pt x="9674787" y="151643"/>
                  <a:pt x="9602583" y="179170"/>
                </a:cubicBezTo>
                <a:cubicBezTo>
                  <a:pt x="9557658" y="187584"/>
                  <a:pt x="9478290" y="154235"/>
                  <a:pt x="9469719" y="174721"/>
                </a:cubicBezTo>
                <a:cubicBezTo>
                  <a:pt x="9443779" y="165070"/>
                  <a:pt x="9431317" y="185692"/>
                  <a:pt x="9408692" y="189513"/>
                </a:cubicBezTo>
                <a:cubicBezTo>
                  <a:pt x="9387154" y="183843"/>
                  <a:pt x="9380475" y="191089"/>
                  <a:pt x="9364151" y="194072"/>
                </a:cubicBezTo>
                <a:cubicBezTo>
                  <a:pt x="9354686" y="190222"/>
                  <a:pt x="9340485" y="191782"/>
                  <a:pt x="9337751" y="197579"/>
                </a:cubicBezTo>
                <a:cubicBezTo>
                  <a:pt x="9349566" y="209270"/>
                  <a:pt x="9297468" y="207714"/>
                  <a:pt x="9297166" y="216558"/>
                </a:cubicBezTo>
                <a:cubicBezTo>
                  <a:pt x="9269057" y="220999"/>
                  <a:pt x="9139630" y="221783"/>
                  <a:pt x="9123859" y="237356"/>
                </a:cubicBezTo>
                <a:cubicBezTo>
                  <a:pt x="9068176" y="249209"/>
                  <a:pt x="8975349" y="235349"/>
                  <a:pt x="8950741" y="238020"/>
                </a:cubicBezTo>
                <a:cubicBezTo>
                  <a:pt x="8916265" y="215428"/>
                  <a:pt x="8822808" y="292026"/>
                  <a:pt x="8718236" y="303148"/>
                </a:cubicBezTo>
                <a:cubicBezTo>
                  <a:pt x="8703111" y="302060"/>
                  <a:pt x="8695551" y="302792"/>
                  <a:pt x="8694011" y="308812"/>
                </a:cubicBezTo>
                <a:cubicBezTo>
                  <a:pt x="8661810" y="312764"/>
                  <a:pt x="8637956" y="329628"/>
                  <a:pt x="8611976" y="324819"/>
                </a:cubicBezTo>
                <a:cubicBezTo>
                  <a:pt x="8621849" y="336388"/>
                  <a:pt x="8562809" y="325917"/>
                  <a:pt x="8562074" y="337971"/>
                </a:cubicBezTo>
                <a:cubicBezTo>
                  <a:pt x="8543699" y="343978"/>
                  <a:pt x="8511321" y="356396"/>
                  <a:pt x="8501724" y="360865"/>
                </a:cubicBezTo>
                <a:lnTo>
                  <a:pt x="8504489" y="364790"/>
                </a:lnTo>
                <a:lnTo>
                  <a:pt x="8492774" y="366181"/>
                </a:lnTo>
                <a:lnTo>
                  <a:pt x="8466405" y="368724"/>
                </a:lnTo>
                <a:cubicBezTo>
                  <a:pt x="8455454" y="372229"/>
                  <a:pt x="8440175" y="385805"/>
                  <a:pt x="8427069" y="387211"/>
                </a:cubicBezTo>
                <a:cubicBezTo>
                  <a:pt x="8400442" y="392215"/>
                  <a:pt x="8397079" y="382989"/>
                  <a:pt x="8387766" y="377161"/>
                </a:cubicBezTo>
                <a:cubicBezTo>
                  <a:pt x="8369233" y="378548"/>
                  <a:pt x="8334756" y="390869"/>
                  <a:pt x="8315874" y="395527"/>
                </a:cubicBezTo>
                <a:cubicBezTo>
                  <a:pt x="8306664" y="400500"/>
                  <a:pt x="8272845" y="393679"/>
                  <a:pt x="8274474" y="405112"/>
                </a:cubicBezTo>
                <a:cubicBezTo>
                  <a:pt x="8255483" y="406194"/>
                  <a:pt x="8244963" y="408376"/>
                  <a:pt x="8234664" y="410219"/>
                </a:cubicBezTo>
                <a:lnTo>
                  <a:pt x="8211268" y="416791"/>
                </a:lnTo>
                <a:cubicBezTo>
                  <a:pt x="8204720" y="419941"/>
                  <a:pt x="8197411" y="422004"/>
                  <a:pt x="8188615" y="421755"/>
                </a:cubicBezTo>
                <a:lnTo>
                  <a:pt x="8179981" y="420402"/>
                </a:lnTo>
                <a:lnTo>
                  <a:pt x="8179307" y="422516"/>
                </a:lnTo>
                <a:cubicBezTo>
                  <a:pt x="8179027" y="425797"/>
                  <a:pt x="8175790" y="448341"/>
                  <a:pt x="8147929" y="450302"/>
                </a:cubicBezTo>
                <a:cubicBezTo>
                  <a:pt x="8130300" y="457967"/>
                  <a:pt x="8114933" y="461015"/>
                  <a:pt x="8089136" y="465283"/>
                </a:cubicBezTo>
                <a:cubicBezTo>
                  <a:pt x="8072810" y="465920"/>
                  <a:pt x="8069376" y="451569"/>
                  <a:pt x="8049973" y="454121"/>
                </a:cubicBezTo>
                <a:cubicBezTo>
                  <a:pt x="7974508" y="471465"/>
                  <a:pt x="8006050" y="447139"/>
                  <a:pt x="7965913" y="464415"/>
                </a:cubicBezTo>
                <a:cubicBezTo>
                  <a:pt x="7958234" y="466025"/>
                  <a:pt x="7951405" y="465800"/>
                  <a:pt x="7945093" y="464798"/>
                </a:cubicBezTo>
                <a:lnTo>
                  <a:pt x="7935335" y="462442"/>
                </a:lnTo>
                <a:lnTo>
                  <a:pt x="7904779" y="471429"/>
                </a:lnTo>
                <a:cubicBezTo>
                  <a:pt x="7889387" y="474999"/>
                  <a:pt x="7872867" y="477951"/>
                  <a:pt x="7855604" y="480199"/>
                </a:cubicBezTo>
                <a:cubicBezTo>
                  <a:pt x="7850005" y="476378"/>
                  <a:pt x="7838628" y="483595"/>
                  <a:pt x="7832630" y="485371"/>
                </a:cubicBezTo>
                <a:cubicBezTo>
                  <a:pt x="7831473" y="482645"/>
                  <a:pt x="7816623" y="482661"/>
                  <a:pt x="7812438" y="485391"/>
                </a:cubicBezTo>
                <a:cubicBezTo>
                  <a:pt x="7709470" y="505049"/>
                  <a:pt x="7759426" y="473956"/>
                  <a:pt x="7701399" y="495197"/>
                </a:cubicBezTo>
                <a:cubicBezTo>
                  <a:pt x="7690986" y="496989"/>
                  <a:pt x="7682397" y="496365"/>
                  <a:pt x="7674778" y="494723"/>
                </a:cubicBezTo>
                <a:lnTo>
                  <a:pt x="7660445" y="490194"/>
                </a:lnTo>
                <a:lnTo>
                  <a:pt x="7651781" y="493084"/>
                </a:lnTo>
                <a:cubicBezTo>
                  <a:pt x="7616113" y="496548"/>
                  <a:pt x="7603273" y="491735"/>
                  <a:pt x="7584807" y="499490"/>
                </a:cubicBezTo>
                <a:cubicBezTo>
                  <a:pt x="7549256" y="490212"/>
                  <a:pt x="7563949" y="500167"/>
                  <a:pt x="7541324" y="504184"/>
                </a:cubicBezTo>
                <a:cubicBezTo>
                  <a:pt x="7523851" y="508307"/>
                  <a:pt x="7559546" y="509825"/>
                  <a:pt x="7541756" y="512184"/>
                </a:cubicBezTo>
                <a:cubicBezTo>
                  <a:pt x="7520963" y="510864"/>
                  <a:pt x="7525755" y="520497"/>
                  <a:pt x="7503906" y="518551"/>
                </a:cubicBezTo>
                <a:cubicBezTo>
                  <a:pt x="7505924" y="510774"/>
                  <a:pt x="7464361" y="523683"/>
                  <a:pt x="7460411" y="517415"/>
                </a:cubicBezTo>
                <a:lnTo>
                  <a:pt x="7460116" y="517548"/>
                </a:lnTo>
                <a:cubicBezTo>
                  <a:pt x="7447785" y="530928"/>
                  <a:pt x="7310141" y="550568"/>
                  <a:pt x="7297810" y="563947"/>
                </a:cubicBezTo>
                <a:cubicBezTo>
                  <a:pt x="7221791" y="605698"/>
                  <a:pt x="7039072" y="646008"/>
                  <a:pt x="6946388" y="665244"/>
                </a:cubicBezTo>
                <a:cubicBezTo>
                  <a:pt x="6853704" y="684480"/>
                  <a:pt x="6804875" y="677485"/>
                  <a:pt x="6741704" y="679365"/>
                </a:cubicBezTo>
                <a:lnTo>
                  <a:pt x="6624680" y="677674"/>
                </a:lnTo>
                <a:lnTo>
                  <a:pt x="6605700" y="683566"/>
                </a:lnTo>
                <a:cubicBezTo>
                  <a:pt x="6603309" y="685184"/>
                  <a:pt x="6599550" y="685647"/>
                  <a:pt x="6576922" y="683030"/>
                </a:cubicBezTo>
                <a:cubicBezTo>
                  <a:pt x="6527275" y="698355"/>
                  <a:pt x="6440981" y="702347"/>
                  <a:pt x="6405123" y="721946"/>
                </a:cubicBezTo>
                <a:cubicBezTo>
                  <a:pt x="6407963" y="715467"/>
                  <a:pt x="6383450" y="712913"/>
                  <a:pt x="6368938" y="717341"/>
                </a:cubicBezTo>
                <a:cubicBezTo>
                  <a:pt x="6377914" y="692119"/>
                  <a:pt x="6315316" y="744281"/>
                  <a:pt x="6295102" y="729508"/>
                </a:cubicBezTo>
                <a:cubicBezTo>
                  <a:pt x="6300358" y="744473"/>
                  <a:pt x="6240070" y="776254"/>
                  <a:pt x="6202084" y="767091"/>
                </a:cubicBezTo>
                <a:cubicBezTo>
                  <a:pt x="6152826" y="774744"/>
                  <a:pt x="6122010" y="790367"/>
                  <a:pt x="6067157" y="790339"/>
                </a:cubicBezTo>
                <a:cubicBezTo>
                  <a:pt x="6066310" y="792484"/>
                  <a:pt x="6064283" y="794403"/>
                  <a:pt x="6061443" y="796151"/>
                </a:cubicBezTo>
                <a:lnTo>
                  <a:pt x="6051406" y="800684"/>
                </a:lnTo>
                <a:lnTo>
                  <a:pt x="6049097" y="800636"/>
                </a:lnTo>
                <a:cubicBezTo>
                  <a:pt x="6040408" y="801393"/>
                  <a:pt x="6036299" y="802645"/>
                  <a:pt x="6034222" y="804110"/>
                </a:cubicBezTo>
                <a:lnTo>
                  <a:pt x="6033121" y="806078"/>
                </a:lnTo>
                <a:lnTo>
                  <a:pt x="6023593" y="808842"/>
                </a:lnTo>
                <a:lnTo>
                  <a:pt x="6006639" y="815304"/>
                </a:lnTo>
                <a:lnTo>
                  <a:pt x="6001762" y="815557"/>
                </a:lnTo>
                <a:lnTo>
                  <a:pt x="5973534" y="823815"/>
                </a:lnTo>
                <a:lnTo>
                  <a:pt x="5972336" y="823476"/>
                </a:lnTo>
                <a:cubicBezTo>
                  <a:pt x="5969004" y="822901"/>
                  <a:pt x="5965329" y="822833"/>
                  <a:pt x="5960841" y="823819"/>
                </a:cubicBezTo>
                <a:cubicBezTo>
                  <a:pt x="5955860" y="815655"/>
                  <a:pt x="5953515" y="821882"/>
                  <a:pt x="5940719" y="825514"/>
                </a:cubicBezTo>
                <a:cubicBezTo>
                  <a:pt x="5930130" y="813644"/>
                  <a:pt x="5900943" y="827979"/>
                  <a:pt x="5884298" y="823806"/>
                </a:cubicBezTo>
                <a:cubicBezTo>
                  <a:pt x="5875133" y="826741"/>
                  <a:pt x="5865250" y="829630"/>
                  <a:pt x="5854779" y="832365"/>
                </a:cubicBezTo>
                <a:lnTo>
                  <a:pt x="5848382" y="833844"/>
                </a:lnTo>
                <a:lnTo>
                  <a:pt x="5848066" y="833772"/>
                </a:lnTo>
                <a:cubicBezTo>
                  <a:pt x="5846273" y="833879"/>
                  <a:pt x="5844018" y="834284"/>
                  <a:pt x="5840944" y="835132"/>
                </a:cubicBezTo>
                <a:lnTo>
                  <a:pt x="5836719" y="836539"/>
                </a:lnTo>
                <a:lnTo>
                  <a:pt x="5824311" y="839408"/>
                </a:lnTo>
                <a:lnTo>
                  <a:pt x="5818788" y="839727"/>
                </a:lnTo>
                <a:cubicBezTo>
                  <a:pt x="5797008" y="838594"/>
                  <a:pt x="5786883" y="822081"/>
                  <a:pt x="5763953" y="834282"/>
                </a:cubicBezTo>
                <a:cubicBezTo>
                  <a:pt x="5726813" y="837521"/>
                  <a:pt x="5699446" y="830949"/>
                  <a:pt x="5667748" y="840211"/>
                </a:cubicBezTo>
                <a:cubicBezTo>
                  <a:pt x="5632959" y="843205"/>
                  <a:pt x="5601436" y="842280"/>
                  <a:pt x="5573108" y="847611"/>
                </a:cubicBezTo>
                <a:cubicBezTo>
                  <a:pt x="5560030" y="845832"/>
                  <a:pt x="5549547" y="851598"/>
                  <a:pt x="5539137" y="851033"/>
                </a:cubicBezTo>
                <a:cubicBezTo>
                  <a:pt x="5528728" y="850467"/>
                  <a:pt x="5529256" y="837509"/>
                  <a:pt x="5510651" y="844215"/>
                </a:cubicBezTo>
                <a:cubicBezTo>
                  <a:pt x="5494241" y="833607"/>
                  <a:pt x="5466101" y="839171"/>
                  <a:pt x="5457331" y="839159"/>
                </a:cubicBezTo>
                <a:lnTo>
                  <a:pt x="5410613" y="834358"/>
                </a:lnTo>
                <a:lnTo>
                  <a:pt x="5370040" y="862127"/>
                </a:lnTo>
                <a:cubicBezTo>
                  <a:pt x="5357863" y="856469"/>
                  <a:pt x="5319115" y="868069"/>
                  <a:pt x="5318778" y="855310"/>
                </a:cubicBezTo>
                <a:cubicBezTo>
                  <a:pt x="5303920" y="857760"/>
                  <a:pt x="5296727" y="863736"/>
                  <a:pt x="5298645" y="855171"/>
                </a:cubicBezTo>
                <a:cubicBezTo>
                  <a:pt x="5287819" y="855897"/>
                  <a:pt x="5267444" y="857825"/>
                  <a:pt x="5253828" y="859670"/>
                </a:cubicBezTo>
                <a:lnTo>
                  <a:pt x="5216955" y="866245"/>
                </a:lnTo>
                <a:lnTo>
                  <a:pt x="5214344" y="868102"/>
                </a:lnTo>
                <a:cubicBezTo>
                  <a:pt x="5210778" y="868719"/>
                  <a:pt x="5200859" y="869042"/>
                  <a:pt x="5195561" y="869949"/>
                </a:cubicBezTo>
                <a:lnTo>
                  <a:pt x="5182555" y="873542"/>
                </a:lnTo>
                <a:cubicBezTo>
                  <a:pt x="5178496" y="875023"/>
                  <a:pt x="5175066" y="876746"/>
                  <a:pt x="5172552" y="878801"/>
                </a:cubicBezTo>
                <a:cubicBezTo>
                  <a:pt x="5121406" y="873797"/>
                  <a:pt x="5080096" y="886529"/>
                  <a:pt x="5027993" y="889666"/>
                </a:cubicBezTo>
                <a:cubicBezTo>
                  <a:pt x="4999924" y="877115"/>
                  <a:pt x="4946973" y="919452"/>
                  <a:pt x="4939844" y="934802"/>
                </a:cubicBezTo>
                <a:cubicBezTo>
                  <a:pt x="4895154" y="940701"/>
                  <a:pt x="4844006" y="928240"/>
                  <a:pt x="4792576" y="934820"/>
                </a:cubicBezTo>
                <a:lnTo>
                  <a:pt x="4602423" y="958063"/>
                </a:lnTo>
                <a:cubicBezTo>
                  <a:pt x="4488530" y="967131"/>
                  <a:pt x="4399004" y="969822"/>
                  <a:pt x="4290656" y="969152"/>
                </a:cubicBezTo>
                <a:cubicBezTo>
                  <a:pt x="4182308" y="968482"/>
                  <a:pt x="4046938" y="971167"/>
                  <a:pt x="3952334" y="954043"/>
                </a:cubicBezTo>
                <a:lnTo>
                  <a:pt x="3858560" y="948781"/>
                </a:lnTo>
                <a:lnTo>
                  <a:pt x="3846597" y="948382"/>
                </a:lnTo>
                <a:cubicBezTo>
                  <a:pt x="3807516" y="956616"/>
                  <a:pt x="3767475" y="941640"/>
                  <a:pt x="3736044" y="947759"/>
                </a:cubicBezTo>
                <a:cubicBezTo>
                  <a:pt x="3727323" y="948128"/>
                  <a:pt x="3719828" y="947771"/>
                  <a:pt x="3713136" y="946963"/>
                </a:cubicBezTo>
                <a:lnTo>
                  <a:pt x="3695939" y="943639"/>
                </a:lnTo>
                <a:lnTo>
                  <a:pt x="3694125" y="940567"/>
                </a:lnTo>
                <a:lnTo>
                  <a:pt x="3681925" y="939706"/>
                </a:lnTo>
                <a:lnTo>
                  <a:pt x="3679204" y="938926"/>
                </a:lnTo>
                <a:cubicBezTo>
                  <a:pt x="3668160" y="939028"/>
                  <a:pt x="3634193" y="940875"/>
                  <a:pt x="3615656" y="940320"/>
                </a:cubicBezTo>
                <a:cubicBezTo>
                  <a:pt x="3582626" y="936974"/>
                  <a:pt x="3593904" y="949140"/>
                  <a:pt x="3567983" y="935596"/>
                </a:cubicBezTo>
                <a:cubicBezTo>
                  <a:pt x="3504185" y="939048"/>
                  <a:pt x="3482818" y="922224"/>
                  <a:pt x="3422423" y="932129"/>
                </a:cubicBezTo>
                <a:cubicBezTo>
                  <a:pt x="3369166" y="933413"/>
                  <a:pt x="3329486" y="910108"/>
                  <a:pt x="3310925" y="911072"/>
                </a:cubicBezTo>
                <a:cubicBezTo>
                  <a:pt x="3261363" y="909787"/>
                  <a:pt x="3198415" y="933574"/>
                  <a:pt x="3139421" y="934151"/>
                </a:cubicBezTo>
                <a:cubicBezTo>
                  <a:pt x="3088799" y="931012"/>
                  <a:pt x="3038941" y="938464"/>
                  <a:pt x="2996922" y="927537"/>
                </a:cubicBezTo>
                <a:cubicBezTo>
                  <a:pt x="2992673" y="929234"/>
                  <a:pt x="2987900" y="930498"/>
                  <a:pt x="2982785" y="931453"/>
                </a:cubicBezTo>
                <a:lnTo>
                  <a:pt x="2967478" y="933397"/>
                </a:lnTo>
                <a:lnTo>
                  <a:pt x="2948552" y="932961"/>
                </a:lnTo>
                <a:lnTo>
                  <a:pt x="2944404" y="934452"/>
                </a:lnTo>
                <a:lnTo>
                  <a:pt x="2908608" y="937205"/>
                </a:lnTo>
                <a:lnTo>
                  <a:pt x="2904443" y="936455"/>
                </a:lnTo>
                <a:lnTo>
                  <a:pt x="2868935" y="938022"/>
                </a:lnTo>
                <a:lnTo>
                  <a:pt x="2868586" y="937487"/>
                </a:lnTo>
                <a:cubicBezTo>
                  <a:pt x="2866994" y="936327"/>
                  <a:pt x="2864292" y="935538"/>
                  <a:pt x="2859191" y="935503"/>
                </a:cubicBezTo>
                <a:cubicBezTo>
                  <a:pt x="2869075" y="927418"/>
                  <a:pt x="2856828" y="932364"/>
                  <a:pt x="2840915" y="932977"/>
                </a:cubicBezTo>
                <a:lnTo>
                  <a:pt x="2763509" y="921850"/>
                </a:lnTo>
                <a:lnTo>
                  <a:pt x="2756121" y="921864"/>
                </a:lnTo>
                <a:cubicBezTo>
                  <a:pt x="2756081" y="921822"/>
                  <a:pt x="2756039" y="921781"/>
                  <a:pt x="2755998" y="921739"/>
                </a:cubicBezTo>
                <a:cubicBezTo>
                  <a:pt x="2754445" y="921476"/>
                  <a:pt x="2752036" y="921380"/>
                  <a:pt x="2748255" y="921505"/>
                </a:cubicBezTo>
                <a:lnTo>
                  <a:pt x="2694601" y="915575"/>
                </a:lnTo>
                <a:cubicBezTo>
                  <a:pt x="2671223" y="919874"/>
                  <a:pt x="2666972" y="913376"/>
                  <a:pt x="2635357" y="910976"/>
                </a:cubicBezTo>
                <a:cubicBezTo>
                  <a:pt x="2621906" y="915051"/>
                  <a:pt x="2611315" y="913542"/>
                  <a:pt x="2601047" y="910263"/>
                </a:cubicBezTo>
                <a:cubicBezTo>
                  <a:pt x="2570084" y="912074"/>
                  <a:pt x="2542135" y="907435"/>
                  <a:pt x="2507482" y="906211"/>
                </a:cubicBezTo>
                <a:cubicBezTo>
                  <a:pt x="2469706" y="911437"/>
                  <a:pt x="2450920" y="901812"/>
                  <a:pt x="2413884" y="900545"/>
                </a:cubicBezTo>
                <a:cubicBezTo>
                  <a:pt x="2381338" y="909664"/>
                  <a:pt x="2387753" y="892438"/>
                  <a:pt x="2368912" y="888755"/>
                </a:cubicBezTo>
                <a:lnTo>
                  <a:pt x="2349490" y="889719"/>
                </a:lnTo>
                <a:lnTo>
                  <a:pt x="2344290" y="890584"/>
                </a:lnTo>
                <a:cubicBezTo>
                  <a:pt x="2340673" y="891041"/>
                  <a:pt x="2338228" y="891167"/>
                  <a:pt x="2336488" y="891058"/>
                </a:cubicBezTo>
                <a:lnTo>
                  <a:pt x="2329015" y="891627"/>
                </a:lnTo>
                <a:cubicBezTo>
                  <a:pt x="2316843" y="893039"/>
                  <a:pt x="2305064" y="894669"/>
                  <a:pt x="2293898" y="896431"/>
                </a:cubicBezTo>
                <a:cubicBezTo>
                  <a:pt x="2282637" y="890404"/>
                  <a:pt x="2242346" y="900851"/>
                  <a:pt x="2243927" y="888076"/>
                </a:cubicBezTo>
                <a:cubicBezTo>
                  <a:pt x="2228778" y="890081"/>
                  <a:pt x="2220725" y="895845"/>
                  <a:pt x="2223920" y="887331"/>
                </a:cubicBezTo>
                <a:cubicBezTo>
                  <a:pt x="2218877" y="887756"/>
                  <a:pt x="2215583" y="887254"/>
                  <a:pt x="2213081" y="886302"/>
                </a:cubicBezTo>
                <a:lnTo>
                  <a:pt x="2212307" y="885829"/>
                </a:lnTo>
                <a:lnTo>
                  <a:pt x="2152321" y="894418"/>
                </a:lnTo>
                <a:lnTo>
                  <a:pt x="2140985" y="895968"/>
                </a:lnTo>
                <a:lnTo>
                  <a:pt x="2121210" y="899354"/>
                </a:lnTo>
                <a:lnTo>
                  <a:pt x="2119146" y="899033"/>
                </a:lnTo>
                <a:lnTo>
                  <a:pt x="2105666" y="902240"/>
                </a:lnTo>
                <a:cubicBezTo>
                  <a:pt x="2101407" y="903601"/>
                  <a:pt x="2097735" y="905221"/>
                  <a:pt x="2094924" y="907203"/>
                </a:cubicBezTo>
                <a:cubicBezTo>
                  <a:pt x="2044793" y="900664"/>
                  <a:pt x="2001785" y="912168"/>
                  <a:pt x="1949478" y="913748"/>
                </a:cubicBezTo>
                <a:cubicBezTo>
                  <a:pt x="1891937" y="919585"/>
                  <a:pt x="1810334" y="935486"/>
                  <a:pt x="1749684" y="942223"/>
                </a:cubicBezTo>
                <a:lnTo>
                  <a:pt x="1585576" y="954170"/>
                </a:lnTo>
                <a:cubicBezTo>
                  <a:pt x="1549165" y="943719"/>
                  <a:pt x="1511425" y="950847"/>
                  <a:pt x="1476250" y="950653"/>
                </a:cubicBezTo>
                <a:cubicBezTo>
                  <a:pt x="1488515" y="961596"/>
                  <a:pt x="1432660" y="946795"/>
                  <a:pt x="1433927" y="959926"/>
                </a:cubicBezTo>
                <a:cubicBezTo>
                  <a:pt x="1427485" y="959475"/>
                  <a:pt x="1421205" y="958623"/>
                  <a:pt x="1414893" y="957671"/>
                </a:cubicBezTo>
                <a:lnTo>
                  <a:pt x="1411585" y="957179"/>
                </a:lnTo>
                <a:lnTo>
                  <a:pt x="1398896" y="957460"/>
                </a:lnTo>
                <a:lnTo>
                  <a:pt x="1394632" y="954725"/>
                </a:lnTo>
                <a:lnTo>
                  <a:pt x="1375043" y="953132"/>
                </a:lnTo>
                <a:cubicBezTo>
                  <a:pt x="1367813" y="952970"/>
                  <a:pt x="1360155" y="953305"/>
                  <a:pt x="1351876" y="954436"/>
                </a:cubicBezTo>
                <a:cubicBezTo>
                  <a:pt x="1325912" y="963028"/>
                  <a:pt x="1274459" y="952492"/>
                  <a:pt x="1242676" y="963767"/>
                </a:cubicBezTo>
                <a:cubicBezTo>
                  <a:pt x="1230276" y="966918"/>
                  <a:pt x="1216715" y="977098"/>
                  <a:pt x="1205993" y="974080"/>
                </a:cubicBezTo>
                <a:cubicBezTo>
                  <a:pt x="1174251" y="974112"/>
                  <a:pt x="1086982" y="964420"/>
                  <a:pt x="1052221" y="963954"/>
                </a:cubicBezTo>
                <a:cubicBezTo>
                  <a:pt x="1038515" y="970622"/>
                  <a:pt x="1009522" y="962342"/>
                  <a:pt x="968270" y="964761"/>
                </a:cubicBezTo>
                <a:cubicBezTo>
                  <a:pt x="943437" y="973698"/>
                  <a:pt x="900136" y="991017"/>
                  <a:pt x="874493" y="998122"/>
                </a:cubicBezTo>
                <a:cubicBezTo>
                  <a:pt x="848849" y="1005226"/>
                  <a:pt x="853424" y="1009427"/>
                  <a:pt x="814411" y="1007391"/>
                </a:cubicBezTo>
                <a:cubicBezTo>
                  <a:pt x="765926" y="1022821"/>
                  <a:pt x="732885" y="1009859"/>
                  <a:pt x="688604" y="1015631"/>
                </a:cubicBezTo>
                <a:cubicBezTo>
                  <a:pt x="638045" y="1020877"/>
                  <a:pt x="677999" y="1011556"/>
                  <a:pt x="618171" y="1027260"/>
                </a:cubicBezTo>
                <a:cubicBezTo>
                  <a:pt x="609680" y="1023165"/>
                  <a:pt x="583253" y="1020277"/>
                  <a:pt x="570379" y="1023487"/>
                </a:cubicBezTo>
                <a:cubicBezTo>
                  <a:pt x="543992" y="1022523"/>
                  <a:pt x="505183" y="1001686"/>
                  <a:pt x="482519" y="1002108"/>
                </a:cubicBezTo>
                <a:cubicBezTo>
                  <a:pt x="464011" y="1002285"/>
                  <a:pt x="495211" y="1007995"/>
                  <a:pt x="475319" y="1009922"/>
                </a:cubicBezTo>
                <a:cubicBezTo>
                  <a:pt x="450818" y="1011135"/>
                  <a:pt x="454804" y="1022539"/>
                  <a:pt x="431104" y="1009317"/>
                </a:cubicBezTo>
                <a:cubicBezTo>
                  <a:pt x="406857" y="1014651"/>
                  <a:pt x="399686" y="1008456"/>
                  <a:pt x="363782" y="1007585"/>
                </a:cubicBezTo>
                <a:cubicBezTo>
                  <a:pt x="350440" y="1012231"/>
                  <a:pt x="338145" y="1011245"/>
                  <a:pt x="325533" y="1008502"/>
                </a:cubicBezTo>
                <a:cubicBezTo>
                  <a:pt x="291944" y="1011745"/>
                  <a:pt x="259251" y="1008497"/>
                  <a:pt x="220429" y="1008927"/>
                </a:cubicBezTo>
                <a:cubicBezTo>
                  <a:pt x="180594" y="1015852"/>
                  <a:pt x="156150" y="1007265"/>
                  <a:pt x="114676" y="1007765"/>
                </a:cubicBezTo>
                <a:cubicBezTo>
                  <a:pt x="85718" y="1006195"/>
                  <a:pt x="43316" y="1001491"/>
                  <a:pt x="13470" y="998544"/>
                </a:cubicBezTo>
                <a:lnTo>
                  <a:pt x="0" y="997355"/>
                </a:lnTo>
                <a:close/>
              </a:path>
            </a:pathLst>
          </a:custGeom>
          <a:solidFill>
            <a:srgbClr val="82766A">
              <a:alpha val="15000"/>
            </a:srgb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en-US"/>
          </a:p>
        </p:txBody>
      </p:sp>
      <p:pic>
        <p:nvPicPr>
          <p:cNvPr id="5" name="Picture 4" descr="A screenshot of a computer&#10;&#10;Description automatically generated">
            <a:extLst>
              <a:ext uri="{FF2B5EF4-FFF2-40B4-BE49-F238E27FC236}">
                <a16:creationId xmlns:a16="http://schemas.microsoft.com/office/drawing/2014/main" id="{F0E8CDD0-5910-96FA-0FDF-0084FDF6E62E}"/>
              </a:ext>
            </a:extLst>
          </p:cNvPr>
          <p:cNvPicPr>
            <a:picLocks noChangeAspect="1"/>
          </p:cNvPicPr>
          <p:nvPr/>
        </p:nvPicPr>
        <p:blipFill rotWithShape="1">
          <a:blip r:embed="rId2"/>
          <a:srcRect l="17211" t="49565" r="17069" b="21702"/>
          <a:stretch/>
        </p:blipFill>
        <p:spPr bwMode="auto">
          <a:xfrm>
            <a:off x="5057095" y="3103372"/>
            <a:ext cx="6883353" cy="1692793"/>
          </a:xfrm>
          <a:prstGeom prst="rect">
            <a:avLst/>
          </a:prstGeom>
          <a:extLst>
            <a:ext uri="{53640926-AAD7-44D8-BBD7-CCE9431645EC}">
              <a14:shadowObscured xmlns:a14="http://schemas.microsoft.com/office/drawing/2010/main"/>
            </a:ext>
          </a:extLst>
        </p:spPr>
      </p:pic>
      <p:pic>
        <p:nvPicPr>
          <p:cNvPr id="6" name="Picture 5" descr="A screenshot of a computer&#10;&#10;Description automatically generated">
            <a:extLst>
              <a:ext uri="{FF2B5EF4-FFF2-40B4-BE49-F238E27FC236}">
                <a16:creationId xmlns:a16="http://schemas.microsoft.com/office/drawing/2014/main" id="{837108E8-6AC9-A7D0-ECC1-BDAF337538AA}"/>
              </a:ext>
            </a:extLst>
          </p:cNvPr>
          <p:cNvPicPr>
            <a:picLocks noChangeAspect="1"/>
          </p:cNvPicPr>
          <p:nvPr/>
        </p:nvPicPr>
        <p:blipFill rotWithShape="1">
          <a:blip r:embed="rId2"/>
          <a:srcRect l="1" t="17245" r="47403" b="70704"/>
          <a:stretch/>
        </p:blipFill>
        <p:spPr bwMode="auto">
          <a:xfrm>
            <a:off x="5106605" y="2257345"/>
            <a:ext cx="6931789" cy="893415"/>
          </a:xfrm>
          <a:prstGeom prst="rect">
            <a:avLst/>
          </a:prstGeom>
          <a:extLst>
            <a:ext uri="{53640926-AAD7-44D8-BBD7-CCE9431645EC}">
              <a14:shadowObscured xmlns:a14="http://schemas.microsoft.com/office/drawing/2010/main"/>
            </a:ext>
          </a:extLst>
        </p:spPr>
      </p:pic>
    </p:spTree>
    <p:extLst>
      <p:ext uri="{BB962C8B-B14F-4D97-AF65-F5344CB8AC3E}">
        <p14:creationId xmlns:p14="http://schemas.microsoft.com/office/powerpoint/2010/main" val="42948653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44415B4-FF17-6774-9594-DEF17C0AA14F}"/>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6EF201E0-4C46-C3C7-5123-F27F4DFEB23E}"/>
              </a:ext>
            </a:extLst>
          </p:cNvPr>
          <p:cNvSpPr>
            <a:spLocks noGrp="1"/>
          </p:cNvSpPr>
          <p:nvPr>
            <p:ph type="ctrTitle"/>
          </p:nvPr>
        </p:nvSpPr>
        <p:spPr>
          <a:xfrm>
            <a:off x="610037" y="470730"/>
            <a:ext cx="7465451" cy="2387600"/>
          </a:xfrm>
        </p:spPr>
        <p:txBody>
          <a:bodyPr>
            <a:normAutofit/>
          </a:bodyPr>
          <a:lstStyle/>
          <a:p>
            <a:pPr algn="l"/>
            <a:r>
              <a:rPr lang="en-US" sz="3600" b="1" dirty="0"/>
              <a:t>Winter Storm Uri Inspires Pilot with Louisiana Department of Health to Boost Power Outage Support for DME Users</a:t>
            </a:r>
            <a:r>
              <a:rPr lang="en-US" sz="3100" dirty="0"/>
              <a:t>	</a:t>
            </a:r>
          </a:p>
        </p:txBody>
      </p:sp>
      <p:sp>
        <p:nvSpPr>
          <p:cNvPr id="5" name="TextBox 4">
            <a:extLst>
              <a:ext uri="{FF2B5EF4-FFF2-40B4-BE49-F238E27FC236}">
                <a16:creationId xmlns:a16="http://schemas.microsoft.com/office/drawing/2014/main" id="{05D664A9-1D86-59CA-180B-1C5ADD2B1EED}"/>
              </a:ext>
            </a:extLst>
          </p:cNvPr>
          <p:cNvSpPr txBox="1"/>
          <p:nvPr/>
        </p:nvSpPr>
        <p:spPr>
          <a:xfrm>
            <a:off x="1089059" y="3256476"/>
            <a:ext cx="10459093" cy="2308324"/>
          </a:xfrm>
          <a:prstGeom prst="rect">
            <a:avLst/>
          </a:prstGeom>
          <a:noFill/>
        </p:spPr>
        <p:txBody>
          <a:bodyPr wrap="square">
            <a:spAutoFit/>
          </a:bodyPr>
          <a:lstStyle/>
          <a:p>
            <a:pPr marL="342900" indent="-342900">
              <a:buFont typeface="Arial" panose="020B0604020202020204" pitchFamily="34" charset="0"/>
              <a:buChar char="•"/>
            </a:pPr>
            <a:r>
              <a:rPr lang="en-US" sz="2400" dirty="0"/>
              <a:t>CDC funding provided through the Association of State and Territorial Health Officials (ASTHO)</a:t>
            </a:r>
          </a:p>
          <a:p>
            <a:pPr marL="342900" indent="-342900">
              <a:buFont typeface="Arial" panose="020B0604020202020204" pitchFamily="34" charset="0"/>
              <a:buChar char="•"/>
            </a:pPr>
            <a:r>
              <a:rPr lang="en-US" sz="2400" dirty="0"/>
              <a:t>ASTHO hired Eric Cote to serve as project consultant, working directly with Louisiana Department of Health’s (LDH) Director of the Bureau of Community Preparedness, Dr. </a:t>
            </a:r>
            <a:r>
              <a:rPr lang="en-US" sz="2400" dirty="0" err="1"/>
              <a:t>Sundee</a:t>
            </a:r>
            <a:r>
              <a:rPr lang="en-US" sz="2400" dirty="0"/>
              <a:t> Winder, Bambi </a:t>
            </a:r>
            <a:r>
              <a:rPr lang="en-US" sz="2400" dirty="0" err="1"/>
              <a:t>Polotzola</a:t>
            </a:r>
            <a:r>
              <a:rPr lang="en-US" sz="2400" dirty="0"/>
              <a:t>, Executive Director, Governor’s Office of Disability Affairs and other key stakeholders</a:t>
            </a:r>
          </a:p>
        </p:txBody>
      </p:sp>
      <p:pic>
        <p:nvPicPr>
          <p:cNvPr id="4" name="Picture 3" descr="An orange outline of a state&#10;&#10;Description automatically generated with medium confidence">
            <a:extLst>
              <a:ext uri="{FF2B5EF4-FFF2-40B4-BE49-F238E27FC236}">
                <a16:creationId xmlns:a16="http://schemas.microsoft.com/office/drawing/2014/main" id="{E3820E4D-116D-BF5A-C570-BEFAA1DD9776}"/>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7553" b="12231"/>
          <a:stretch/>
        </p:blipFill>
        <p:spPr bwMode="auto">
          <a:xfrm>
            <a:off x="8843582" y="705030"/>
            <a:ext cx="2478539" cy="2484990"/>
          </a:xfrm>
          <a:prstGeom prst="rect">
            <a:avLst/>
          </a:prstGeom>
          <a:extLst>
            <a:ext uri="{53640926-AAD7-44D8-BBD7-CCE9431645EC}">
              <a14:shadowObscured xmlns:a14="http://schemas.microsoft.com/office/drawing/2010/main"/>
            </a:ext>
          </a:extLst>
        </p:spPr>
      </p:pic>
    </p:spTree>
    <p:extLst>
      <p:ext uri="{BB962C8B-B14F-4D97-AF65-F5344CB8AC3E}">
        <p14:creationId xmlns:p14="http://schemas.microsoft.com/office/powerpoint/2010/main" val="218534318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a:extLst>
            <a:ext uri="{FF2B5EF4-FFF2-40B4-BE49-F238E27FC236}">
              <a16:creationId xmlns:a16="http://schemas.microsoft.com/office/drawing/2014/main" id="{DDCAD7FA-5CF9-AFE2-E757-3E48B5AD019C}"/>
            </a:ext>
          </a:extLst>
        </p:cNvPr>
        <p:cNvGrpSpPr/>
        <p:nvPr/>
      </p:nvGrpSpPr>
      <p:grpSpPr>
        <a:xfrm>
          <a:off x="0" y="0"/>
          <a:ext cx="0" cy="0"/>
          <a:chOff x="0" y="0"/>
          <a:chExt cx="0" cy="0"/>
        </a:xfrm>
      </p:grpSpPr>
      <p:sp useBgFill="1">
        <p:nvSpPr>
          <p:cNvPr id="14" name="Rectangle 13">
            <a:extLst>
              <a:ext uri="{FF2B5EF4-FFF2-40B4-BE49-F238E27FC236}">
                <a16:creationId xmlns:a16="http://schemas.microsoft.com/office/drawing/2014/main" id="{B95B9BA8-1D69-4796-85F5-B6D0BD52354B}"/>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0"/>
            <a:ext cx="12192000" cy="6858000"/>
          </a:xfrm>
          <a:prstGeom prst="rect">
            <a:avLst/>
          </a:prstGeom>
          <a:solidFill>
            <a:schemeClr val="tx1"/>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TextBox 4">
            <a:extLst>
              <a:ext uri="{FF2B5EF4-FFF2-40B4-BE49-F238E27FC236}">
                <a16:creationId xmlns:a16="http://schemas.microsoft.com/office/drawing/2014/main" id="{21776193-12C4-D149-9118-FE46457116DD}"/>
              </a:ext>
            </a:extLst>
          </p:cNvPr>
          <p:cNvSpPr txBox="1"/>
          <p:nvPr/>
        </p:nvSpPr>
        <p:spPr>
          <a:xfrm>
            <a:off x="1034142" y="565661"/>
            <a:ext cx="9949543" cy="1323439"/>
          </a:xfrm>
          <a:prstGeom prst="rect">
            <a:avLst/>
          </a:prstGeom>
        </p:spPr>
        <p:txBody>
          <a:bodyPr vert="horz" lIns="91440" tIns="45720" rIns="91440" bIns="45720" rtlCol="0" anchor="t">
            <a:normAutofit/>
          </a:bodyPr>
          <a:lstStyle/>
          <a:p>
            <a:pPr marL="0" marR="0">
              <a:lnSpc>
                <a:spcPct val="90000"/>
              </a:lnSpc>
              <a:spcBef>
                <a:spcPct val="0"/>
              </a:spcBef>
              <a:spcAft>
                <a:spcPts val="800"/>
              </a:spcAft>
            </a:pPr>
            <a:r>
              <a:rPr lang="en-US" sz="3600" b="1" kern="1200" dirty="0">
                <a:solidFill>
                  <a:schemeClr val="bg1"/>
                </a:solidFill>
                <a:effectLst/>
                <a:latin typeface="+mj-lt"/>
                <a:ea typeface="+mj-ea"/>
                <a:cs typeface="+mj-cs"/>
              </a:rPr>
              <a:t>Power Outage Partners’ Game Changing Approach</a:t>
            </a:r>
          </a:p>
        </p:txBody>
      </p:sp>
      <p:sp>
        <p:nvSpPr>
          <p:cNvPr id="9" name="TextBox 8">
            <a:extLst>
              <a:ext uri="{FF2B5EF4-FFF2-40B4-BE49-F238E27FC236}">
                <a16:creationId xmlns:a16="http://schemas.microsoft.com/office/drawing/2014/main" id="{A0A74ED2-A0D0-6480-3765-2A293E870D0F}"/>
              </a:ext>
            </a:extLst>
          </p:cNvPr>
          <p:cNvSpPr txBox="1"/>
          <p:nvPr/>
        </p:nvSpPr>
        <p:spPr>
          <a:xfrm>
            <a:off x="776305" y="1693225"/>
            <a:ext cx="6683829" cy="4130632"/>
          </a:xfrm>
          <a:prstGeom prst="rect">
            <a:avLst/>
          </a:prstGeom>
        </p:spPr>
        <p:txBody>
          <a:bodyPr vert="horz" lIns="91440" tIns="45720" rIns="91440" bIns="45720" rtlCol="0">
            <a:normAutofit fontScale="70000" lnSpcReduction="20000"/>
          </a:bodyPr>
          <a:lstStyle/>
          <a:p>
            <a:pPr marL="457200" marR="0" indent="-228600">
              <a:lnSpc>
                <a:spcPct val="90000"/>
              </a:lnSpc>
              <a:spcBef>
                <a:spcPts val="0"/>
              </a:spcBef>
              <a:spcAft>
                <a:spcPts val="800"/>
              </a:spcAft>
              <a:buFont typeface="Arial" panose="020B0604020202020204" pitchFamily="34" charset="0"/>
              <a:buChar char="•"/>
            </a:pPr>
            <a:r>
              <a:rPr lang="en-US" sz="3400" dirty="0">
                <a:solidFill>
                  <a:schemeClr val="bg1">
                    <a:alpha val="80000"/>
                  </a:schemeClr>
                </a:solidFill>
              </a:rPr>
              <a:t>Leverages previously untapped data from DME suppliers and home health agencies to identify the most vulnerable life support and DME users who can be prioritized for stepped up power outage support, to include: </a:t>
            </a:r>
          </a:p>
          <a:p>
            <a:pPr marL="914400" lvl="1" indent="-228600">
              <a:lnSpc>
                <a:spcPct val="90000"/>
              </a:lnSpc>
              <a:spcAft>
                <a:spcPts val="800"/>
              </a:spcAft>
              <a:buFont typeface="Arial" panose="020B0604020202020204" pitchFamily="34" charset="0"/>
              <a:buChar char="•"/>
            </a:pPr>
            <a:r>
              <a:rPr lang="en-US" sz="3400" dirty="0">
                <a:solidFill>
                  <a:schemeClr val="bg1">
                    <a:alpha val="80000"/>
                  </a:schemeClr>
                </a:solidFill>
              </a:rPr>
              <a:t>Prioritized evacuation assistance</a:t>
            </a:r>
          </a:p>
          <a:p>
            <a:pPr marL="914400" lvl="1" indent="-228600">
              <a:lnSpc>
                <a:spcPct val="90000"/>
              </a:lnSpc>
              <a:spcAft>
                <a:spcPts val="800"/>
              </a:spcAft>
              <a:buFont typeface="Arial" panose="020B0604020202020204" pitchFamily="34" charset="0"/>
              <a:buChar char="•"/>
            </a:pPr>
            <a:r>
              <a:rPr lang="en-US" sz="3400" dirty="0">
                <a:solidFill>
                  <a:schemeClr val="bg1">
                    <a:alpha val="80000"/>
                  </a:schemeClr>
                </a:solidFill>
              </a:rPr>
              <a:t>Funding to purchase battery systems to extend device runtime</a:t>
            </a:r>
          </a:p>
          <a:p>
            <a:pPr marL="457200" marR="0" indent="-228600">
              <a:lnSpc>
                <a:spcPct val="90000"/>
              </a:lnSpc>
              <a:spcBef>
                <a:spcPts val="0"/>
              </a:spcBef>
              <a:spcAft>
                <a:spcPts val="800"/>
              </a:spcAft>
              <a:buFont typeface="Arial" panose="020B0604020202020204" pitchFamily="34" charset="0"/>
              <a:buChar char="•"/>
            </a:pPr>
            <a:r>
              <a:rPr lang="en-US" sz="3400" dirty="0">
                <a:solidFill>
                  <a:schemeClr val="bg1">
                    <a:alpha val="80000"/>
                  </a:schemeClr>
                </a:solidFill>
              </a:rPr>
              <a:t>Longer device runtime will provide more time for safe evacuation planning</a:t>
            </a:r>
          </a:p>
          <a:p>
            <a:pPr marL="457200" marR="0" indent="-228600">
              <a:lnSpc>
                <a:spcPct val="90000"/>
              </a:lnSpc>
              <a:spcBef>
                <a:spcPts val="0"/>
              </a:spcBef>
              <a:spcAft>
                <a:spcPts val="800"/>
              </a:spcAft>
              <a:buFont typeface="Arial" panose="020B0604020202020204" pitchFamily="34" charset="0"/>
              <a:buChar char="•"/>
            </a:pPr>
            <a:r>
              <a:rPr lang="en-US" sz="3400" dirty="0">
                <a:solidFill>
                  <a:schemeClr val="bg1">
                    <a:alpha val="80000"/>
                  </a:schemeClr>
                </a:solidFill>
              </a:rPr>
              <a:t>In short duration outages, need for evacuation may be eliminated </a:t>
            </a:r>
          </a:p>
          <a:p>
            <a:pPr marL="914400" lvl="1" indent="-228600">
              <a:lnSpc>
                <a:spcPct val="90000"/>
              </a:lnSpc>
              <a:spcAft>
                <a:spcPts val="800"/>
              </a:spcAft>
              <a:buFont typeface="Arial" panose="020B0604020202020204" pitchFamily="34" charset="0"/>
              <a:buChar char="•"/>
            </a:pPr>
            <a:endParaRPr lang="en-US" sz="1100" dirty="0">
              <a:solidFill>
                <a:schemeClr val="bg1">
                  <a:alpha val="80000"/>
                </a:schemeClr>
              </a:solidFill>
            </a:endParaRPr>
          </a:p>
        </p:txBody>
      </p:sp>
      <p:pic>
        <p:nvPicPr>
          <p:cNvPr id="6" name="Picture 5" descr="Logo, company name&#10;&#10;Description automatically generated">
            <a:extLst>
              <a:ext uri="{FF2B5EF4-FFF2-40B4-BE49-F238E27FC236}">
                <a16:creationId xmlns:a16="http://schemas.microsoft.com/office/drawing/2014/main" id="{75BD93F0-2D81-E2E4-37AE-6B6222440494}"/>
              </a:ext>
            </a:extLst>
          </p:cNvPr>
          <p:cNvPicPr>
            <a:picLocks noChangeAspect="1"/>
          </p:cNvPicPr>
          <p:nvPr/>
        </p:nvPicPr>
        <p:blipFill>
          <a:blip r:embed="rId2"/>
          <a:stretch>
            <a:fillRect/>
          </a:stretch>
        </p:blipFill>
        <p:spPr>
          <a:xfrm>
            <a:off x="7977205" y="2041635"/>
            <a:ext cx="3379770" cy="1757480"/>
          </a:xfrm>
          <a:prstGeom prst="rect">
            <a:avLst/>
          </a:prstGeom>
        </p:spPr>
      </p:pic>
    </p:spTree>
    <p:extLst>
      <p:ext uri="{BB962C8B-B14F-4D97-AF65-F5344CB8AC3E}">
        <p14:creationId xmlns:p14="http://schemas.microsoft.com/office/powerpoint/2010/main" val="172710389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5A95A0A8-9220-AD71-2B41-74512D09FB1E}"/>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5F86FFE9-57B7-0924-89B6-C1BEF6093E93}"/>
              </a:ext>
            </a:extLst>
          </p:cNvPr>
          <p:cNvSpPr txBox="1"/>
          <p:nvPr/>
        </p:nvSpPr>
        <p:spPr>
          <a:xfrm>
            <a:off x="838200" y="448721"/>
            <a:ext cx="4707671" cy="1225650"/>
          </a:xfrm>
          <a:prstGeom prst="rect">
            <a:avLst/>
          </a:prstGeom>
        </p:spPr>
        <p:txBody>
          <a:bodyPr vert="horz" lIns="91440" tIns="45720" rIns="91440" bIns="45720" rtlCol="0" anchor="b">
            <a:normAutofit/>
          </a:bodyPr>
          <a:lstStyle/>
          <a:p>
            <a:pPr marL="0" marR="0">
              <a:lnSpc>
                <a:spcPct val="90000"/>
              </a:lnSpc>
              <a:spcBef>
                <a:spcPct val="0"/>
              </a:spcBef>
              <a:spcAft>
                <a:spcPts val="800"/>
              </a:spcAft>
            </a:pPr>
            <a:r>
              <a:rPr lang="en-US" sz="2100" b="1" kern="1200">
                <a:solidFill>
                  <a:schemeClr val="bg1"/>
                </a:solidFill>
                <a:effectLst/>
                <a:latin typeface="+mj-lt"/>
                <a:ea typeface="+mj-ea"/>
                <a:cs typeface="+mj-cs"/>
              </a:rPr>
              <a:t>Power Outage Partners</a:t>
            </a:r>
            <a:r>
              <a:rPr lang="en-US" sz="2100" b="1" kern="1200">
                <a:solidFill>
                  <a:schemeClr val="bg1"/>
                </a:solidFill>
                <a:latin typeface="+mj-lt"/>
                <a:ea typeface="+mj-ea"/>
                <a:cs typeface="+mj-cs"/>
              </a:rPr>
              <a:t> Aligns with Key Goals of Texas Governor’s Committee on People with Disabilities</a:t>
            </a:r>
            <a:endParaRPr lang="en-US" sz="2100" b="1" kern="1200">
              <a:solidFill>
                <a:schemeClr val="bg1"/>
              </a:solidFill>
              <a:effectLst/>
              <a:latin typeface="+mj-lt"/>
              <a:ea typeface="+mj-ea"/>
              <a:cs typeface="+mj-cs"/>
            </a:endParaRPr>
          </a:p>
        </p:txBody>
      </p:sp>
      <p:sp>
        <p:nvSpPr>
          <p:cNvPr id="4" name="TextBox 3">
            <a:extLst>
              <a:ext uri="{FF2B5EF4-FFF2-40B4-BE49-F238E27FC236}">
                <a16:creationId xmlns:a16="http://schemas.microsoft.com/office/drawing/2014/main" id="{03B62BA5-885D-4051-D750-8C3BC203C8BB}"/>
              </a:ext>
            </a:extLst>
          </p:cNvPr>
          <p:cNvSpPr txBox="1"/>
          <p:nvPr/>
        </p:nvSpPr>
        <p:spPr>
          <a:xfrm>
            <a:off x="1220759" y="2478755"/>
            <a:ext cx="10369296" cy="3600986"/>
          </a:xfrm>
          <a:prstGeom prst="rect">
            <a:avLst/>
          </a:prstGeom>
          <a:noFill/>
        </p:spPr>
        <p:txBody>
          <a:bodyPr wrap="square" rtlCol="0">
            <a:spAutoFit/>
          </a:bodyPr>
          <a:lstStyle/>
          <a:p>
            <a:r>
              <a:rPr lang="en-US" sz="3600" b="1" dirty="0"/>
              <a:t>Louisiana Approach </a:t>
            </a:r>
          </a:p>
          <a:p>
            <a:pPr marL="342900" indent="-342900">
              <a:buFont typeface="Arial" panose="020B0604020202020204" pitchFamily="34" charset="0"/>
              <a:buChar char="•"/>
            </a:pPr>
            <a:r>
              <a:rPr lang="en-US" sz="2400" dirty="0"/>
              <a:t>Data from DME suppliers and home health agencies included:</a:t>
            </a:r>
          </a:p>
          <a:p>
            <a:pPr marL="800100" lvl="1" indent="-342900">
              <a:buFont typeface="Arial" panose="020B0604020202020204" pitchFamily="34" charset="0"/>
              <a:buChar char="•"/>
            </a:pPr>
            <a:r>
              <a:rPr lang="en-US" sz="2400" dirty="0"/>
              <a:t>Type of ventilator being used and required usage, 24/7 vs Partial</a:t>
            </a:r>
          </a:p>
          <a:p>
            <a:pPr marL="800100" lvl="1" indent="-342900">
              <a:buFont typeface="Arial" panose="020B0604020202020204" pitchFamily="34" charset="0"/>
              <a:buChar char="•"/>
            </a:pPr>
            <a:r>
              <a:rPr lang="en-US" sz="2400" dirty="0"/>
              <a:t>Number and type of other DME in use and required usage, 24/7 vs Partial</a:t>
            </a:r>
          </a:p>
          <a:p>
            <a:pPr marL="800100" lvl="1" indent="-342900">
              <a:buFont typeface="Arial" panose="020B0604020202020204" pitchFamily="34" charset="0"/>
              <a:buChar char="•"/>
            </a:pPr>
            <a:r>
              <a:rPr lang="en-US" sz="2400" dirty="0"/>
              <a:t>Existing back-up battery capacity </a:t>
            </a:r>
          </a:p>
          <a:p>
            <a:pPr marL="342900" indent="-342900">
              <a:buFont typeface="Arial" panose="020B0604020202020204" pitchFamily="34" charset="0"/>
              <a:buChar char="•"/>
            </a:pPr>
            <a:r>
              <a:rPr lang="en-US" sz="2400" dirty="0"/>
              <a:t>Cote used data to calculate how much additional battery capacity would be needed to provide 24 hours of runtime at home and an additional 20 hours while evacuating</a:t>
            </a:r>
          </a:p>
        </p:txBody>
      </p:sp>
      <p:pic>
        <p:nvPicPr>
          <p:cNvPr id="6" name="Picture 5" descr="A blue and white star with a star in the middle&#10;&#10;Description automatically generated">
            <a:extLst>
              <a:ext uri="{FF2B5EF4-FFF2-40B4-BE49-F238E27FC236}">
                <a16:creationId xmlns:a16="http://schemas.microsoft.com/office/drawing/2014/main" id="{17D55AD4-D275-6C2D-37B4-B191B1600F06}"/>
              </a:ext>
            </a:extLst>
          </p:cNvPr>
          <p:cNvPicPr>
            <a:picLocks noChangeAspect="1"/>
          </p:cNvPicPr>
          <p:nvPr/>
        </p:nvPicPr>
        <p:blipFill>
          <a:blip r:embed="rId2">
            <a:extLst>
              <a:ext uri="{28A0092B-C50C-407E-A947-70E740481C1C}">
                <a14:useLocalDpi xmlns:a14="http://schemas.microsoft.com/office/drawing/2010/main" val="0"/>
              </a:ext>
            </a:extLst>
          </a:blip>
          <a:srcRect l="26989" t="19694" r="27445" b="46647"/>
          <a:stretch/>
        </p:blipFill>
        <p:spPr>
          <a:xfrm>
            <a:off x="7936992" y="68456"/>
            <a:ext cx="2414016" cy="2308324"/>
          </a:xfrm>
          <a:prstGeom prst="rect">
            <a:avLst/>
          </a:prstGeom>
        </p:spPr>
      </p:pic>
      <p:pic>
        <p:nvPicPr>
          <p:cNvPr id="7" name="Picture 6" descr="Logo, company name&#10;&#10;Description automatically generated">
            <a:extLst>
              <a:ext uri="{FF2B5EF4-FFF2-40B4-BE49-F238E27FC236}">
                <a16:creationId xmlns:a16="http://schemas.microsoft.com/office/drawing/2014/main" id="{C6C4B8EF-A3AE-D8D0-67FC-DB1C78B64168}"/>
              </a:ext>
            </a:extLst>
          </p:cNvPr>
          <p:cNvPicPr>
            <a:picLocks noChangeAspect="1"/>
          </p:cNvPicPr>
          <p:nvPr/>
        </p:nvPicPr>
        <p:blipFill>
          <a:blip r:embed="rId3"/>
          <a:stretch>
            <a:fillRect/>
          </a:stretch>
        </p:blipFill>
        <p:spPr>
          <a:xfrm>
            <a:off x="1289880" y="225128"/>
            <a:ext cx="3903912" cy="2030034"/>
          </a:xfrm>
          <a:prstGeom prst="rect">
            <a:avLst/>
          </a:prstGeom>
        </p:spPr>
      </p:pic>
    </p:spTree>
    <p:extLst>
      <p:ext uri="{BB962C8B-B14F-4D97-AF65-F5344CB8AC3E}">
        <p14:creationId xmlns:p14="http://schemas.microsoft.com/office/powerpoint/2010/main" val="220442017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6FD32D2-E0D6-D011-CEAB-392417832461}"/>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60704A33-726E-06B9-6066-F959FB0B61CC}"/>
              </a:ext>
            </a:extLst>
          </p:cNvPr>
          <p:cNvSpPr txBox="1"/>
          <p:nvPr/>
        </p:nvSpPr>
        <p:spPr>
          <a:xfrm>
            <a:off x="838200" y="448721"/>
            <a:ext cx="4707671" cy="1225650"/>
          </a:xfrm>
          <a:prstGeom prst="rect">
            <a:avLst/>
          </a:prstGeom>
        </p:spPr>
        <p:txBody>
          <a:bodyPr vert="horz" lIns="91440" tIns="45720" rIns="91440" bIns="45720" rtlCol="0" anchor="b">
            <a:normAutofit/>
          </a:bodyPr>
          <a:lstStyle/>
          <a:p>
            <a:pPr marL="0" marR="0">
              <a:lnSpc>
                <a:spcPct val="90000"/>
              </a:lnSpc>
              <a:spcBef>
                <a:spcPct val="0"/>
              </a:spcBef>
              <a:spcAft>
                <a:spcPts val="800"/>
              </a:spcAft>
            </a:pPr>
            <a:r>
              <a:rPr lang="en-US" sz="2100" b="1" kern="1200">
                <a:solidFill>
                  <a:schemeClr val="bg1"/>
                </a:solidFill>
                <a:effectLst/>
                <a:latin typeface="+mj-lt"/>
                <a:ea typeface="+mj-ea"/>
                <a:cs typeface="+mj-cs"/>
              </a:rPr>
              <a:t>Power Outage Partners</a:t>
            </a:r>
            <a:r>
              <a:rPr lang="en-US" sz="2100" b="1" kern="1200">
                <a:solidFill>
                  <a:schemeClr val="bg1"/>
                </a:solidFill>
                <a:latin typeface="+mj-lt"/>
                <a:ea typeface="+mj-ea"/>
                <a:cs typeface="+mj-cs"/>
              </a:rPr>
              <a:t> Aligns with Key Goals of Texas Governor’s Committee on People with Disabilities</a:t>
            </a:r>
            <a:endParaRPr lang="en-US" sz="2100" b="1" kern="1200">
              <a:solidFill>
                <a:schemeClr val="bg1"/>
              </a:solidFill>
              <a:effectLst/>
              <a:latin typeface="+mj-lt"/>
              <a:ea typeface="+mj-ea"/>
              <a:cs typeface="+mj-cs"/>
            </a:endParaRPr>
          </a:p>
        </p:txBody>
      </p:sp>
      <p:pic>
        <p:nvPicPr>
          <p:cNvPr id="6" name="Picture 5" descr="A blue and white star with a star in the middle&#10;&#10;Description automatically generated">
            <a:extLst>
              <a:ext uri="{FF2B5EF4-FFF2-40B4-BE49-F238E27FC236}">
                <a16:creationId xmlns:a16="http://schemas.microsoft.com/office/drawing/2014/main" id="{C3B7397D-B171-AEF5-F846-4A9497358C6F}"/>
              </a:ext>
            </a:extLst>
          </p:cNvPr>
          <p:cNvPicPr>
            <a:picLocks noChangeAspect="1"/>
          </p:cNvPicPr>
          <p:nvPr/>
        </p:nvPicPr>
        <p:blipFill>
          <a:blip r:embed="rId2">
            <a:extLst>
              <a:ext uri="{28A0092B-C50C-407E-A947-70E740481C1C}">
                <a14:useLocalDpi xmlns:a14="http://schemas.microsoft.com/office/drawing/2010/main" val="0"/>
              </a:ext>
            </a:extLst>
          </a:blip>
          <a:srcRect l="26989" t="19694" r="27445" b="46647"/>
          <a:stretch/>
        </p:blipFill>
        <p:spPr>
          <a:xfrm>
            <a:off x="7936992" y="68456"/>
            <a:ext cx="2414016" cy="2308324"/>
          </a:xfrm>
          <a:prstGeom prst="rect">
            <a:avLst/>
          </a:prstGeom>
        </p:spPr>
      </p:pic>
      <p:pic>
        <p:nvPicPr>
          <p:cNvPr id="7" name="Picture 6" descr="Logo, company name&#10;&#10;Description automatically generated">
            <a:extLst>
              <a:ext uri="{FF2B5EF4-FFF2-40B4-BE49-F238E27FC236}">
                <a16:creationId xmlns:a16="http://schemas.microsoft.com/office/drawing/2014/main" id="{292D7DC1-A514-F742-42D6-C0F599CC88FC}"/>
              </a:ext>
            </a:extLst>
          </p:cNvPr>
          <p:cNvPicPr>
            <a:picLocks noChangeAspect="1"/>
          </p:cNvPicPr>
          <p:nvPr/>
        </p:nvPicPr>
        <p:blipFill>
          <a:blip r:embed="rId3"/>
          <a:stretch>
            <a:fillRect/>
          </a:stretch>
        </p:blipFill>
        <p:spPr>
          <a:xfrm>
            <a:off x="1289880" y="225128"/>
            <a:ext cx="3903912" cy="2030034"/>
          </a:xfrm>
          <a:prstGeom prst="rect">
            <a:avLst/>
          </a:prstGeom>
        </p:spPr>
      </p:pic>
      <p:sp>
        <p:nvSpPr>
          <p:cNvPr id="3" name="TextBox 2">
            <a:extLst>
              <a:ext uri="{FF2B5EF4-FFF2-40B4-BE49-F238E27FC236}">
                <a16:creationId xmlns:a16="http://schemas.microsoft.com/office/drawing/2014/main" id="{5048EFC1-8E31-1622-8E52-01961CE9475A}"/>
              </a:ext>
            </a:extLst>
          </p:cNvPr>
          <p:cNvSpPr txBox="1"/>
          <p:nvPr/>
        </p:nvSpPr>
        <p:spPr>
          <a:xfrm>
            <a:off x="920393" y="2376780"/>
            <a:ext cx="10545566" cy="1225650"/>
          </a:xfrm>
          <a:prstGeom prst="rect">
            <a:avLst/>
          </a:prstGeom>
        </p:spPr>
        <p:txBody>
          <a:bodyPr vert="horz" lIns="91440" tIns="45720" rIns="91440" bIns="45720" rtlCol="0" anchor="b">
            <a:noAutofit/>
          </a:bodyPr>
          <a:lstStyle/>
          <a:p>
            <a:pPr marL="0" marR="0">
              <a:lnSpc>
                <a:spcPct val="90000"/>
              </a:lnSpc>
              <a:spcBef>
                <a:spcPct val="0"/>
              </a:spcBef>
              <a:spcAft>
                <a:spcPts val="800"/>
              </a:spcAft>
            </a:pPr>
            <a:r>
              <a:rPr lang="en-US" sz="3600" b="1" kern="1200" dirty="0">
                <a:effectLst/>
                <a:latin typeface="+mj-lt"/>
                <a:ea typeface="+mj-ea"/>
                <a:cs typeface="+mj-cs"/>
              </a:rPr>
              <a:t>Power Outage Partners</a:t>
            </a:r>
            <a:r>
              <a:rPr lang="en-US" sz="3600" b="1" kern="1200" dirty="0">
                <a:latin typeface="+mj-lt"/>
                <a:ea typeface="+mj-ea"/>
                <a:cs typeface="+mj-cs"/>
              </a:rPr>
              <a:t> Aligns with Key Goals of Texas Governor’s Committee on People with Disabilities</a:t>
            </a:r>
            <a:endParaRPr lang="en-US" sz="3600" b="1" kern="1200" dirty="0">
              <a:effectLst/>
              <a:latin typeface="+mj-lt"/>
              <a:ea typeface="+mj-ea"/>
              <a:cs typeface="+mj-cs"/>
            </a:endParaRPr>
          </a:p>
        </p:txBody>
      </p:sp>
      <p:sp>
        <p:nvSpPr>
          <p:cNvPr id="8" name="TextBox 7">
            <a:extLst>
              <a:ext uri="{FF2B5EF4-FFF2-40B4-BE49-F238E27FC236}">
                <a16:creationId xmlns:a16="http://schemas.microsoft.com/office/drawing/2014/main" id="{B26784C0-71EC-4722-C5EE-9E0ACAC3E3D6}"/>
              </a:ext>
            </a:extLst>
          </p:cNvPr>
          <p:cNvSpPr txBox="1"/>
          <p:nvPr/>
        </p:nvSpPr>
        <p:spPr>
          <a:xfrm>
            <a:off x="1201741" y="3724048"/>
            <a:ext cx="9411462" cy="2379658"/>
          </a:xfrm>
          <a:prstGeom prst="rect">
            <a:avLst/>
          </a:prstGeom>
        </p:spPr>
        <p:txBody>
          <a:bodyPr vert="horz" lIns="91440" tIns="45720" rIns="91440" bIns="45720" rtlCol="0">
            <a:normAutofit/>
          </a:bodyPr>
          <a:lstStyle/>
          <a:p>
            <a:pPr marL="457200" marR="0" indent="-228600">
              <a:lnSpc>
                <a:spcPct val="90000"/>
              </a:lnSpc>
              <a:spcBef>
                <a:spcPts val="0"/>
              </a:spcBef>
              <a:spcAft>
                <a:spcPts val="800"/>
              </a:spcAft>
              <a:buFont typeface="Arial" panose="020B0604020202020204" pitchFamily="34" charset="0"/>
              <a:buChar char="•"/>
            </a:pPr>
            <a:r>
              <a:rPr lang="en-US" sz="2400" dirty="0"/>
              <a:t>Emergency Management Recommendation 1: Ensure Durable Medical Equipment Back-up Power  </a:t>
            </a:r>
          </a:p>
          <a:p>
            <a:pPr marL="457200" marR="0" indent="-228600">
              <a:lnSpc>
                <a:spcPct val="90000"/>
              </a:lnSpc>
              <a:spcBef>
                <a:spcPts val="0"/>
              </a:spcBef>
              <a:spcAft>
                <a:spcPts val="800"/>
              </a:spcAft>
              <a:buFont typeface="Arial" panose="020B0604020202020204" pitchFamily="34" charset="0"/>
              <a:buChar char="•"/>
            </a:pPr>
            <a:r>
              <a:rPr lang="en-US" sz="2400" dirty="0"/>
              <a:t>Emergency Management Recommendation 2: Share and Integrate </a:t>
            </a:r>
            <a:r>
              <a:rPr lang="en-US" sz="2400" dirty="0" err="1"/>
              <a:t>emPOWER</a:t>
            </a:r>
            <a:r>
              <a:rPr lang="en-US" sz="2400" dirty="0"/>
              <a:t> Data</a:t>
            </a:r>
          </a:p>
        </p:txBody>
      </p:sp>
    </p:spTree>
    <p:extLst>
      <p:ext uri="{BB962C8B-B14F-4D97-AF65-F5344CB8AC3E}">
        <p14:creationId xmlns:p14="http://schemas.microsoft.com/office/powerpoint/2010/main" val="57548469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7E6E156-2EB1-4EB4-3164-9207DA21566A}"/>
            </a:ext>
          </a:extLst>
        </p:cNvPr>
        <p:cNvGrpSpPr/>
        <p:nvPr/>
      </p:nvGrpSpPr>
      <p:grpSpPr>
        <a:xfrm>
          <a:off x="0" y="0"/>
          <a:ext cx="0" cy="0"/>
          <a:chOff x="0" y="0"/>
          <a:chExt cx="0" cy="0"/>
        </a:xfrm>
      </p:grpSpPr>
      <p:sp>
        <p:nvSpPr>
          <p:cNvPr id="5" name="TextBox 4">
            <a:extLst>
              <a:ext uri="{FF2B5EF4-FFF2-40B4-BE49-F238E27FC236}">
                <a16:creationId xmlns:a16="http://schemas.microsoft.com/office/drawing/2014/main" id="{F0219333-D821-EA8B-1EAC-EF454AACAE72}"/>
              </a:ext>
            </a:extLst>
          </p:cNvPr>
          <p:cNvSpPr txBox="1"/>
          <p:nvPr/>
        </p:nvSpPr>
        <p:spPr>
          <a:xfrm>
            <a:off x="838200" y="448721"/>
            <a:ext cx="4707671" cy="1225650"/>
          </a:xfrm>
          <a:prstGeom prst="rect">
            <a:avLst/>
          </a:prstGeom>
        </p:spPr>
        <p:txBody>
          <a:bodyPr vert="horz" lIns="91440" tIns="45720" rIns="91440" bIns="45720" rtlCol="0" anchor="b">
            <a:normAutofit/>
          </a:bodyPr>
          <a:lstStyle/>
          <a:p>
            <a:pPr marL="0" marR="0">
              <a:lnSpc>
                <a:spcPct val="90000"/>
              </a:lnSpc>
              <a:spcBef>
                <a:spcPct val="0"/>
              </a:spcBef>
              <a:spcAft>
                <a:spcPts val="800"/>
              </a:spcAft>
            </a:pPr>
            <a:r>
              <a:rPr lang="en-US" sz="2100" b="1" kern="1200">
                <a:solidFill>
                  <a:schemeClr val="bg1"/>
                </a:solidFill>
                <a:effectLst/>
                <a:latin typeface="+mj-lt"/>
                <a:ea typeface="+mj-ea"/>
                <a:cs typeface="+mj-cs"/>
              </a:rPr>
              <a:t>Power Outage Partners</a:t>
            </a:r>
            <a:r>
              <a:rPr lang="en-US" sz="2100" b="1" kern="1200">
                <a:solidFill>
                  <a:schemeClr val="bg1"/>
                </a:solidFill>
                <a:latin typeface="+mj-lt"/>
                <a:ea typeface="+mj-ea"/>
                <a:cs typeface="+mj-cs"/>
              </a:rPr>
              <a:t> Aligns with Key Goals of Texas Governor’s Committee on People with Disabilities</a:t>
            </a:r>
            <a:endParaRPr lang="en-US" sz="2100" b="1" kern="1200">
              <a:solidFill>
                <a:schemeClr val="bg1"/>
              </a:solidFill>
              <a:effectLst/>
              <a:latin typeface="+mj-lt"/>
              <a:ea typeface="+mj-ea"/>
              <a:cs typeface="+mj-cs"/>
            </a:endParaRPr>
          </a:p>
        </p:txBody>
      </p:sp>
      <p:sp>
        <p:nvSpPr>
          <p:cNvPr id="4" name="TextBox 3">
            <a:extLst>
              <a:ext uri="{FF2B5EF4-FFF2-40B4-BE49-F238E27FC236}">
                <a16:creationId xmlns:a16="http://schemas.microsoft.com/office/drawing/2014/main" id="{A494D74D-D51B-410E-0E15-5DA405306C0D}"/>
              </a:ext>
            </a:extLst>
          </p:cNvPr>
          <p:cNvSpPr txBox="1"/>
          <p:nvPr/>
        </p:nvSpPr>
        <p:spPr>
          <a:xfrm>
            <a:off x="688369" y="2450940"/>
            <a:ext cx="10696203" cy="1200329"/>
          </a:xfrm>
          <a:prstGeom prst="rect">
            <a:avLst/>
          </a:prstGeom>
          <a:noFill/>
        </p:spPr>
        <p:txBody>
          <a:bodyPr wrap="square" rtlCol="0">
            <a:spAutoFit/>
          </a:bodyPr>
          <a:lstStyle/>
          <a:p>
            <a:r>
              <a:rPr lang="en-US" sz="3600" b="1" dirty="0"/>
              <a:t>How Power Outage Partners Sought to Boost Back-up Power for Durable Medical Equipment Users </a:t>
            </a:r>
            <a:endParaRPr lang="en-US" sz="2400" dirty="0"/>
          </a:p>
        </p:txBody>
      </p:sp>
      <p:pic>
        <p:nvPicPr>
          <p:cNvPr id="6" name="Picture 5" descr="A blue and white star with a star in the middle&#10;&#10;Description automatically generated">
            <a:extLst>
              <a:ext uri="{FF2B5EF4-FFF2-40B4-BE49-F238E27FC236}">
                <a16:creationId xmlns:a16="http://schemas.microsoft.com/office/drawing/2014/main" id="{5036FF42-A1E3-AF4A-145F-4ABD9EFF6844}"/>
              </a:ext>
            </a:extLst>
          </p:cNvPr>
          <p:cNvPicPr>
            <a:picLocks noChangeAspect="1"/>
          </p:cNvPicPr>
          <p:nvPr/>
        </p:nvPicPr>
        <p:blipFill>
          <a:blip r:embed="rId2">
            <a:extLst>
              <a:ext uri="{28A0092B-C50C-407E-A947-70E740481C1C}">
                <a14:useLocalDpi xmlns:a14="http://schemas.microsoft.com/office/drawing/2010/main" val="0"/>
              </a:ext>
            </a:extLst>
          </a:blip>
          <a:srcRect l="26989" t="19694" r="27445" b="46647"/>
          <a:stretch/>
        </p:blipFill>
        <p:spPr>
          <a:xfrm>
            <a:off x="7936992" y="68456"/>
            <a:ext cx="2414016" cy="2308324"/>
          </a:xfrm>
          <a:prstGeom prst="rect">
            <a:avLst/>
          </a:prstGeom>
        </p:spPr>
      </p:pic>
      <p:pic>
        <p:nvPicPr>
          <p:cNvPr id="7" name="Picture 6" descr="Logo, company name&#10;&#10;Description automatically generated">
            <a:extLst>
              <a:ext uri="{FF2B5EF4-FFF2-40B4-BE49-F238E27FC236}">
                <a16:creationId xmlns:a16="http://schemas.microsoft.com/office/drawing/2014/main" id="{1906F366-8F6D-96DD-A830-719493F6EDCC}"/>
              </a:ext>
            </a:extLst>
          </p:cNvPr>
          <p:cNvPicPr>
            <a:picLocks noChangeAspect="1"/>
          </p:cNvPicPr>
          <p:nvPr/>
        </p:nvPicPr>
        <p:blipFill>
          <a:blip r:embed="rId3"/>
          <a:stretch>
            <a:fillRect/>
          </a:stretch>
        </p:blipFill>
        <p:spPr>
          <a:xfrm>
            <a:off x="1289880" y="225128"/>
            <a:ext cx="3903912" cy="2030034"/>
          </a:xfrm>
          <a:prstGeom prst="rect">
            <a:avLst/>
          </a:prstGeom>
        </p:spPr>
      </p:pic>
      <p:sp>
        <p:nvSpPr>
          <p:cNvPr id="2" name="TextBox 1">
            <a:extLst>
              <a:ext uri="{FF2B5EF4-FFF2-40B4-BE49-F238E27FC236}">
                <a16:creationId xmlns:a16="http://schemas.microsoft.com/office/drawing/2014/main" id="{7402C02A-9293-3F7C-1351-8125108D74D4}"/>
              </a:ext>
            </a:extLst>
          </p:cNvPr>
          <p:cNvSpPr txBox="1"/>
          <p:nvPr/>
        </p:nvSpPr>
        <p:spPr>
          <a:xfrm>
            <a:off x="1289880" y="3847047"/>
            <a:ext cx="10369296" cy="1938992"/>
          </a:xfrm>
          <a:prstGeom prst="rect">
            <a:avLst/>
          </a:prstGeom>
          <a:noFill/>
        </p:spPr>
        <p:txBody>
          <a:bodyPr wrap="square" rtlCol="0">
            <a:spAutoFit/>
          </a:bodyPr>
          <a:lstStyle/>
          <a:p>
            <a:pPr marL="342900" indent="-342900">
              <a:buFont typeface="Arial" panose="020B0604020202020204" pitchFamily="34" charset="0"/>
              <a:buChar char="•"/>
            </a:pPr>
            <a:r>
              <a:rPr lang="en-US" sz="2400" dirty="0"/>
              <a:t>LDH identified Medicaid waiver funding that could be used to purchase additional batteries for ventilators and a separate, state fund that could be used by non-Medicaid beneficiaries to purchase batteries</a:t>
            </a:r>
          </a:p>
          <a:p>
            <a:pPr marL="342900" indent="-342900">
              <a:buFont typeface="Arial" panose="020B0604020202020204" pitchFamily="34" charset="0"/>
              <a:buChar char="•"/>
            </a:pPr>
            <a:r>
              <a:rPr lang="en-US" sz="2400" dirty="0"/>
              <a:t>LDH and Cote elected to prioritize invasively ventilated Louisianans for initial support</a:t>
            </a:r>
          </a:p>
        </p:txBody>
      </p:sp>
    </p:spTree>
    <p:extLst>
      <p:ext uri="{BB962C8B-B14F-4D97-AF65-F5344CB8AC3E}">
        <p14:creationId xmlns:p14="http://schemas.microsoft.com/office/powerpoint/2010/main" val="3843090159"/>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284</TotalTime>
  <Words>1048</Words>
  <Application>Microsoft Office PowerPoint</Application>
  <PresentationFormat>Widescreen</PresentationFormat>
  <Paragraphs>68</Paragraphs>
  <Slides>17</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17</vt:i4>
      </vt:variant>
    </vt:vector>
  </HeadingPairs>
  <TitlesOfParts>
    <vt:vector size="22" baseType="lpstr">
      <vt:lpstr>Aptos</vt:lpstr>
      <vt:lpstr>Aptos Display</vt:lpstr>
      <vt:lpstr>Arial</vt:lpstr>
      <vt:lpstr>Calibri</vt:lpstr>
      <vt:lpstr>Office Theme</vt:lpstr>
      <vt:lpstr>Presentation to the Texas Governor’s Committee on People with Disabilities   January 23, 2025 </vt:lpstr>
      <vt:lpstr>Winter Storm Uri Underscores Life-Threatening Risks for DME Users During Power Outages  </vt:lpstr>
      <vt:lpstr>Fort Worth Ventilator User Faces Life-Threatening Situation Following Uri as Battery Drains   </vt:lpstr>
      <vt:lpstr>Hurricane Beryl Proves Deadly for Oxygen Dependent Resident of Crystal Beach </vt:lpstr>
      <vt:lpstr>Winter Storm Uri Inspires Pilot with Louisiana Department of Health to Boost Power Outage Support for DME Users </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Eric Cote</dc:creator>
  <cp:lastModifiedBy>Eric Cote</cp:lastModifiedBy>
  <cp:revision>3</cp:revision>
  <dcterms:created xsi:type="dcterms:W3CDTF">2025-01-15T12:00:12Z</dcterms:created>
  <dcterms:modified xsi:type="dcterms:W3CDTF">2025-01-22T02:31:22Z</dcterms:modified>
</cp:coreProperties>
</file>