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notesMasterIdLst>
    <p:notesMasterId r:id="rId19"/>
  </p:notesMasterIdLst>
  <p:sldIdLst>
    <p:sldId id="256" r:id="rId5"/>
    <p:sldId id="258" r:id="rId6"/>
    <p:sldId id="259" r:id="rId7"/>
    <p:sldId id="262" r:id="rId8"/>
    <p:sldId id="264" r:id="rId9"/>
    <p:sldId id="270" r:id="rId10"/>
    <p:sldId id="263" r:id="rId11"/>
    <p:sldId id="272" r:id="rId12"/>
    <p:sldId id="271" r:id="rId13"/>
    <p:sldId id="265" r:id="rId14"/>
    <p:sldId id="273" r:id="rId15"/>
    <p:sldId id="266" r:id="rId16"/>
    <p:sldId id="267" r:id="rId17"/>
    <p:sldId id="269" r:id="rId18"/>
  </p:sldIdLst>
  <p:sldSz cx="18288000" cy="10287000"/>
  <p:notesSz cx="9144000" cy="6858000"/>
  <p:embeddedFontLst>
    <p:embeddedFont>
      <p:font typeface="Garet" panose="020B0604020202020204" charset="0"/>
      <p:regular r:id="rId20"/>
    </p:embeddedFont>
    <p:embeddedFont>
      <p:font typeface="ITC Avant Garde Gothic Bold" panose="020B0604020202020204" charset="0"/>
      <p:regular r:id="rId21"/>
    </p:embeddedFont>
    <p:embeddedFont>
      <p:font typeface="Montserrat" panose="00000500000000000000" pitchFamily="2" charset="0"/>
      <p:regular r:id="rId22"/>
      <p:bold r:id="rId23"/>
      <p:italic r:id="rId24"/>
      <p:boldItalic r:id="rId25"/>
    </p:embeddedFont>
    <p:embeddedFont>
      <p:font typeface="Poppins Bold" panose="020B0604020202020204" charset="0"/>
      <p:bold r:id="rId26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22" autoAdjust="0"/>
  </p:normalViewPr>
  <p:slideViewPr>
    <p:cSldViewPr>
      <p:cViewPr varScale="1">
        <p:scale>
          <a:sx n="80" d="100"/>
          <a:sy n="80" d="100"/>
        </p:scale>
        <p:origin x="234" y="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openxmlformats.org/officeDocument/2006/relationships/font" Target="fonts/font7.fntdata"/><Relationship Id="rId3" Type="http://schemas.openxmlformats.org/officeDocument/2006/relationships/customXml" Target="../customXml/item3.xml"/><Relationship Id="rId21" Type="http://schemas.openxmlformats.org/officeDocument/2006/relationships/font" Target="fonts/font2.fntdata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font" Target="fonts/font6.fntdata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font" Target="fonts/font1.fntdata"/><Relationship Id="rId29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openxmlformats.org/officeDocument/2006/relationships/font" Target="fonts/font5.fntdata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font" Target="fonts/font4.fntdata"/><Relationship Id="rId28" Type="http://schemas.openxmlformats.org/officeDocument/2006/relationships/viewProps" Target="viewProp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font" Target="fonts/font3.fntdata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6C82F2C-1D0F-4303-9D22-584FAB7C1FEC}" type="datetimeFigureOut">
              <a:rPr lang="en-US" smtClean="0"/>
              <a:t>1/22/2025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514600" y="857250"/>
            <a:ext cx="4114800" cy="231457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300412"/>
            <a:ext cx="7315200" cy="2700338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0E47B74-7ECA-402F-AF37-0180F3650B4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122860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E47B74-7ECA-402F-AF37-0180F3650B4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620739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E47B74-7ECA-402F-AF37-0180F3650B4C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6665570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D5CA95A-94FA-E202-FA88-D4D62EAEF8F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2FF2311C-1C9D-F819-9F9F-C9B76AE86347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0554D868-EF8D-74AE-572C-B38F7A91679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0AC2C26-6E97-176A-F2E1-CD74022E6BC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E47B74-7ECA-402F-AF37-0180F3650B4C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59728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E47B74-7ECA-402F-AF37-0180F3650B4C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226294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E47B74-7ECA-402F-AF37-0180F3650B4C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9687975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E47B74-7ECA-402F-AF37-0180F3650B4C}" type="slidenum">
              <a:rPr lang="en-US" smtClean="0"/>
              <a:t>14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198702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E47B74-7ECA-402F-AF37-0180F3650B4C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524033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E47B74-7ECA-402F-AF37-0180F3650B4C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8272728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E47B74-7ECA-402F-AF37-0180F3650B4C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005368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E47B74-7ECA-402F-AF37-0180F3650B4C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9799433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01BBEC-ADDE-8460-1106-CD29FB5616F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8A209741-F459-7D91-2780-8C3AB29912B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5B381EC-E059-09AE-51C2-00EEB9AE9BC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0259AA7-A07E-FEBD-0213-0B5729D92BCA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E47B74-7ECA-402F-AF37-0180F3650B4C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182874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E47B74-7ECA-402F-AF37-0180F3650B4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117582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FBA872-7FA8-6836-7FE3-902DD99E20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A51A9AFD-0482-E5E7-883C-0CEB074F1BE2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B5CEFE55-E6C4-EDDE-063C-09C680C1300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4A9265-A168-8E2C-2443-8EA39A8D301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E47B74-7ECA-402F-AF37-0180F3650B4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635490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FC2B771-93D7-CE80-98D9-2D8BBD591A9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82BE039-DBD4-8A3D-AD04-DB3BA07DEEA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878A97C2-D605-80F5-99D6-A603B5D35E7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ADE3B64-0619-11E0-1713-5E205B203DF4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0E47B74-7ECA-402F-AF37-0180F3650B4C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661115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1/22/2025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1/22/2025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jpeg"/><Relationship Id="rId7" Type="http://schemas.openxmlformats.org/officeDocument/2006/relationships/image" Target="../media/image5.svg"/><Relationship Id="rId12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.png"/><Relationship Id="rId11" Type="http://schemas.openxmlformats.org/officeDocument/2006/relationships/image" Target="../media/image9.svg"/><Relationship Id="rId5" Type="http://schemas.openxmlformats.org/officeDocument/2006/relationships/image" Target="../media/image3.svg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sv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1.pn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22.sv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image" Target="../media/image21.pn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22.sv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9.png"/><Relationship Id="rId13" Type="http://schemas.openxmlformats.org/officeDocument/2006/relationships/image" Target="../media/image34.png"/><Relationship Id="rId18" Type="http://schemas.openxmlformats.org/officeDocument/2006/relationships/image" Target="../media/image39.png"/><Relationship Id="rId3" Type="http://schemas.openxmlformats.org/officeDocument/2006/relationships/image" Target="../media/image21.png"/><Relationship Id="rId21" Type="http://schemas.openxmlformats.org/officeDocument/2006/relationships/image" Target="../media/image42.jpeg"/><Relationship Id="rId7" Type="http://schemas.openxmlformats.org/officeDocument/2006/relationships/image" Target="../media/image10.jpeg"/><Relationship Id="rId12" Type="http://schemas.openxmlformats.org/officeDocument/2006/relationships/image" Target="../media/image33.png"/><Relationship Id="rId17" Type="http://schemas.openxmlformats.org/officeDocument/2006/relationships/image" Target="../media/image38.png"/><Relationship Id="rId2" Type="http://schemas.openxmlformats.org/officeDocument/2006/relationships/notesSlide" Target="../notesSlides/notesSlide12.xml"/><Relationship Id="rId16" Type="http://schemas.openxmlformats.org/officeDocument/2006/relationships/image" Target="../media/image37.png"/><Relationship Id="rId20" Type="http://schemas.openxmlformats.org/officeDocument/2006/relationships/image" Target="../media/image4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svg"/><Relationship Id="rId11" Type="http://schemas.openxmlformats.org/officeDocument/2006/relationships/image" Target="../media/image32.png"/><Relationship Id="rId5" Type="http://schemas.openxmlformats.org/officeDocument/2006/relationships/image" Target="../media/image8.png"/><Relationship Id="rId15" Type="http://schemas.openxmlformats.org/officeDocument/2006/relationships/image" Target="../media/image36.png"/><Relationship Id="rId10" Type="http://schemas.openxmlformats.org/officeDocument/2006/relationships/image" Target="../media/image31.png"/><Relationship Id="rId19" Type="http://schemas.openxmlformats.org/officeDocument/2006/relationships/image" Target="../media/image40.jpeg"/><Relationship Id="rId4" Type="http://schemas.openxmlformats.org/officeDocument/2006/relationships/image" Target="../media/image22.svg"/><Relationship Id="rId9" Type="http://schemas.openxmlformats.org/officeDocument/2006/relationships/image" Target="../media/image30.png"/><Relationship Id="rId14" Type="http://schemas.openxmlformats.org/officeDocument/2006/relationships/image" Target="../media/image35.png"/><Relationship Id="rId22" Type="http://schemas.openxmlformats.org/officeDocument/2006/relationships/image" Target="../media/image43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2.png"/><Relationship Id="rId7" Type="http://schemas.openxmlformats.org/officeDocument/2006/relationships/image" Target="../media/image9.svg"/><Relationship Id="rId12" Type="http://schemas.openxmlformats.org/officeDocument/2006/relationships/image" Target="../media/image48.sv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image" Target="../media/image47.png"/><Relationship Id="rId5" Type="http://schemas.openxmlformats.org/officeDocument/2006/relationships/image" Target="../media/image44.jpeg"/><Relationship Id="rId10" Type="http://schemas.openxmlformats.org/officeDocument/2006/relationships/image" Target="../media/image10.jpeg"/><Relationship Id="rId4" Type="http://schemas.openxmlformats.org/officeDocument/2006/relationships/image" Target="../media/image3.svg"/><Relationship Id="rId9" Type="http://schemas.openxmlformats.org/officeDocument/2006/relationships/image" Target="../media/image46.sv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13" Type="http://schemas.openxmlformats.org/officeDocument/2006/relationships/hyperlink" Target="mailto:DisabilitiesCommission@houstontx.gov" TargetMode="External"/><Relationship Id="rId3" Type="http://schemas.openxmlformats.org/officeDocument/2006/relationships/image" Target="../media/image2.png"/><Relationship Id="rId7" Type="http://schemas.openxmlformats.org/officeDocument/2006/relationships/image" Target="../media/image9.svg"/><Relationship Id="rId12" Type="http://schemas.openxmlformats.org/officeDocument/2006/relationships/hyperlink" Target="mailto:mopdmail@houstontx.gov" TargetMode="External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8.png"/><Relationship Id="rId11" Type="http://schemas.openxmlformats.org/officeDocument/2006/relationships/hyperlink" Target="mailto:angel.ponce@houstontx.gov" TargetMode="External"/><Relationship Id="rId5" Type="http://schemas.openxmlformats.org/officeDocument/2006/relationships/image" Target="../media/image44.jpeg"/><Relationship Id="rId10" Type="http://schemas.openxmlformats.org/officeDocument/2006/relationships/image" Target="../media/image10.jpeg"/><Relationship Id="rId4" Type="http://schemas.openxmlformats.org/officeDocument/2006/relationships/image" Target="../media/image3.svg"/><Relationship Id="rId9" Type="http://schemas.openxmlformats.org/officeDocument/2006/relationships/image" Target="../media/image46.sv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6.png"/><Relationship Id="rId3" Type="http://schemas.openxmlformats.org/officeDocument/2006/relationships/image" Target="../media/image11.jpeg"/><Relationship Id="rId7" Type="http://schemas.openxmlformats.org/officeDocument/2006/relationships/image" Target="../media/image15.sv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svg"/><Relationship Id="rId10" Type="http://schemas.openxmlformats.org/officeDocument/2006/relationships/image" Target="../media/image10.jpeg"/><Relationship Id="rId4" Type="http://schemas.openxmlformats.org/officeDocument/2006/relationships/image" Target="../media/image12.png"/><Relationship Id="rId9" Type="http://schemas.openxmlformats.org/officeDocument/2006/relationships/image" Target="../media/image17.sv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svg"/><Relationship Id="rId3" Type="http://schemas.openxmlformats.org/officeDocument/2006/relationships/image" Target="../media/image12.png"/><Relationship Id="rId7" Type="http://schemas.openxmlformats.org/officeDocument/2006/relationships/image" Target="../media/image16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5.svg"/><Relationship Id="rId5" Type="http://schemas.openxmlformats.org/officeDocument/2006/relationships/image" Target="../media/image14.png"/><Relationship Id="rId10" Type="http://schemas.openxmlformats.org/officeDocument/2006/relationships/image" Target="../media/image18.jpeg"/><Relationship Id="rId4" Type="http://schemas.openxmlformats.org/officeDocument/2006/relationships/image" Target="../media/image13.svg"/><Relationship Id="rId9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5" Type="http://schemas.openxmlformats.org/officeDocument/2006/relationships/image" Target="../media/image10.jpeg"/><Relationship Id="rId4" Type="http://schemas.openxmlformats.org/officeDocument/2006/relationships/image" Target="../media/image9.sv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openxmlformats.org/officeDocument/2006/relationships/image" Target="../media/image21.pn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22.sv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4.png"/><Relationship Id="rId3" Type="http://schemas.openxmlformats.org/officeDocument/2006/relationships/image" Target="../media/image21.pn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22.sv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5.jpeg"/><Relationship Id="rId3" Type="http://schemas.openxmlformats.org/officeDocument/2006/relationships/image" Target="../media/image21.pn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22.svg"/><Relationship Id="rId9" Type="http://schemas.openxmlformats.org/officeDocument/2006/relationships/image" Target="../media/image26.jpe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jpeg"/><Relationship Id="rId3" Type="http://schemas.openxmlformats.org/officeDocument/2006/relationships/image" Target="../media/image21.pn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.svg"/><Relationship Id="rId5" Type="http://schemas.openxmlformats.org/officeDocument/2006/relationships/image" Target="../media/image8.png"/><Relationship Id="rId4" Type="http://schemas.openxmlformats.org/officeDocument/2006/relationships/image" Target="../media/image22.sv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3383945" y="1869512"/>
            <a:ext cx="3733801" cy="5730111"/>
            <a:chOff x="0" y="0"/>
            <a:chExt cx="4978402" cy="7640148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3"/>
            <a:srcRect l="27244" r="29342"/>
            <a:stretch>
              <a:fillRect/>
            </a:stretch>
          </p:blipFill>
          <p:spPr>
            <a:xfrm>
              <a:off x="0" y="0"/>
              <a:ext cx="4978402" cy="7640148"/>
            </a:xfrm>
            <a:prstGeom prst="rect">
              <a:avLst/>
            </a:prstGeom>
          </p:spPr>
        </p:pic>
      </p:grpSp>
      <p:sp>
        <p:nvSpPr>
          <p:cNvPr id="4" name="Freeform 4"/>
          <p:cNvSpPr/>
          <p:nvPr/>
        </p:nvSpPr>
        <p:spPr>
          <a:xfrm rot="-10800000">
            <a:off x="480969" y="4701283"/>
            <a:ext cx="1453796" cy="1453796"/>
          </a:xfrm>
          <a:custGeom>
            <a:avLst/>
            <a:gdLst/>
            <a:ahLst/>
            <a:cxnLst/>
            <a:rect l="l" t="t" r="r" b="b"/>
            <a:pathLst>
              <a:path w="1453796" h="1453796">
                <a:moveTo>
                  <a:pt x="0" y="0"/>
                </a:moveTo>
                <a:lnTo>
                  <a:pt x="1453796" y="0"/>
                </a:lnTo>
                <a:lnTo>
                  <a:pt x="1453796" y="1453796"/>
                </a:lnTo>
                <a:lnTo>
                  <a:pt x="0" y="1453796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grpSp>
        <p:nvGrpSpPr>
          <p:cNvPr id="5" name="Group 5"/>
          <p:cNvGrpSpPr/>
          <p:nvPr/>
        </p:nvGrpSpPr>
        <p:grpSpPr>
          <a:xfrm>
            <a:off x="1930149" y="4701283"/>
            <a:ext cx="1453796" cy="1453796"/>
            <a:chOff x="0" y="0"/>
            <a:chExt cx="812800" cy="812800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0" y="0"/>
                  </a:moveTo>
                  <a:lnTo>
                    <a:pt x="812800" y="0"/>
                  </a:lnTo>
                  <a:lnTo>
                    <a:pt x="812800" y="812800"/>
                  </a:lnTo>
                  <a:lnTo>
                    <a:pt x="0" y="812800"/>
                  </a:lnTo>
                  <a:close/>
                </a:path>
              </a:pathLst>
            </a:custGeom>
            <a:solidFill>
              <a:srgbClr val="192184"/>
            </a:solidFill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0"/>
              <a:ext cx="812800" cy="8128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39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 rot="-10800000">
            <a:off x="3383945" y="506811"/>
            <a:ext cx="1008399" cy="1362701"/>
          </a:xfrm>
          <a:custGeom>
            <a:avLst/>
            <a:gdLst/>
            <a:ahLst/>
            <a:cxnLst/>
            <a:rect l="l" t="t" r="r" b="b"/>
            <a:pathLst>
              <a:path w="1008399" h="1362701">
                <a:moveTo>
                  <a:pt x="0" y="0"/>
                </a:moveTo>
                <a:lnTo>
                  <a:pt x="1008398" y="0"/>
                </a:lnTo>
                <a:lnTo>
                  <a:pt x="1008398" y="1362701"/>
                </a:lnTo>
                <a:lnTo>
                  <a:pt x="0" y="1362701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grpSp>
        <p:nvGrpSpPr>
          <p:cNvPr id="9" name="Group 9"/>
          <p:cNvGrpSpPr/>
          <p:nvPr/>
        </p:nvGrpSpPr>
        <p:grpSpPr>
          <a:xfrm>
            <a:off x="480969" y="506811"/>
            <a:ext cx="2902975" cy="4194472"/>
            <a:chOff x="0" y="0"/>
            <a:chExt cx="3870634" cy="5592629"/>
          </a:xfrm>
        </p:grpSpPr>
        <p:sp>
          <p:nvSpPr>
            <p:cNvPr id="10" name="AutoShape 10"/>
            <p:cNvSpPr/>
            <p:nvPr/>
          </p:nvSpPr>
          <p:spPr>
            <a:xfrm>
              <a:off x="0" y="0"/>
              <a:ext cx="3870634" cy="5592629"/>
            </a:xfrm>
            <a:prstGeom prst="rect">
              <a:avLst/>
            </a:prstGeom>
            <a:solidFill>
              <a:srgbClr val="CBC4C4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1" name="Freeform 11"/>
          <p:cNvSpPr/>
          <p:nvPr/>
        </p:nvSpPr>
        <p:spPr>
          <a:xfrm rot="-10800000">
            <a:off x="4392343" y="506811"/>
            <a:ext cx="2725402" cy="1362701"/>
          </a:xfrm>
          <a:custGeom>
            <a:avLst/>
            <a:gdLst/>
            <a:ahLst/>
            <a:cxnLst/>
            <a:rect l="l" t="t" r="r" b="b"/>
            <a:pathLst>
              <a:path w="2725402" h="1362701">
                <a:moveTo>
                  <a:pt x="0" y="0"/>
                </a:moveTo>
                <a:lnTo>
                  <a:pt x="2725403" y="0"/>
                </a:lnTo>
                <a:lnTo>
                  <a:pt x="2725403" y="1362701"/>
                </a:lnTo>
                <a:lnTo>
                  <a:pt x="0" y="1362701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2" name="Freeform 12"/>
          <p:cNvSpPr/>
          <p:nvPr/>
        </p:nvSpPr>
        <p:spPr>
          <a:xfrm rot="5400000">
            <a:off x="1930149" y="6155079"/>
            <a:ext cx="1453796" cy="1435293"/>
          </a:xfrm>
          <a:custGeom>
            <a:avLst/>
            <a:gdLst/>
            <a:ahLst/>
            <a:cxnLst/>
            <a:rect l="l" t="t" r="r" b="b"/>
            <a:pathLst>
              <a:path w="1453796" h="1435293">
                <a:moveTo>
                  <a:pt x="0" y="0"/>
                </a:moveTo>
                <a:lnTo>
                  <a:pt x="1453796" y="0"/>
                </a:lnTo>
                <a:lnTo>
                  <a:pt x="1453796" y="1435292"/>
                </a:lnTo>
                <a:lnTo>
                  <a:pt x="0" y="1435292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5" name="TextBox 15"/>
          <p:cNvSpPr txBox="1"/>
          <p:nvPr/>
        </p:nvSpPr>
        <p:spPr>
          <a:xfrm>
            <a:off x="8127396" y="1714500"/>
            <a:ext cx="9970054" cy="19526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3200"/>
              </a:lnSpc>
            </a:pPr>
            <a:r>
              <a:rPr lang="en-US" sz="12000" spc="-396" dirty="0">
                <a:solidFill>
                  <a:srgbClr val="2D2D2D"/>
                </a:solidFill>
                <a:latin typeface="ITC Avant Garde Gothic Bold"/>
                <a:ea typeface="ITC Avant Garde Gothic Bold"/>
                <a:cs typeface="ITC Avant Garde Gothic Bold"/>
                <a:sym typeface="ITC Avant Garde Gothic Bold"/>
              </a:rPr>
              <a:t>All About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8001000" y="3238500"/>
            <a:ext cx="8905748" cy="242885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16498"/>
              </a:lnSpc>
            </a:pPr>
            <a:r>
              <a:rPr lang="en-US" sz="14998" spc="-494" dirty="0">
                <a:solidFill>
                  <a:srgbClr val="192184"/>
                </a:solidFill>
                <a:latin typeface="ITC Avant Garde Gothic Bold"/>
                <a:ea typeface="ITC Avant Garde Gothic Bold"/>
                <a:cs typeface="ITC Avant Garde Gothic Bold"/>
                <a:sym typeface="ITC Avant Garde Gothic Bold"/>
              </a:rPr>
              <a:t>MOPD</a:t>
            </a:r>
          </a:p>
        </p:txBody>
      </p:sp>
      <p:sp>
        <p:nvSpPr>
          <p:cNvPr id="17" name="Freeform 13">
            <a:extLst>
              <a:ext uri="{FF2B5EF4-FFF2-40B4-BE49-F238E27FC236}">
                <a16:creationId xmlns:a16="http://schemas.microsoft.com/office/drawing/2014/main" id="{62737A01-F198-CDA7-6F42-EB8CCB7369E6}"/>
              </a:ext>
            </a:extLst>
          </p:cNvPr>
          <p:cNvSpPr/>
          <p:nvPr/>
        </p:nvSpPr>
        <p:spPr>
          <a:xfrm>
            <a:off x="8024446" y="5308433"/>
            <a:ext cx="6529754" cy="2291190"/>
          </a:xfrm>
          <a:custGeom>
            <a:avLst/>
            <a:gdLst/>
            <a:ahLst/>
            <a:cxnLst/>
            <a:rect l="l" t="t" r="r" b="b"/>
            <a:pathLst>
              <a:path w="3911718" h="1349543">
                <a:moveTo>
                  <a:pt x="0" y="0"/>
                </a:moveTo>
                <a:lnTo>
                  <a:pt x="3911718" y="0"/>
                </a:lnTo>
                <a:lnTo>
                  <a:pt x="3911718" y="1349543"/>
                </a:lnTo>
                <a:lnTo>
                  <a:pt x="0" y="1349543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08F119F-17A7-1B84-5502-25801278EBC9}"/>
              </a:ext>
            </a:extLst>
          </p:cNvPr>
          <p:cNvSpPr txBox="1"/>
          <p:nvPr/>
        </p:nvSpPr>
        <p:spPr>
          <a:xfrm>
            <a:off x="8127396" y="7817703"/>
            <a:ext cx="642680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Presenters: MOPD Director, Angel Ponce </a:t>
            </a:r>
          </a:p>
          <a:p>
            <a:r>
              <a:rPr lang="en-US" sz="2400" dirty="0"/>
              <a:t>	        HCOD Chair, Meridith Silcox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14664193" y="2357893"/>
            <a:ext cx="1566407" cy="1566407"/>
          </a:xfrm>
          <a:custGeom>
            <a:avLst/>
            <a:gdLst/>
            <a:ahLst/>
            <a:cxnLst/>
            <a:rect l="l" t="t" r="r" b="b"/>
            <a:pathLst>
              <a:path w="1566407" h="1566407">
                <a:moveTo>
                  <a:pt x="0" y="0"/>
                </a:moveTo>
                <a:lnTo>
                  <a:pt x="1566407" y="0"/>
                </a:lnTo>
                <a:lnTo>
                  <a:pt x="1566407" y="1566407"/>
                </a:lnTo>
                <a:lnTo>
                  <a:pt x="0" y="156640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 rot="5400000">
            <a:off x="16080371" y="3007729"/>
            <a:ext cx="1752600" cy="1299743"/>
          </a:xfrm>
          <a:custGeom>
            <a:avLst/>
            <a:gdLst/>
            <a:ahLst/>
            <a:cxnLst/>
            <a:rect l="l" t="t" r="r" b="b"/>
            <a:pathLst>
              <a:path w="1566407" h="1546471">
                <a:moveTo>
                  <a:pt x="0" y="0"/>
                </a:moveTo>
                <a:lnTo>
                  <a:pt x="1566407" y="0"/>
                </a:lnTo>
                <a:lnTo>
                  <a:pt x="1566407" y="1546471"/>
                </a:lnTo>
                <a:lnTo>
                  <a:pt x="0" y="154647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1028700" y="1028700"/>
            <a:ext cx="2905473" cy="1002388"/>
          </a:xfrm>
          <a:custGeom>
            <a:avLst/>
            <a:gdLst/>
            <a:ahLst/>
            <a:cxnLst/>
            <a:rect l="l" t="t" r="r" b="b"/>
            <a:pathLst>
              <a:path w="2905473" h="1002388">
                <a:moveTo>
                  <a:pt x="0" y="0"/>
                </a:moveTo>
                <a:lnTo>
                  <a:pt x="2905473" y="0"/>
                </a:lnTo>
                <a:lnTo>
                  <a:pt x="2905473" y="1002388"/>
                </a:lnTo>
                <a:lnTo>
                  <a:pt x="0" y="100238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TextBox 7"/>
          <p:cNvSpPr txBox="1"/>
          <p:nvPr/>
        </p:nvSpPr>
        <p:spPr>
          <a:xfrm>
            <a:off x="1028701" y="2492322"/>
            <a:ext cx="9486900" cy="18466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7150"/>
              </a:lnSpc>
            </a:pPr>
            <a:r>
              <a:rPr lang="en-US" sz="6600" b="1" spc="-214" dirty="0">
                <a:solidFill>
                  <a:schemeClr val="tx2"/>
                </a:solidFill>
                <a:latin typeface="Poppins Bold" panose="020B0604020202020204" charset="0"/>
                <a:ea typeface="ITC Avant Garde Gothic Bold"/>
                <a:cs typeface="Poppins Bold" panose="020B0604020202020204" charset="0"/>
                <a:sym typeface="ITC Avant Garde Gothic Bold"/>
              </a:rPr>
              <a:t>Houston Commission on Disabilities (HCOD)</a:t>
            </a:r>
          </a:p>
        </p:txBody>
      </p:sp>
      <p:sp>
        <p:nvSpPr>
          <p:cNvPr id="8" name="TextBox 8"/>
          <p:cNvSpPr txBox="1"/>
          <p:nvPr/>
        </p:nvSpPr>
        <p:spPr>
          <a:xfrm>
            <a:off x="1028701" y="4508447"/>
            <a:ext cx="9334499" cy="553997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647700" lvl="1" indent="-323850" algn="l">
              <a:lnSpc>
                <a:spcPts val="3600"/>
              </a:lnSpc>
              <a:buFont typeface="Arial"/>
              <a:buChar char="•"/>
            </a:pPr>
            <a:r>
              <a:rPr lang="en-US" sz="2800" spc="-105" dirty="0">
                <a:solidFill>
                  <a:srgbClr val="010101"/>
                </a:solidFill>
                <a:latin typeface="Montserrat" panose="00000500000000000000" pitchFamily="2" charset="0"/>
                <a:ea typeface="Garet"/>
                <a:cs typeface="Garet"/>
                <a:sym typeface="Garet"/>
              </a:rPr>
              <a:t>The rights and needs of people with disabilities are a vital concern to the City of Houston, the HCOD was created in 1993. </a:t>
            </a:r>
          </a:p>
          <a:p>
            <a:pPr marL="647700" lvl="1" indent="-323850" algn="l">
              <a:lnSpc>
                <a:spcPts val="3600"/>
              </a:lnSpc>
              <a:buFont typeface="Arial"/>
              <a:buChar char="•"/>
            </a:pPr>
            <a:r>
              <a:rPr lang="en-US" sz="2800" spc="-105" dirty="0">
                <a:solidFill>
                  <a:srgbClr val="010101"/>
                </a:solidFill>
                <a:latin typeface="Montserrat" panose="00000500000000000000" pitchFamily="2" charset="0"/>
                <a:ea typeface="Garet"/>
                <a:cs typeface="Garet"/>
                <a:sym typeface="Garet"/>
              </a:rPr>
              <a:t>The 14 members of the Commission are appointed by the Mayor</a:t>
            </a:r>
          </a:p>
          <a:p>
            <a:pPr marL="647700" lvl="1" indent="-323850" algn="l">
              <a:lnSpc>
                <a:spcPts val="3600"/>
              </a:lnSpc>
              <a:buFont typeface="Arial"/>
              <a:buChar char="•"/>
            </a:pPr>
            <a:r>
              <a:rPr lang="en-US" sz="2800" spc="-105" dirty="0">
                <a:solidFill>
                  <a:srgbClr val="010101"/>
                </a:solidFill>
                <a:latin typeface="Montserrat" panose="00000500000000000000" pitchFamily="2" charset="0"/>
                <a:ea typeface="Garet"/>
                <a:cs typeface="Garet"/>
                <a:sym typeface="Garet"/>
              </a:rPr>
              <a:t>HCOD advises and make recommendations to the Mayor, City Council, department directors, and MOPD</a:t>
            </a:r>
          </a:p>
          <a:p>
            <a:pPr marL="647700" lvl="1" indent="-323850" algn="l">
              <a:lnSpc>
                <a:spcPts val="3600"/>
              </a:lnSpc>
              <a:buFont typeface="Arial"/>
              <a:buChar char="•"/>
            </a:pPr>
            <a:r>
              <a:rPr lang="en-US" sz="2800" spc="-105" dirty="0">
                <a:solidFill>
                  <a:srgbClr val="010101"/>
                </a:solidFill>
                <a:latin typeface="Montserrat" panose="00000500000000000000" pitchFamily="2" charset="0"/>
                <a:ea typeface="Garet"/>
                <a:cs typeface="Garet"/>
                <a:sym typeface="Garet"/>
              </a:rPr>
              <a:t>Focused on understanding and monitoring the activities of city government and representing the views and interests of all citizens with disabilities</a:t>
            </a:r>
          </a:p>
          <a:p>
            <a:pPr algn="l">
              <a:lnSpc>
                <a:spcPts val="3600"/>
              </a:lnSpc>
            </a:pPr>
            <a:endParaRPr lang="en-US" sz="3000" spc="-105" dirty="0">
              <a:solidFill>
                <a:srgbClr val="010101"/>
              </a:solidFill>
              <a:latin typeface="Garet"/>
              <a:ea typeface="Garet"/>
              <a:cs typeface="Garet"/>
              <a:sym typeface="Garet"/>
            </a:endParaRPr>
          </a:p>
        </p:txBody>
      </p:sp>
      <p:grpSp>
        <p:nvGrpSpPr>
          <p:cNvPr id="11" name="Group 2">
            <a:extLst>
              <a:ext uri="{FF2B5EF4-FFF2-40B4-BE49-F238E27FC236}">
                <a16:creationId xmlns:a16="http://schemas.microsoft.com/office/drawing/2014/main" id="{77BF800C-BF0D-36E5-B232-F3848FEC8F07}"/>
              </a:ext>
            </a:extLst>
          </p:cNvPr>
          <p:cNvGrpSpPr/>
          <p:nvPr/>
        </p:nvGrpSpPr>
        <p:grpSpPr>
          <a:xfrm rot="5400000">
            <a:off x="11697745" y="1621760"/>
            <a:ext cx="2207710" cy="3657600"/>
            <a:chOff x="1585932" y="1838890"/>
            <a:chExt cx="3513543" cy="5264726"/>
          </a:xfrm>
        </p:grpSpPr>
        <p:sp>
          <p:nvSpPr>
            <p:cNvPr id="12" name="AutoShape 3">
              <a:extLst>
                <a:ext uri="{FF2B5EF4-FFF2-40B4-BE49-F238E27FC236}">
                  <a16:creationId xmlns:a16="http://schemas.microsoft.com/office/drawing/2014/main" id="{F8BEB59D-258C-789E-8701-0621C453250B}"/>
                </a:ext>
              </a:extLst>
            </p:cNvPr>
            <p:cNvSpPr/>
            <p:nvPr/>
          </p:nvSpPr>
          <p:spPr>
            <a:xfrm>
              <a:off x="1585932" y="1838890"/>
              <a:ext cx="3513543" cy="5264726"/>
            </a:xfrm>
            <a:prstGeom prst="rect">
              <a:avLst/>
            </a:prstGeom>
            <a:solidFill>
              <a:srgbClr val="192184"/>
            </a:solidFill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2050" name="Picture 2" descr="Group of people standing and sitting together. U.S. and Texas flags located behind the group. ">
            <a:extLst>
              <a:ext uri="{FF2B5EF4-FFF2-40B4-BE49-F238E27FC236}">
                <a16:creationId xmlns:a16="http://schemas.microsoft.com/office/drawing/2014/main" id="{11E734C8-83C8-E828-6616-99E3DF66EE3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2800" y="4762500"/>
            <a:ext cx="6693688" cy="5042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AC8F634-1220-C865-E828-775E81497A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CA357A6C-28D9-D055-39C4-23CB22D925A5}"/>
              </a:ext>
            </a:extLst>
          </p:cNvPr>
          <p:cNvSpPr/>
          <p:nvPr/>
        </p:nvSpPr>
        <p:spPr>
          <a:xfrm rot="-5400000">
            <a:off x="14664193" y="2357893"/>
            <a:ext cx="1566407" cy="1566407"/>
          </a:xfrm>
          <a:custGeom>
            <a:avLst/>
            <a:gdLst/>
            <a:ahLst/>
            <a:cxnLst/>
            <a:rect l="l" t="t" r="r" b="b"/>
            <a:pathLst>
              <a:path w="1566407" h="1566407">
                <a:moveTo>
                  <a:pt x="0" y="0"/>
                </a:moveTo>
                <a:lnTo>
                  <a:pt x="1566407" y="0"/>
                </a:lnTo>
                <a:lnTo>
                  <a:pt x="1566407" y="1566407"/>
                </a:lnTo>
                <a:lnTo>
                  <a:pt x="0" y="156640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5BDECED0-0FE4-9D03-A5E0-0A8EF9D0B7F6}"/>
              </a:ext>
            </a:extLst>
          </p:cNvPr>
          <p:cNvSpPr/>
          <p:nvPr/>
        </p:nvSpPr>
        <p:spPr>
          <a:xfrm rot="5400000">
            <a:off x="16080371" y="3007729"/>
            <a:ext cx="1752600" cy="1299743"/>
          </a:xfrm>
          <a:custGeom>
            <a:avLst/>
            <a:gdLst/>
            <a:ahLst/>
            <a:cxnLst/>
            <a:rect l="l" t="t" r="r" b="b"/>
            <a:pathLst>
              <a:path w="1566407" h="1546471">
                <a:moveTo>
                  <a:pt x="0" y="0"/>
                </a:moveTo>
                <a:lnTo>
                  <a:pt x="1566407" y="0"/>
                </a:lnTo>
                <a:lnTo>
                  <a:pt x="1566407" y="1546471"/>
                </a:lnTo>
                <a:lnTo>
                  <a:pt x="0" y="154647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6" name="Freeform 6">
            <a:extLst>
              <a:ext uri="{FF2B5EF4-FFF2-40B4-BE49-F238E27FC236}">
                <a16:creationId xmlns:a16="http://schemas.microsoft.com/office/drawing/2014/main" id="{4E1801A3-D66C-C205-14D6-38D48E911FD2}"/>
              </a:ext>
            </a:extLst>
          </p:cNvPr>
          <p:cNvSpPr/>
          <p:nvPr/>
        </p:nvSpPr>
        <p:spPr>
          <a:xfrm>
            <a:off x="1028700" y="1028700"/>
            <a:ext cx="2905473" cy="1002388"/>
          </a:xfrm>
          <a:custGeom>
            <a:avLst/>
            <a:gdLst/>
            <a:ahLst/>
            <a:cxnLst/>
            <a:rect l="l" t="t" r="r" b="b"/>
            <a:pathLst>
              <a:path w="2905473" h="1002388">
                <a:moveTo>
                  <a:pt x="0" y="0"/>
                </a:moveTo>
                <a:lnTo>
                  <a:pt x="2905473" y="0"/>
                </a:lnTo>
                <a:lnTo>
                  <a:pt x="2905473" y="1002388"/>
                </a:lnTo>
                <a:lnTo>
                  <a:pt x="0" y="100238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TextBox 7">
            <a:extLst>
              <a:ext uri="{FF2B5EF4-FFF2-40B4-BE49-F238E27FC236}">
                <a16:creationId xmlns:a16="http://schemas.microsoft.com/office/drawing/2014/main" id="{ADA03740-76EE-7287-952D-5B960B0AC70B}"/>
              </a:ext>
            </a:extLst>
          </p:cNvPr>
          <p:cNvSpPr txBox="1"/>
          <p:nvPr/>
        </p:nvSpPr>
        <p:spPr>
          <a:xfrm>
            <a:off x="1028701" y="2492322"/>
            <a:ext cx="9486900" cy="18466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lvl="0" indent="0" algn="l">
              <a:lnSpc>
                <a:spcPts val="7150"/>
              </a:lnSpc>
            </a:pPr>
            <a:r>
              <a:rPr lang="en-US" sz="6600" b="1" spc="-214" dirty="0">
                <a:solidFill>
                  <a:schemeClr val="tx2"/>
                </a:solidFill>
                <a:latin typeface="Poppins Bold" panose="020B0604020202020204" charset="0"/>
                <a:ea typeface="ITC Avant Garde Gothic Bold"/>
                <a:cs typeface="Poppins Bold" panose="020B0604020202020204" charset="0"/>
                <a:sym typeface="ITC Avant Garde Gothic Bold"/>
              </a:rPr>
              <a:t>Houston Commission on Disabilities (HCOD)</a:t>
            </a:r>
          </a:p>
        </p:txBody>
      </p:sp>
      <p:sp>
        <p:nvSpPr>
          <p:cNvPr id="8" name="TextBox 8">
            <a:extLst>
              <a:ext uri="{FF2B5EF4-FFF2-40B4-BE49-F238E27FC236}">
                <a16:creationId xmlns:a16="http://schemas.microsoft.com/office/drawing/2014/main" id="{9EF98DE8-33F1-A904-C86B-A94684D2E6FB}"/>
              </a:ext>
            </a:extLst>
          </p:cNvPr>
          <p:cNvSpPr txBox="1"/>
          <p:nvPr/>
        </p:nvSpPr>
        <p:spPr>
          <a:xfrm>
            <a:off x="1028701" y="4508447"/>
            <a:ext cx="9334499" cy="4128310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323850" lvl="1" algn="l">
              <a:lnSpc>
                <a:spcPts val="3600"/>
              </a:lnSpc>
            </a:pPr>
            <a:r>
              <a:rPr lang="en-US" sz="2800" spc="-105" dirty="0">
                <a:solidFill>
                  <a:srgbClr val="010101"/>
                </a:solidFill>
                <a:latin typeface="Montserrat" panose="00000500000000000000" pitchFamily="2" charset="0"/>
                <a:ea typeface="Garet"/>
                <a:cs typeface="Garet"/>
                <a:sym typeface="Garet"/>
              </a:rPr>
              <a:t>Committees and 2025-2026 priorities</a:t>
            </a:r>
          </a:p>
          <a:p>
            <a:pPr marL="781050" lvl="1" indent="-457200" algn="l">
              <a:lnSpc>
                <a:spcPts val="3600"/>
              </a:lnSpc>
              <a:buFont typeface="Arial" panose="020B0604020202020204" pitchFamily="34" charset="0"/>
              <a:buChar char="•"/>
            </a:pPr>
            <a:r>
              <a:rPr lang="en-US" sz="2800" spc="-105" dirty="0">
                <a:solidFill>
                  <a:srgbClr val="010101"/>
                </a:solidFill>
                <a:latin typeface="Montserrat" panose="00000500000000000000" pitchFamily="2" charset="0"/>
                <a:ea typeface="Garet"/>
                <a:cs typeface="Garet"/>
                <a:sym typeface="Garet"/>
              </a:rPr>
              <a:t>Education and Employment</a:t>
            </a:r>
          </a:p>
          <a:p>
            <a:pPr marL="781050" lvl="1" indent="-457200" algn="l">
              <a:lnSpc>
                <a:spcPts val="3600"/>
              </a:lnSpc>
              <a:buFont typeface="Arial" panose="020B0604020202020204" pitchFamily="34" charset="0"/>
              <a:buChar char="•"/>
            </a:pPr>
            <a:r>
              <a:rPr lang="en-US" sz="2800" spc="-105" dirty="0">
                <a:solidFill>
                  <a:srgbClr val="010101"/>
                </a:solidFill>
                <a:latin typeface="Montserrat" panose="00000500000000000000" pitchFamily="2" charset="0"/>
                <a:ea typeface="Garet"/>
                <a:cs typeface="Garet"/>
                <a:sym typeface="Garet"/>
              </a:rPr>
              <a:t>Community Access, Transportation and Housing</a:t>
            </a:r>
          </a:p>
          <a:p>
            <a:pPr marL="781050" lvl="1" indent="-457200" algn="l">
              <a:lnSpc>
                <a:spcPts val="3600"/>
              </a:lnSpc>
              <a:buFont typeface="Arial" panose="020B0604020202020204" pitchFamily="34" charset="0"/>
              <a:buChar char="•"/>
            </a:pPr>
            <a:r>
              <a:rPr lang="en-US" sz="2800" spc="-105" dirty="0">
                <a:solidFill>
                  <a:srgbClr val="010101"/>
                </a:solidFill>
                <a:latin typeface="Montserrat" panose="00000500000000000000" pitchFamily="2" charset="0"/>
                <a:ea typeface="Garet"/>
                <a:cs typeface="Garet"/>
                <a:sym typeface="Garet"/>
              </a:rPr>
              <a:t>Emergency Preparedness,  Response, and First Responder Training</a:t>
            </a:r>
          </a:p>
          <a:p>
            <a:pPr marL="781050" lvl="1" indent="-457200" algn="l">
              <a:lnSpc>
                <a:spcPts val="3600"/>
              </a:lnSpc>
              <a:buFont typeface="Arial" panose="020B0604020202020204" pitchFamily="34" charset="0"/>
              <a:buChar char="•"/>
            </a:pPr>
            <a:endParaRPr lang="en-US" sz="2800" spc="-105" dirty="0">
              <a:solidFill>
                <a:srgbClr val="010101"/>
              </a:solidFill>
              <a:latin typeface="Montserrat" panose="00000500000000000000" pitchFamily="2" charset="0"/>
              <a:ea typeface="Garet"/>
              <a:cs typeface="Garet"/>
              <a:sym typeface="Garet"/>
            </a:endParaRPr>
          </a:p>
          <a:p>
            <a:pPr marL="323850" lvl="1" algn="l">
              <a:lnSpc>
                <a:spcPts val="3600"/>
              </a:lnSpc>
            </a:pPr>
            <a:r>
              <a:rPr lang="en-US" sz="2800" spc="-105" dirty="0">
                <a:solidFill>
                  <a:srgbClr val="010101"/>
                </a:solidFill>
                <a:latin typeface="Montserrat" panose="00000500000000000000" pitchFamily="2" charset="0"/>
                <a:ea typeface="Garet"/>
                <a:cs typeface="Garet"/>
                <a:sym typeface="Garet"/>
              </a:rPr>
              <a:t>Commission priority for 2025 </a:t>
            </a:r>
          </a:p>
          <a:p>
            <a:pPr marL="781050" lvl="1" indent="-457200" algn="l">
              <a:lnSpc>
                <a:spcPts val="3600"/>
              </a:lnSpc>
              <a:buFont typeface="Arial" panose="020B0604020202020204" pitchFamily="34" charset="0"/>
              <a:buChar char="•"/>
            </a:pPr>
            <a:r>
              <a:rPr lang="en-US" sz="2800" spc="-105" dirty="0">
                <a:solidFill>
                  <a:srgbClr val="010101"/>
                </a:solidFill>
                <a:latin typeface="Montserrat" panose="00000500000000000000" pitchFamily="2" charset="0"/>
                <a:ea typeface="Garet"/>
                <a:cs typeface="Garet"/>
                <a:sym typeface="Garet"/>
              </a:rPr>
              <a:t>Immigration </a:t>
            </a:r>
          </a:p>
          <a:p>
            <a:pPr marL="781050" lvl="1" indent="-457200" algn="l">
              <a:lnSpc>
                <a:spcPts val="3600"/>
              </a:lnSpc>
              <a:buFont typeface="Arial" panose="020B0604020202020204" pitchFamily="34" charset="0"/>
              <a:buChar char="•"/>
            </a:pPr>
            <a:r>
              <a:rPr lang="en-US" sz="2800" spc="-105">
                <a:solidFill>
                  <a:srgbClr val="010101"/>
                </a:solidFill>
                <a:latin typeface="Montserrat" panose="00000500000000000000" pitchFamily="2" charset="0"/>
                <a:ea typeface="Garet"/>
                <a:cs typeface="Garet"/>
                <a:sym typeface="Garet"/>
              </a:rPr>
              <a:t>DAFN task force </a:t>
            </a:r>
            <a:endParaRPr lang="en-US" sz="2800" spc="-105" dirty="0">
              <a:solidFill>
                <a:srgbClr val="010101"/>
              </a:solidFill>
              <a:latin typeface="Montserrat" panose="00000500000000000000" pitchFamily="2" charset="0"/>
              <a:ea typeface="Garet"/>
              <a:cs typeface="Garet"/>
              <a:sym typeface="Garet"/>
            </a:endParaRPr>
          </a:p>
        </p:txBody>
      </p:sp>
      <p:grpSp>
        <p:nvGrpSpPr>
          <p:cNvPr id="11" name="Group 2">
            <a:extLst>
              <a:ext uri="{FF2B5EF4-FFF2-40B4-BE49-F238E27FC236}">
                <a16:creationId xmlns:a16="http://schemas.microsoft.com/office/drawing/2014/main" id="{ABC6C56D-2452-D6C7-B740-246E52ED28D3}"/>
              </a:ext>
            </a:extLst>
          </p:cNvPr>
          <p:cNvGrpSpPr/>
          <p:nvPr/>
        </p:nvGrpSpPr>
        <p:grpSpPr>
          <a:xfrm rot="5400000">
            <a:off x="11697745" y="1621760"/>
            <a:ext cx="2207710" cy="3657600"/>
            <a:chOff x="1585932" y="1838890"/>
            <a:chExt cx="3513543" cy="5264726"/>
          </a:xfrm>
        </p:grpSpPr>
        <p:sp>
          <p:nvSpPr>
            <p:cNvPr id="12" name="AutoShape 3">
              <a:extLst>
                <a:ext uri="{FF2B5EF4-FFF2-40B4-BE49-F238E27FC236}">
                  <a16:creationId xmlns:a16="http://schemas.microsoft.com/office/drawing/2014/main" id="{9016C563-8F5D-EB70-CAD9-3FC2ADC3DA4D}"/>
                </a:ext>
              </a:extLst>
            </p:cNvPr>
            <p:cNvSpPr/>
            <p:nvPr/>
          </p:nvSpPr>
          <p:spPr>
            <a:xfrm>
              <a:off x="1585932" y="1838890"/>
              <a:ext cx="3513543" cy="5264726"/>
            </a:xfrm>
            <a:prstGeom prst="rect">
              <a:avLst/>
            </a:prstGeom>
            <a:solidFill>
              <a:srgbClr val="192184"/>
            </a:solidFill>
          </p:spPr>
          <p:txBody>
            <a:bodyPr/>
            <a:lstStyle/>
            <a:p>
              <a:endParaRPr lang="en-US"/>
            </a:p>
          </p:txBody>
        </p:sp>
      </p:grpSp>
      <p:pic>
        <p:nvPicPr>
          <p:cNvPr id="2050" name="Picture 2" descr="Group of people standing and sitting together. U.S. and Texas flags located behind the group. ">
            <a:extLst>
              <a:ext uri="{FF2B5EF4-FFF2-40B4-BE49-F238E27FC236}">
                <a16:creationId xmlns:a16="http://schemas.microsoft.com/office/drawing/2014/main" id="{C6A9523F-CDAA-DA8A-0F0B-BA31A25EB80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972800" y="4762500"/>
            <a:ext cx="6693688" cy="504244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3333722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14630400" y="535386"/>
            <a:ext cx="1566407" cy="1566407"/>
          </a:xfrm>
          <a:custGeom>
            <a:avLst/>
            <a:gdLst/>
            <a:ahLst/>
            <a:cxnLst/>
            <a:rect l="l" t="t" r="r" b="b"/>
            <a:pathLst>
              <a:path w="1566407" h="1566407">
                <a:moveTo>
                  <a:pt x="0" y="0"/>
                </a:moveTo>
                <a:lnTo>
                  <a:pt x="1566406" y="0"/>
                </a:lnTo>
                <a:lnTo>
                  <a:pt x="1566406" y="1566407"/>
                </a:lnTo>
                <a:lnTo>
                  <a:pt x="0" y="156640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 rot="-5400000">
            <a:off x="14675430" y="2071512"/>
            <a:ext cx="1469062" cy="1559122"/>
          </a:xfrm>
          <a:custGeom>
            <a:avLst/>
            <a:gdLst/>
            <a:ahLst/>
            <a:cxnLst/>
            <a:rect l="l" t="t" r="r" b="b"/>
            <a:pathLst>
              <a:path w="1566407" h="1546471">
                <a:moveTo>
                  <a:pt x="0" y="0"/>
                </a:moveTo>
                <a:lnTo>
                  <a:pt x="1566407" y="0"/>
                </a:lnTo>
                <a:lnTo>
                  <a:pt x="1566407" y="1546471"/>
                </a:lnTo>
                <a:lnTo>
                  <a:pt x="0" y="154647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grpSp>
        <p:nvGrpSpPr>
          <p:cNvPr id="4" name="Group 4"/>
          <p:cNvGrpSpPr/>
          <p:nvPr/>
        </p:nvGrpSpPr>
        <p:grpSpPr>
          <a:xfrm>
            <a:off x="16247908" y="535386"/>
            <a:ext cx="1559123" cy="3050218"/>
            <a:chOff x="0" y="0"/>
            <a:chExt cx="2078831" cy="4105057"/>
          </a:xfrm>
        </p:grpSpPr>
        <p:sp>
          <p:nvSpPr>
            <p:cNvPr id="5" name="AutoShape 5"/>
            <p:cNvSpPr/>
            <p:nvPr/>
          </p:nvSpPr>
          <p:spPr>
            <a:xfrm>
              <a:off x="0" y="0"/>
              <a:ext cx="2078831" cy="4105057"/>
            </a:xfrm>
            <a:prstGeom prst="rect">
              <a:avLst/>
            </a:prstGeom>
            <a:solidFill>
              <a:srgbClr val="192184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" name="Freeform 6"/>
          <p:cNvSpPr/>
          <p:nvPr/>
        </p:nvSpPr>
        <p:spPr>
          <a:xfrm>
            <a:off x="1028700" y="1028700"/>
            <a:ext cx="2905473" cy="1002388"/>
          </a:xfrm>
          <a:custGeom>
            <a:avLst/>
            <a:gdLst/>
            <a:ahLst/>
            <a:cxnLst/>
            <a:rect l="l" t="t" r="r" b="b"/>
            <a:pathLst>
              <a:path w="2905473" h="1002388">
                <a:moveTo>
                  <a:pt x="0" y="0"/>
                </a:moveTo>
                <a:lnTo>
                  <a:pt x="2905473" y="0"/>
                </a:lnTo>
                <a:lnTo>
                  <a:pt x="2905473" y="1002388"/>
                </a:lnTo>
                <a:lnTo>
                  <a:pt x="0" y="100238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/>
          <p:cNvSpPr/>
          <p:nvPr/>
        </p:nvSpPr>
        <p:spPr>
          <a:xfrm>
            <a:off x="12206715" y="7654379"/>
            <a:ext cx="1890612" cy="1897316"/>
          </a:xfrm>
          <a:custGeom>
            <a:avLst/>
            <a:gdLst/>
            <a:ahLst/>
            <a:cxnLst/>
            <a:rect l="l" t="t" r="r" b="b"/>
            <a:pathLst>
              <a:path w="1890612" h="1897316">
                <a:moveTo>
                  <a:pt x="0" y="0"/>
                </a:moveTo>
                <a:lnTo>
                  <a:pt x="1890612" y="0"/>
                </a:lnTo>
                <a:lnTo>
                  <a:pt x="1890612" y="1897316"/>
                </a:lnTo>
                <a:lnTo>
                  <a:pt x="0" y="1897316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Freeform 8"/>
          <p:cNvSpPr/>
          <p:nvPr/>
        </p:nvSpPr>
        <p:spPr>
          <a:xfrm>
            <a:off x="2575536" y="7836421"/>
            <a:ext cx="3434156" cy="1471781"/>
          </a:xfrm>
          <a:custGeom>
            <a:avLst/>
            <a:gdLst/>
            <a:ahLst/>
            <a:cxnLst/>
            <a:rect l="l" t="t" r="r" b="b"/>
            <a:pathLst>
              <a:path w="3434156" h="1471781">
                <a:moveTo>
                  <a:pt x="0" y="0"/>
                </a:moveTo>
                <a:lnTo>
                  <a:pt x="3434155" y="0"/>
                </a:lnTo>
                <a:lnTo>
                  <a:pt x="3434155" y="1471781"/>
                </a:lnTo>
                <a:lnTo>
                  <a:pt x="0" y="1471781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>
            <a:off x="6432290" y="8095972"/>
            <a:ext cx="5169144" cy="1014130"/>
          </a:xfrm>
          <a:custGeom>
            <a:avLst/>
            <a:gdLst/>
            <a:ahLst/>
            <a:cxnLst/>
            <a:rect l="l" t="t" r="r" b="b"/>
            <a:pathLst>
              <a:path w="5169144" h="1014130">
                <a:moveTo>
                  <a:pt x="0" y="0"/>
                </a:moveTo>
                <a:lnTo>
                  <a:pt x="5169144" y="0"/>
                </a:lnTo>
                <a:lnTo>
                  <a:pt x="5169144" y="1014130"/>
                </a:lnTo>
                <a:lnTo>
                  <a:pt x="0" y="1014130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 r="-1251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0" name="Freeform 10"/>
          <p:cNvSpPr/>
          <p:nvPr/>
        </p:nvSpPr>
        <p:spPr>
          <a:xfrm>
            <a:off x="1212278" y="6057649"/>
            <a:ext cx="2905473" cy="1249354"/>
          </a:xfrm>
          <a:custGeom>
            <a:avLst/>
            <a:gdLst/>
            <a:ahLst/>
            <a:cxnLst/>
            <a:rect l="l" t="t" r="r" b="b"/>
            <a:pathLst>
              <a:path w="2905473" h="1249354">
                <a:moveTo>
                  <a:pt x="0" y="0"/>
                </a:moveTo>
                <a:lnTo>
                  <a:pt x="2905474" y="0"/>
                </a:lnTo>
                <a:lnTo>
                  <a:pt x="2905474" y="1249354"/>
                </a:lnTo>
                <a:lnTo>
                  <a:pt x="0" y="1249354"/>
                </a:lnTo>
                <a:lnTo>
                  <a:pt x="0" y="0"/>
                </a:lnTo>
                <a:close/>
              </a:path>
            </a:pathLst>
          </a:custGeom>
          <a:blipFill>
            <a:blip r:embed="rId11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Freeform 11"/>
          <p:cNvSpPr/>
          <p:nvPr/>
        </p:nvSpPr>
        <p:spPr>
          <a:xfrm>
            <a:off x="7962012" y="6057649"/>
            <a:ext cx="4576170" cy="1153433"/>
          </a:xfrm>
          <a:custGeom>
            <a:avLst/>
            <a:gdLst/>
            <a:ahLst/>
            <a:cxnLst/>
            <a:rect l="l" t="t" r="r" b="b"/>
            <a:pathLst>
              <a:path w="4576170" h="1153433">
                <a:moveTo>
                  <a:pt x="0" y="0"/>
                </a:moveTo>
                <a:lnTo>
                  <a:pt x="4576169" y="0"/>
                </a:lnTo>
                <a:lnTo>
                  <a:pt x="4576169" y="1153433"/>
                </a:lnTo>
                <a:lnTo>
                  <a:pt x="0" y="1153433"/>
                </a:lnTo>
                <a:lnTo>
                  <a:pt x="0" y="0"/>
                </a:lnTo>
                <a:close/>
              </a:path>
            </a:pathLst>
          </a:custGeom>
          <a:blipFill>
            <a:blip r:embed="rId12"/>
            <a:stretch>
              <a:fillRect l="-5586" b="-20400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2" name="Freeform 12"/>
          <p:cNvSpPr/>
          <p:nvPr/>
        </p:nvSpPr>
        <p:spPr>
          <a:xfrm>
            <a:off x="14600613" y="7591849"/>
            <a:ext cx="1728183" cy="1861120"/>
          </a:xfrm>
          <a:custGeom>
            <a:avLst/>
            <a:gdLst/>
            <a:ahLst/>
            <a:cxnLst/>
            <a:rect l="l" t="t" r="r" b="b"/>
            <a:pathLst>
              <a:path w="1728183" h="1861120">
                <a:moveTo>
                  <a:pt x="0" y="0"/>
                </a:moveTo>
                <a:lnTo>
                  <a:pt x="1728183" y="0"/>
                </a:lnTo>
                <a:lnTo>
                  <a:pt x="1728183" y="1861121"/>
                </a:lnTo>
                <a:lnTo>
                  <a:pt x="0" y="1861121"/>
                </a:lnTo>
                <a:lnTo>
                  <a:pt x="0" y="0"/>
                </a:lnTo>
                <a:close/>
              </a:path>
            </a:pathLst>
          </a:custGeom>
          <a:blipFill>
            <a:blip r:embed="rId1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3" name="Freeform 13"/>
          <p:cNvSpPr/>
          <p:nvPr/>
        </p:nvSpPr>
        <p:spPr>
          <a:xfrm>
            <a:off x="956396" y="7836421"/>
            <a:ext cx="1074022" cy="1371976"/>
          </a:xfrm>
          <a:custGeom>
            <a:avLst/>
            <a:gdLst/>
            <a:ahLst/>
            <a:cxnLst/>
            <a:rect l="l" t="t" r="r" b="b"/>
            <a:pathLst>
              <a:path w="1074022" h="1371976">
                <a:moveTo>
                  <a:pt x="0" y="0"/>
                </a:moveTo>
                <a:lnTo>
                  <a:pt x="1074022" y="0"/>
                </a:lnTo>
                <a:lnTo>
                  <a:pt x="1074022" y="1371977"/>
                </a:lnTo>
                <a:lnTo>
                  <a:pt x="0" y="1371977"/>
                </a:lnTo>
                <a:lnTo>
                  <a:pt x="0" y="0"/>
                </a:lnTo>
                <a:close/>
              </a:path>
            </a:pathLst>
          </a:custGeom>
          <a:blipFill>
            <a:blip r:embed="rId1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4" name="Freeform 14"/>
          <p:cNvSpPr/>
          <p:nvPr/>
        </p:nvSpPr>
        <p:spPr>
          <a:xfrm>
            <a:off x="4699233" y="6057649"/>
            <a:ext cx="2881906" cy="1248584"/>
          </a:xfrm>
          <a:custGeom>
            <a:avLst/>
            <a:gdLst/>
            <a:ahLst/>
            <a:cxnLst/>
            <a:rect l="l" t="t" r="r" b="b"/>
            <a:pathLst>
              <a:path w="2881906" h="1248584">
                <a:moveTo>
                  <a:pt x="0" y="0"/>
                </a:moveTo>
                <a:lnTo>
                  <a:pt x="2881905" y="0"/>
                </a:lnTo>
                <a:lnTo>
                  <a:pt x="2881905" y="1248584"/>
                </a:lnTo>
                <a:lnTo>
                  <a:pt x="0" y="1248584"/>
                </a:lnTo>
                <a:lnTo>
                  <a:pt x="0" y="0"/>
                </a:lnTo>
                <a:close/>
              </a:path>
            </a:pathLst>
          </a:custGeom>
          <a:blipFill>
            <a:blip r:embed="rId1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5" name="Freeform 15"/>
          <p:cNvSpPr/>
          <p:nvPr/>
        </p:nvSpPr>
        <p:spPr>
          <a:xfrm>
            <a:off x="12958484" y="5973031"/>
            <a:ext cx="2425332" cy="1418590"/>
          </a:xfrm>
          <a:custGeom>
            <a:avLst/>
            <a:gdLst/>
            <a:ahLst/>
            <a:cxnLst/>
            <a:rect l="l" t="t" r="r" b="b"/>
            <a:pathLst>
              <a:path w="2425332" h="1418590">
                <a:moveTo>
                  <a:pt x="0" y="0"/>
                </a:moveTo>
                <a:lnTo>
                  <a:pt x="2425332" y="0"/>
                </a:lnTo>
                <a:lnTo>
                  <a:pt x="2425332" y="1418590"/>
                </a:lnTo>
                <a:lnTo>
                  <a:pt x="0" y="1418590"/>
                </a:lnTo>
                <a:lnTo>
                  <a:pt x="0" y="0"/>
                </a:lnTo>
                <a:close/>
              </a:path>
            </a:pathLst>
          </a:custGeom>
          <a:blipFill>
            <a:blip r:embed="rId16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6" name="Freeform 16"/>
          <p:cNvSpPr/>
          <p:nvPr/>
        </p:nvSpPr>
        <p:spPr>
          <a:xfrm>
            <a:off x="505377" y="4176154"/>
            <a:ext cx="1976059" cy="1429649"/>
          </a:xfrm>
          <a:custGeom>
            <a:avLst/>
            <a:gdLst/>
            <a:ahLst/>
            <a:cxnLst/>
            <a:rect l="l" t="t" r="r" b="b"/>
            <a:pathLst>
              <a:path w="1976059" h="1429649">
                <a:moveTo>
                  <a:pt x="0" y="0"/>
                </a:moveTo>
                <a:lnTo>
                  <a:pt x="1976060" y="0"/>
                </a:lnTo>
                <a:lnTo>
                  <a:pt x="1976060" y="1429649"/>
                </a:lnTo>
                <a:lnTo>
                  <a:pt x="0" y="1429649"/>
                </a:lnTo>
                <a:lnTo>
                  <a:pt x="0" y="0"/>
                </a:lnTo>
                <a:close/>
              </a:path>
            </a:pathLst>
          </a:custGeom>
          <a:blipFill>
            <a:blip r:embed="rId17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7" name="Freeform 17"/>
          <p:cNvSpPr/>
          <p:nvPr/>
        </p:nvSpPr>
        <p:spPr>
          <a:xfrm>
            <a:off x="14459908" y="4029108"/>
            <a:ext cx="1570990" cy="1570990"/>
          </a:xfrm>
          <a:custGeom>
            <a:avLst/>
            <a:gdLst/>
            <a:ahLst/>
            <a:cxnLst/>
            <a:rect l="l" t="t" r="r" b="b"/>
            <a:pathLst>
              <a:path w="1570990" h="1570990">
                <a:moveTo>
                  <a:pt x="0" y="0"/>
                </a:moveTo>
                <a:lnTo>
                  <a:pt x="1570990" y="0"/>
                </a:lnTo>
                <a:lnTo>
                  <a:pt x="1570990" y="1570990"/>
                </a:lnTo>
                <a:lnTo>
                  <a:pt x="0" y="1570990"/>
                </a:lnTo>
                <a:lnTo>
                  <a:pt x="0" y="0"/>
                </a:lnTo>
                <a:close/>
              </a:path>
            </a:pathLst>
          </a:custGeom>
          <a:blipFill>
            <a:blip r:embed="rId18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8" name="Freeform 18"/>
          <p:cNvSpPr/>
          <p:nvPr/>
        </p:nvSpPr>
        <p:spPr>
          <a:xfrm>
            <a:off x="2706030" y="4217509"/>
            <a:ext cx="2108392" cy="1382589"/>
          </a:xfrm>
          <a:custGeom>
            <a:avLst/>
            <a:gdLst/>
            <a:ahLst/>
            <a:cxnLst/>
            <a:rect l="l" t="t" r="r" b="b"/>
            <a:pathLst>
              <a:path w="2108392" h="1382589">
                <a:moveTo>
                  <a:pt x="0" y="0"/>
                </a:moveTo>
                <a:lnTo>
                  <a:pt x="2108392" y="0"/>
                </a:lnTo>
                <a:lnTo>
                  <a:pt x="2108392" y="1382589"/>
                </a:lnTo>
                <a:lnTo>
                  <a:pt x="0" y="1382589"/>
                </a:lnTo>
                <a:lnTo>
                  <a:pt x="0" y="0"/>
                </a:lnTo>
                <a:close/>
              </a:path>
            </a:pathLst>
          </a:custGeom>
          <a:blipFill>
            <a:blip r:embed="rId19"/>
            <a:stretch>
              <a:fillRect l="-36958" r="-36958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9" name="Freeform 19"/>
          <p:cNvSpPr/>
          <p:nvPr/>
        </p:nvSpPr>
        <p:spPr>
          <a:xfrm>
            <a:off x="5205889" y="4354353"/>
            <a:ext cx="2452801" cy="1108901"/>
          </a:xfrm>
          <a:custGeom>
            <a:avLst/>
            <a:gdLst/>
            <a:ahLst/>
            <a:cxnLst/>
            <a:rect l="l" t="t" r="r" b="b"/>
            <a:pathLst>
              <a:path w="2452801" h="1108901">
                <a:moveTo>
                  <a:pt x="0" y="0"/>
                </a:moveTo>
                <a:lnTo>
                  <a:pt x="2452801" y="0"/>
                </a:lnTo>
                <a:lnTo>
                  <a:pt x="2452801" y="1108901"/>
                </a:lnTo>
                <a:lnTo>
                  <a:pt x="0" y="1108901"/>
                </a:lnTo>
                <a:lnTo>
                  <a:pt x="0" y="0"/>
                </a:lnTo>
                <a:close/>
              </a:path>
            </a:pathLst>
          </a:custGeom>
          <a:blipFill>
            <a:blip r:embed="rId20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0" name="Freeform 20"/>
          <p:cNvSpPr/>
          <p:nvPr/>
        </p:nvSpPr>
        <p:spPr>
          <a:xfrm>
            <a:off x="8050157" y="4538648"/>
            <a:ext cx="3849722" cy="924606"/>
          </a:xfrm>
          <a:custGeom>
            <a:avLst/>
            <a:gdLst/>
            <a:ahLst/>
            <a:cxnLst/>
            <a:rect l="l" t="t" r="r" b="b"/>
            <a:pathLst>
              <a:path w="3849722" h="924606">
                <a:moveTo>
                  <a:pt x="0" y="0"/>
                </a:moveTo>
                <a:lnTo>
                  <a:pt x="3849723" y="0"/>
                </a:lnTo>
                <a:lnTo>
                  <a:pt x="3849723" y="924606"/>
                </a:lnTo>
                <a:lnTo>
                  <a:pt x="0" y="924606"/>
                </a:lnTo>
                <a:lnTo>
                  <a:pt x="0" y="0"/>
                </a:lnTo>
                <a:close/>
              </a:path>
            </a:pathLst>
          </a:custGeom>
          <a:blipFill>
            <a:blip r:embed="rId21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1" name="Freeform 21"/>
          <p:cNvSpPr/>
          <p:nvPr/>
        </p:nvSpPr>
        <p:spPr>
          <a:xfrm>
            <a:off x="12206715" y="4467233"/>
            <a:ext cx="1948393" cy="1067436"/>
          </a:xfrm>
          <a:custGeom>
            <a:avLst/>
            <a:gdLst/>
            <a:ahLst/>
            <a:cxnLst/>
            <a:rect l="l" t="t" r="r" b="b"/>
            <a:pathLst>
              <a:path w="1948393" h="1067436">
                <a:moveTo>
                  <a:pt x="0" y="0"/>
                </a:moveTo>
                <a:lnTo>
                  <a:pt x="1948393" y="0"/>
                </a:lnTo>
                <a:lnTo>
                  <a:pt x="1948393" y="1067436"/>
                </a:lnTo>
                <a:lnTo>
                  <a:pt x="0" y="1067436"/>
                </a:lnTo>
                <a:lnTo>
                  <a:pt x="0" y="0"/>
                </a:lnTo>
                <a:close/>
              </a:path>
            </a:pathLst>
          </a:custGeom>
          <a:blipFill>
            <a:blip r:embed="rId22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22" name="TextBox 22"/>
          <p:cNvSpPr txBox="1"/>
          <p:nvPr/>
        </p:nvSpPr>
        <p:spPr>
          <a:xfrm>
            <a:off x="1028700" y="2366404"/>
            <a:ext cx="9961982" cy="9910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8250"/>
              </a:lnSpc>
            </a:pPr>
            <a:r>
              <a:rPr lang="en-US" sz="6600" b="1" spc="-247" dirty="0">
                <a:solidFill>
                  <a:schemeClr val="tx2"/>
                </a:solidFill>
                <a:latin typeface="Poppins Bold" panose="020B0604020202020204" charset="0"/>
                <a:ea typeface="ITC Avant Garde Gothic Bold"/>
                <a:cs typeface="Poppins Bold" panose="020B0604020202020204" charset="0"/>
                <a:sym typeface="ITC Avant Garde Gothic Bold"/>
              </a:rPr>
              <a:t>Community Partners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11856008" y="1405120"/>
            <a:ext cx="1459382" cy="1459382"/>
          </a:xfrm>
          <a:custGeom>
            <a:avLst/>
            <a:gdLst/>
            <a:ahLst/>
            <a:cxnLst/>
            <a:rect l="l" t="t" r="r" b="b"/>
            <a:pathLst>
              <a:path w="1459382" h="1459382">
                <a:moveTo>
                  <a:pt x="0" y="0"/>
                </a:moveTo>
                <a:lnTo>
                  <a:pt x="1459382" y="0"/>
                </a:lnTo>
                <a:lnTo>
                  <a:pt x="1459382" y="1459382"/>
                </a:lnTo>
                <a:lnTo>
                  <a:pt x="0" y="145938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grpSp>
        <p:nvGrpSpPr>
          <p:cNvPr id="3" name="Group 3"/>
          <p:cNvGrpSpPr/>
          <p:nvPr/>
        </p:nvGrpSpPr>
        <p:grpSpPr>
          <a:xfrm>
            <a:off x="13315390" y="1405120"/>
            <a:ext cx="3943910" cy="3724177"/>
            <a:chOff x="0" y="0"/>
            <a:chExt cx="5258547" cy="4965570"/>
          </a:xfrm>
        </p:grpSpPr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5"/>
            <a:srcRect l="14722" r="14722"/>
            <a:stretch>
              <a:fillRect/>
            </a:stretch>
          </p:blipFill>
          <p:spPr>
            <a:xfrm>
              <a:off x="0" y="0"/>
              <a:ext cx="5258547" cy="4965570"/>
            </a:xfrm>
            <a:prstGeom prst="rect">
              <a:avLst/>
            </a:prstGeom>
          </p:spPr>
        </p:pic>
      </p:grpSp>
      <p:sp>
        <p:nvSpPr>
          <p:cNvPr id="5" name="Freeform 5"/>
          <p:cNvSpPr/>
          <p:nvPr/>
        </p:nvSpPr>
        <p:spPr>
          <a:xfrm rot="-5400000">
            <a:off x="13307018" y="5137669"/>
            <a:ext cx="1315518" cy="1298775"/>
          </a:xfrm>
          <a:custGeom>
            <a:avLst/>
            <a:gdLst/>
            <a:ahLst/>
            <a:cxnLst/>
            <a:rect l="l" t="t" r="r" b="b"/>
            <a:pathLst>
              <a:path w="1315518" h="1298775">
                <a:moveTo>
                  <a:pt x="0" y="0"/>
                </a:moveTo>
                <a:lnTo>
                  <a:pt x="1315518" y="0"/>
                </a:lnTo>
                <a:lnTo>
                  <a:pt x="1315518" y="1298775"/>
                </a:lnTo>
                <a:lnTo>
                  <a:pt x="0" y="1298775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grpSp>
        <p:nvGrpSpPr>
          <p:cNvPr id="6" name="Group 6"/>
          <p:cNvGrpSpPr/>
          <p:nvPr/>
        </p:nvGrpSpPr>
        <p:grpSpPr>
          <a:xfrm>
            <a:off x="11856008" y="2864502"/>
            <a:ext cx="1459382" cy="2264795"/>
            <a:chOff x="0" y="0"/>
            <a:chExt cx="815923" cy="126622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15923" cy="1266220"/>
            </a:xfrm>
            <a:custGeom>
              <a:avLst/>
              <a:gdLst/>
              <a:ahLst/>
              <a:cxnLst/>
              <a:rect l="l" t="t" r="r" b="b"/>
              <a:pathLst>
                <a:path w="815923" h="1266220">
                  <a:moveTo>
                    <a:pt x="0" y="0"/>
                  </a:moveTo>
                  <a:lnTo>
                    <a:pt x="815923" y="0"/>
                  </a:lnTo>
                  <a:lnTo>
                    <a:pt x="815923" y="1266220"/>
                  </a:lnTo>
                  <a:lnTo>
                    <a:pt x="0" y="1266220"/>
                  </a:lnTo>
                  <a:close/>
                </a:path>
              </a:pathLst>
            </a:custGeom>
            <a:solidFill>
              <a:srgbClr val="192184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0"/>
              <a:ext cx="815923" cy="126622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39"/>
                </a:lnSpc>
              </a:pPr>
              <a:endParaRPr/>
            </a:p>
          </p:txBody>
        </p:sp>
      </p:grpSp>
      <p:sp>
        <p:nvSpPr>
          <p:cNvPr id="9" name="Freeform 9"/>
          <p:cNvSpPr/>
          <p:nvPr/>
        </p:nvSpPr>
        <p:spPr>
          <a:xfrm>
            <a:off x="14616637" y="5123484"/>
            <a:ext cx="2642663" cy="1321332"/>
          </a:xfrm>
          <a:custGeom>
            <a:avLst/>
            <a:gdLst/>
            <a:ahLst/>
            <a:cxnLst/>
            <a:rect l="l" t="t" r="r" b="b"/>
            <a:pathLst>
              <a:path w="2642663" h="1321332">
                <a:moveTo>
                  <a:pt x="0" y="0"/>
                </a:moveTo>
                <a:lnTo>
                  <a:pt x="2642663" y="0"/>
                </a:lnTo>
                <a:lnTo>
                  <a:pt x="2642663" y="1321332"/>
                </a:lnTo>
                <a:lnTo>
                  <a:pt x="0" y="1321332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0" name="Freeform 10"/>
          <p:cNvSpPr/>
          <p:nvPr/>
        </p:nvSpPr>
        <p:spPr>
          <a:xfrm>
            <a:off x="12757190" y="7705072"/>
            <a:ext cx="4502110" cy="1553228"/>
          </a:xfrm>
          <a:custGeom>
            <a:avLst/>
            <a:gdLst/>
            <a:ahLst/>
            <a:cxnLst/>
            <a:rect l="l" t="t" r="r" b="b"/>
            <a:pathLst>
              <a:path w="4502110" h="1553228">
                <a:moveTo>
                  <a:pt x="0" y="0"/>
                </a:moveTo>
                <a:lnTo>
                  <a:pt x="4502110" y="0"/>
                </a:lnTo>
                <a:lnTo>
                  <a:pt x="4502110" y="1553228"/>
                </a:lnTo>
                <a:lnTo>
                  <a:pt x="0" y="1553228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TextBox 11"/>
          <p:cNvSpPr txBox="1"/>
          <p:nvPr/>
        </p:nvSpPr>
        <p:spPr>
          <a:xfrm>
            <a:off x="1028700" y="1650256"/>
            <a:ext cx="10429541" cy="9294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7150"/>
              </a:lnSpc>
            </a:pPr>
            <a:r>
              <a:rPr lang="en-US" sz="6600" b="1" spc="-214" dirty="0">
                <a:solidFill>
                  <a:schemeClr val="tx2"/>
                </a:solidFill>
                <a:latin typeface="Poppins Bold" panose="020B0604020202020204" charset="0"/>
                <a:ea typeface="ITC Avant Garde Gothic Bold"/>
                <a:cs typeface="Poppins Bold" panose="020B0604020202020204" charset="0"/>
                <a:sym typeface="ITC Avant Garde Gothic Bold"/>
              </a:rPr>
              <a:t>MOPD Newsletter</a:t>
            </a:r>
          </a:p>
        </p:txBody>
      </p:sp>
      <p:sp>
        <p:nvSpPr>
          <p:cNvPr id="12" name="Freeform 12"/>
          <p:cNvSpPr/>
          <p:nvPr/>
        </p:nvSpPr>
        <p:spPr>
          <a:xfrm>
            <a:off x="3218548" y="3267209"/>
            <a:ext cx="6001652" cy="5166202"/>
          </a:xfrm>
          <a:custGeom>
            <a:avLst/>
            <a:gdLst/>
            <a:ahLst/>
            <a:cxnLst/>
            <a:rect l="l" t="t" r="r" b="b"/>
            <a:pathLst>
              <a:path w="6001652" h="5166202">
                <a:moveTo>
                  <a:pt x="0" y="0"/>
                </a:moveTo>
                <a:lnTo>
                  <a:pt x="6001651" y="0"/>
                </a:lnTo>
                <a:lnTo>
                  <a:pt x="6001651" y="5166202"/>
                </a:lnTo>
                <a:lnTo>
                  <a:pt x="0" y="5166202"/>
                </a:lnTo>
                <a:lnTo>
                  <a:pt x="0" y="0"/>
                </a:lnTo>
                <a:close/>
              </a:path>
            </a:pathLst>
          </a:custGeom>
          <a:blipFill>
            <a:blip r:embed="rId11">
              <a:extLst>
                <a:ext uri="{96DAC541-7B7A-43D3-8B79-37D633B846F1}">
                  <asvg:svgBlip xmlns:asvg="http://schemas.microsoft.com/office/drawing/2016/SVG/main" r:embed="rId12"/>
                </a:ext>
              </a:extLst>
            </a:blip>
            <a:stretch>
              <a:fillRect l="-32174" r="-36296" b="-192928"/>
            </a:stretch>
          </a:blipFill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11856008" y="1405120"/>
            <a:ext cx="1459382" cy="1459382"/>
          </a:xfrm>
          <a:custGeom>
            <a:avLst/>
            <a:gdLst/>
            <a:ahLst/>
            <a:cxnLst/>
            <a:rect l="l" t="t" r="r" b="b"/>
            <a:pathLst>
              <a:path w="1459382" h="1459382">
                <a:moveTo>
                  <a:pt x="0" y="0"/>
                </a:moveTo>
                <a:lnTo>
                  <a:pt x="1459382" y="0"/>
                </a:lnTo>
                <a:lnTo>
                  <a:pt x="1459382" y="1459382"/>
                </a:lnTo>
                <a:lnTo>
                  <a:pt x="0" y="1459382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grpSp>
        <p:nvGrpSpPr>
          <p:cNvPr id="3" name="Group 3"/>
          <p:cNvGrpSpPr/>
          <p:nvPr/>
        </p:nvGrpSpPr>
        <p:grpSpPr>
          <a:xfrm>
            <a:off x="13315390" y="1405120"/>
            <a:ext cx="3943910" cy="3724177"/>
            <a:chOff x="0" y="0"/>
            <a:chExt cx="5258547" cy="4965570"/>
          </a:xfrm>
        </p:grpSpPr>
        <p:pic>
          <p:nvPicPr>
            <p:cNvPr id="4" name="Picture 4"/>
            <p:cNvPicPr>
              <a:picLocks noChangeAspect="1"/>
            </p:cNvPicPr>
            <p:nvPr/>
          </p:nvPicPr>
          <p:blipFill>
            <a:blip r:embed="rId5"/>
            <a:srcRect l="14722" r="14722"/>
            <a:stretch>
              <a:fillRect/>
            </a:stretch>
          </p:blipFill>
          <p:spPr>
            <a:xfrm>
              <a:off x="0" y="0"/>
              <a:ext cx="5258547" cy="4965570"/>
            </a:xfrm>
            <a:prstGeom prst="rect">
              <a:avLst/>
            </a:prstGeom>
          </p:spPr>
        </p:pic>
      </p:grpSp>
      <p:sp>
        <p:nvSpPr>
          <p:cNvPr id="5" name="Freeform 5"/>
          <p:cNvSpPr/>
          <p:nvPr/>
        </p:nvSpPr>
        <p:spPr>
          <a:xfrm rot="-5400000">
            <a:off x="13307018" y="5137669"/>
            <a:ext cx="1315518" cy="1298775"/>
          </a:xfrm>
          <a:custGeom>
            <a:avLst/>
            <a:gdLst/>
            <a:ahLst/>
            <a:cxnLst/>
            <a:rect l="l" t="t" r="r" b="b"/>
            <a:pathLst>
              <a:path w="1315518" h="1298775">
                <a:moveTo>
                  <a:pt x="0" y="0"/>
                </a:moveTo>
                <a:lnTo>
                  <a:pt x="1315518" y="0"/>
                </a:lnTo>
                <a:lnTo>
                  <a:pt x="1315518" y="1298775"/>
                </a:lnTo>
                <a:lnTo>
                  <a:pt x="0" y="1298775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grpSp>
        <p:nvGrpSpPr>
          <p:cNvPr id="6" name="Group 6"/>
          <p:cNvGrpSpPr/>
          <p:nvPr/>
        </p:nvGrpSpPr>
        <p:grpSpPr>
          <a:xfrm>
            <a:off x="11856008" y="2864502"/>
            <a:ext cx="1459382" cy="2264795"/>
            <a:chOff x="0" y="0"/>
            <a:chExt cx="815923" cy="1266220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815923" cy="1266220"/>
            </a:xfrm>
            <a:custGeom>
              <a:avLst/>
              <a:gdLst/>
              <a:ahLst/>
              <a:cxnLst/>
              <a:rect l="l" t="t" r="r" b="b"/>
              <a:pathLst>
                <a:path w="815923" h="1266220">
                  <a:moveTo>
                    <a:pt x="0" y="0"/>
                  </a:moveTo>
                  <a:lnTo>
                    <a:pt x="815923" y="0"/>
                  </a:lnTo>
                  <a:lnTo>
                    <a:pt x="815923" y="1266220"/>
                  </a:lnTo>
                  <a:lnTo>
                    <a:pt x="0" y="1266220"/>
                  </a:lnTo>
                  <a:close/>
                </a:path>
              </a:pathLst>
            </a:custGeom>
            <a:solidFill>
              <a:srgbClr val="192184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0"/>
              <a:ext cx="815923" cy="126622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39"/>
                </a:lnSpc>
              </a:pPr>
              <a:endParaRPr/>
            </a:p>
          </p:txBody>
        </p:sp>
      </p:grpSp>
      <p:sp>
        <p:nvSpPr>
          <p:cNvPr id="9" name="Freeform 9"/>
          <p:cNvSpPr/>
          <p:nvPr/>
        </p:nvSpPr>
        <p:spPr>
          <a:xfrm>
            <a:off x="14616637" y="5123484"/>
            <a:ext cx="2642663" cy="1321332"/>
          </a:xfrm>
          <a:custGeom>
            <a:avLst/>
            <a:gdLst/>
            <a:ahLst/>
            <a:cxnLst/>
            <a:rect l="l" t="t" r="r" b="b"/>
            <a:pathLst>
              <a:path w="2642663" h="1321332">
                <a:moveTo>
                  <a:pt x="0" y="0"/>
                </a:moveTo>
                <a:lnTo>
                  <a:pt x="2642663" y="0"/>
                </a:lnTo>
                <a:lnTo>
                  <a:pt x="2642663" y="1321332"/>
                </a:lnTo>
                <a:lnTo>
                  <a:pt x="0" y="1321332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0" name="Freeform 10"/>
          <p:cNvSpPr/>
          <p:nvPr/>
        </p:nvSpPr>
        <p:spPr>
          <a:xfrm>
            <a:off x="12757190" y="7705072"/>
            <a:ext cx="4502110" cy="1553228"/>
          </a:xfrm>
          <a:custGeom>
            <a:avLst/>
            <a:gdLst/>
            <a:ahLst/>
            <a:cxnLst/>
            <a:rect l="l" t="t" r="r" b="b"/>
            <a:pathLst>
              <a:path w="4502110" h="1553228">
                <a:moveTo>
                  <a:pt x="0" y="0"/>
                </a:moveTo>
                <a:lnTo>
                  <a:pt x="4502110" y="0"/>
                </a:lnTo>
                <a:lnTo>
                  <a:pt x="4502110" y="1553228"/>
                </a:lnTo>
                <a:lnTo>
                  <a:pt x="0" y="1553228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TextBox 11"/>
          <p:cNvSpPr txBox="1"/>
          <p:nvPr/>
        </p:nvSpPr>
        <p:spPr>
          <a:xfrm>
            <a:off x="1028700" y="1650256"/>
            <a:ext cx="6983310" cy="923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just">
              <a:lnSpc>
                <a:spcPts val="7150"/>
              </a:lnSpc>
            </a:pPr>
            <a:r>
              <a:rPr lang="en-US" sz="6600" b="1" spc="-214" dirty="0">
                <a:solidFill>
                  <a:schemeClr val="tx2"/>
                </a:solidFill>
                <a:latin typeface="Poppins Bold" panose="020B0604020202020204" charset="0"/>
                <a:ea typeface="ITC Avant Garde Gothic Bold"/>
                <a:cs typeface="Poppins Bold" panose="020B0604020202020204" charset="0"/>
                <a:sym typeface="ITC Avant Garde Gothic Bold"/>
              </a:rPr>
              <a:t>Contact Us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028700" y="3276734"/>
            <a:ext cx="7484600" cy="595348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2899"/>
              </a:lnSpc>
            </a:pPr>
            <a:r>
              <a:rPr lang="en-US" sz="2499" b="1" spc="-24" dirty="0">
                <a:solidFill>
                  <a:srgbClr val="000000"/>
                </a:solidFill>
                <a:latin typeface="Montserrat" panose="00000500000000000000" pitchFamily="2" charset="0"/>
                <a:ea typeface="Garet Bold"/>
                <a:cs typeface="Garet Bold"/>
                <a:sym typeface="Garet Bold"/>
              </a:rPr>
              <a:t>Mayor's Office for People with Disabilities</a:t>
            </a:r>
          </a:p>
          <a:p>
            <a:pPr algn="l">
              <a:lnSpc>
                <a:spcPts val="2899"/>
              </a:lnSpc>
            </a:pPr>
            <a:r>
              <a:rPr lang="en-US" sz="2499" spc="-24" dirty="0">
                <a:solidFill>
                  <a:srgbClr val="000000"/>
                </a:solidFill>
                <a:latin typeface="Montserrat" panose="00000500000000000000" pitchFamily="2" charset="0"/>
                <a:ea typeface="Garet"/>
                <a:cs typeface="Garet"/>
                <a:sym typeface="Garet"/>
              </a:rPr>
              <a:t>611 Walker Street, Lobby Level</a:t>
            </a:r>
          </a:p>
          <a:p>
            <a:pPr algn="l">
              <a:lnSpc>
                <a:spcPts val="2899"/>
              </a:lnSpc>
            </a:pPr>
            <a:r>
              <a:rPr lang="en-US" sz="2499" spc="-24" dirty="0">
                <a:solidFill>
                  <a:srgbClr val="000000"/>
                </a:solidFill>
                <a:latin typeface="Montserrat" panose="00000500000000000000" pitchFamily="2" charset="0"/>
                <a:ea typeface="Garet"/>
                <a:cs typeface="Garet"/>
                <a:sym typeface="Garet"/>
              </a:rPr>
              <a:t>1475 West Gray Street </a:t>
            </a:r>
          </a:p>
          <a:p>
            <a:pPr algn="l">
              <a:lnSpc>
                <a:spcPts val="2899"/>
              </a:lnSpc>
            </a:pPr>
            <a:endParaRPr lang="en-US" sz="2499" spc="-24" dirty="0">
              <a:solidFill>
                <a:srgbClr val="000000"/>
              </a:solidFill>
              <a:latin typeface="Montserrat" panose="00000500000000000000" pitchFamily="2" charset="0"/>
              <a:ea typeface="Garet"/>
              <a:cs typeface="Garet"/>
              <a:sym typeface="Garet"/>
            </a:endParaRPr>
          </a:p>
          <a:p>
            <a:pPr algn="l">
              <a:lnSpc>
                <a:spcPts val="2899"/>
              </a:lnSpc>
            </a:pPr>
            <a:r>
              <a:rPr lang="en-US" sz="2499" b="1" spc="-24" dirty="0">
                <a:solidFill>
                  <a:srgbClr val="000000"/>
                </a:solidFill>
                <a:latin typeface="Montserrat" panose="00000500000000000000" pitchFamily="2" charset="0"/>
                <a:ea typeface="Garet Bold"/>
                <a:cs typeface="Garet Bold"/>
                <a:sym typeface="Garet Bold"/>
              </a:rPr>
              <a:t>Angel Ponce, Director </a:t>
            </a:r>
          </a:p>
          <a:p>
            <a:pPr algn="l">
              <a:lnSpc>
                <a:spcPts val="2899"/>
              </a:lnSpc>
            </a:pPr>
            <a:r>
              <a:rPr lang="en-US" sz="2499" spc="-24" dirty="0">
                <a:solidFill>
                  <a:srgbClr val="000000"/>
                </a:solidFill>
                <a:latin typeface="Montserrat" panose="00000500000000000000" pitchFamily="2" charset="0"/>
                <a:ea typeface="Garet"/>
                <a:cs typeface="Garet"/>
                <a:sym typeface="Garet"/>
                <a:hlinkClick r:id="rId11"/>
              </a:rPr>
              <a:t>angel.ponce@houstontx.gov</a:t>
            </a:r>
            <a:r>
              <a:rPr lang="en-US" sz="2499" spc="-24" dirty="0">
                <a:solidFill>
                  <a:srgbClr val="000000"/>
                </a:solidFill>
                <a:latin typeface="Montserrat" panose="00000500000000000000" pitchFamily="2" charset="0"/>
                <a:ea typeface="Garet"/>
                <a:cs typeface="Garet"/>
                <a:sym typeface="Garet"/>
              </a:rPr>
              <a:t> </a:t>
            </a:r>
          </a:p>
          <a:p>
            <a:pPr algn="l">
              <a:lnSpc>
                <a:spcPts val="2899"/>
              </a:lnSpc>
            </a:pPr>
            <a:r>
              <a:rPr lang="en-US" sz="2499" spc="-24" dirty="0">
                <a:solidFill>
                  <a:srgbClr val="000000"/>
                </a:solidFill>
                <a:latin typeface="Montserrat" panose="00000500000000000000" pitchFamily="2" charset="0"/>
                <a:ea typeface="Garet Bold"/>
                <a:cs typeface="Garet Bold"/>
                <a:sym typeface="Garet Bold"/>
                <a:hlinkClick r:id="rId12"/>
              </a:rPr>
              <a:t>mopdmail@houstontx.gov</a:t>
            </a:r>
            <a:r>
              <a:rPr lang="en-US" sz="2499" spc="-24" dirty="0">
                <a:solidFill>
                  <a:srgbClr val="000000"/>
                </a:solidFill>
                <a:latin typeface="Montserrat" panose="00000500000000000000" pitchFamily="2" charset="0"/>
                <a:ea typeface="Garet Bold"/>
                <a:cs typeface="Garet Bold"/>
                <a:sym typeface="Garet Bold"/>
              </a:rPr>
              <a:t> </a:t>
            </a:r>
          </a:p>
          <a:p>
            <a:pPr algn="l">
              <a:lnSpc>
                <a:spcPts val="2899"/>
              </a:lnSpc>
            </a:pPr>
            <a:r>
              <a:rPr lang="en-US" sz="2499" spc="-24" dirty="0">
                <a:solidFill>
                  <a:srgbClr val="000000"/>
                </a:solidFill>
                <a:latin typeface="Montserrat" panose="00000500000000000000" pitchFamily="2" charset="0"/>
                <a:ea typeface="Garet"/>
                <a:cs typeface="Garet"/>
                <a:sym typeface="Garet"/>
              </a:rPr>
              <a:t>832-394-0814</a:t>
            </a:r>
          </a:p>
          <a:p>
            <a:pPr algn="l">
              <a:lnSpc>
                <a:spcPts val="2899"/>
              </a:lnSpc>
            </a:pPr>
            <a:endParaRPr lang="en-US" sz="2499" spc="-24" dirty="0">
              <a:solidFill>
                <a:srgbClr val="000000"/>
              </a:solidFill>
              <a:latin typeface="Montserrat" panose="00000500000000000000" pitchFamily="2" charset="0"/>
              <a:ea typeface="Garet"/>
              <a:cs typeface="Garet"/>
              <a:sym typeface="Garet"/>
            </a:endParaRPr>
          </a:p>
          <a:p>
            <a:pPr algn="l">
              <a:lnSpc>
                <a:spcPts val="2899"/>
              </a:lnSpc>
            </a:pPr>
            <a:r>
              <a:rPr lang="en-US" sz="2499" b="1" spc="-24" dirty="0">
                <a:solidFill>
                  <a:srgbClr val="000000"/>
                </a:solidFill>
                <a:latin typeface="Montserrat" panose="00000500000000000000" pitchFamily="2" charset="0"/>
                <a:ea typeface="Garet"/>
                <a:cs typeface="Garet"/>
                <a:sym typeface="Garet"/>
              </a:rPr>
              <a:t>Meridith Silcox, Chair</a:t>
            </a:r>
          </a:p>
          <a:p>
            <a:pPr algn="l">
              <a:lnSpc>
                <a:spcPts val="2899"/>
              </a:lnSpc>
            </a:pPr>
            <a:r>
              <a:rPr lang="en-US" sz="2499" spc="-24" dirty="0">
                <a:solidFill>
                  <a:srgbClr val="000000"/>
                </a:solidFill>
                <a:latin typeface="Montserrat" panose="00000500000000000000" pitchFamily="2" charset="0"/>
                <a:ea typeface="Garet"/>
                <a:cs typeface="Garet"/>
                <a:sym typeface="Garet"/>
                <a:hlinkClick r:id="rId13"/>
              </a:rPr>
              <a:t>DisabilitiesCommission@houstontx.gov</a:t>
            </a:r>
            <a:endParaRPr lang="en-US" sz="2499" spc="-24" dirty="0">
              <a:solidFill>
                <a:srgbClr val="000000"/>
              </a:solidFill>
              <a:latin typeface="Montserrat" panose="00000500000000000000" pitchFamily="2" charset="0"/>
              <a:ea typeface="Garet"/>
              <a:cs typeface="Garet"/>
              <a:sym typeface="Garet"/>
            </a:endParaRPr>
          </a:p>
          <a:p>
            <a:pPr algn="l">
              <a:lnSpc>
                <a:spcPts val="2899"/>
              </a:lnSpc>
            </a:pPr>
            <a:endParaRPr lang="en-US" sz="2499" spc="-24" dirty="0">
              <a:solidFill>
                <a:srgbClr val="000000"/>
              </a:solidFill>
              <a:latin typeface="Montserrat" panose="00000500000000000000" pitchFamily="2" charset="0"/>
              <a:ea typeface="Garet"/>
              <a:cs typeface="Garet"/>
              <a:sym typeface="Garet"/>
            </a:endParaRPr>
          </a:p>
          <a:p>
            <a:pPr algn="l">
              <a:lnSpc>
                <a:spcPts val="2899"/>
              </a:lnSpc>
            </a:pPr>
            <a:r>
              <a:rPr lang="en-US" sz="2499" b="1" spc="-24" dirty="0">
                <a:solidFill>
                  <a:srgbClr val="000000"/>
                </a:solidFill>
                <a:latin typeface="Montserrat" panose="00000500000000000000" pitchFamily="2" charset="0"/>
                <a:ea typeface="Garet Bold"/>
                <a:cs typeface="Garet Bold"/>
                <a:sym typeface="Garet Bold"/>
              </a:rPr>
              <a:t>Website</a:t>
            </a:r>
            <a:r>
              <a:rPr lang="en-US" sz="2499" b="1" spc="-24" dirty="0">
                <a:solidFill>
                  <a:srgbClr val="000000"/>
                </a:solidFill>
                <a:latin typeface="Montserrat" panose="00000500000000000000" pitchFamily="2" charset="0"/>
                <a:ea typeface="Garet"/>
                <a:cs typeface="Garet"/>
                <a:sym typeface="Garet"/>
              </a:rPr>
              <a:t> </a:t>
            </a:r>
          </a:p>
          <a:p>
            <a:pPr algn="l">
              <a:lnSpc>
                <a:spcPts val="2899"/>
              </a:lnSpc>
            </a:pPr>
            <a:r>
              <a:rPr lang="en-US" sz="2499" spc="-24" dirty="0">
                <a:solidFill>
                  <a:srgbClr val="000000"/>
                </a:solidFill>
                <a:latin typeface="Montserrat" panose="00000500000000000000" pitchFamily="2" charset="0"/>
                <a:ea typeface="Garet"/>
                <a:cs typeface="Garet"/>
                <a:sym typeface="Garet"/>
              </a:rPr>
              <a:t>houstontx.gov/disabilities </a:t>
            </a:r>
          </a:p>
          <a:p>
            <a:pPr algn="l">
              <a:lnSpc>
                <a:spcPts val="2899"/>
              </a:lnSpc>
            </a:pPr>
            <a:endParaRPr lang="en-US" sz="2499" spc="-24" dirty="0">
              <a:solidFill>
                <a:srgbClr val="000000"/>
              </a:solidFill>
              <a:latin typeface="Montserrat" panose="00000500000000000000" pitchFamily="2" charset="0"/>
              <a:ea typeface="Garet"/>
              <a:cs typeface="Garet"/>
              <a:sym typeface="Garet"/>
            </a:endParaRPr>
          </a:p>
          <a:p>
            <a:pPr algn="l">
              <a:lnSpc>
                <a:spcPts val="2899"/>
              </a:lnSpc>
            </a:pPr>
            <a:endParaRPr lang="en-US" sz="2499" spc="-24" dirty="0">
              <a:solidFill>
                <a:srgbClr val="000000"/>
              </a:solidFill>
              <a:latin typeface="Garet"/>
              <a:ea typeface="Garet"/>
              <a:cs typeface="Garet"/>
              <a:sym typeface="Garet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2"/>
          <p:cNvGrpSpPr/>
          <p:nvPr/>
        </p:nvGrpSpPr>
        <p:grpSpPr>
          <a:xfrm>
            <a:off x="11877488" y="2726345"/>
            <a:ext cx="5735425" cy="6638773"/>
            <a:chOff x="0" y="0"/>
            <a:chExt cx="7647234" cy="8851697"/>
          </a:xfrm>
        </p:grpSpPr>
        <p:pic>
          <p:nvPicPr>
            <p:cNvPr id="3" name="Picture 3"/>
            <p:cNvPicPr>
              <a:picLocks noChangeAspect="1"/>
            </p:cNvPicPr>
            <p:nvPr/>
          </p:nvPicPr>
          <p:blipFill>
            <a:blip r:embed="rId3"/>
            <a:srcRect l="25112" t="398" r="24030" b="11300"/>
            <a:stretch>
              <a:fillRect/>
            </a:stretch>
          </p:blipFill>
          <p:spPr>
            <a:xfrm>
              <a:off x="0" y="0"/>
              <a:ext cx="7647234" cy="8851697"/>
            </a:xfrm>
            <a:prstGeom prst="rect">
              <a:avLst/>
            </a:prstGeom>
          </p:spPr>
        </p:pic>
      </p:grpSp>
      <p:sp>
        <p:nvSpPr>
          <p:cNvPr id="4" name="Freeform 4"/>
          <p:cNvSpPr/>
          <p:nvPr/>
        </p:nvSpPr>
        <p:spPr>
          <a:xfrm rot="-5400000">
            <a:off x="9753600" y="5219700"/>
            <a:ext cx="2044224" cy="2044224"/>
          </a:xfrm>
          <a:custGeom>
            <a:avLst/>
            <a:gdLst/>
            <a:ahLst/>
            <a:cxnLst/>
            <a:rect l="l" t="t" r="r" b="b"/>
            <a:pathLst>
              <a:path w="2044224" h="2044224">
                <a:moveTo>
                  <a:pt x="0" y="0"/>
                </a:moveTo>
                <a:lnTo>
                  <a:pt x="2044224" y="0"/>
                </a:lnTo>
                <a:lnTo>
                  <a:pt x="2044224" y="2044224"/>
                </a:lnTo>
                <a:lnTo>
                  <a:pt x="0" y="2044224"/>
                </a:lnTo>
                <a:lnTo>
                  <a:pt x="0" y="0"/>
                </a:lnTo>
                <a:close/>
              </a:path>
            </a:pathLst>
          </a:custGeom>
          <a:blipFill>
            <a:blip r:embed="rId4">
              <a:extLst>
                <a:ext uri="{96DAC541-7B7A-43D3-8B79-37D633B846F1}">
                  <asvg:svgBlip xmlns:asvg="http://schemas.microsoft.com/office/drawing/2016/SVG/main" r:embed="rId5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grpSp>
        <p:nvGrpSpPr>
          <p:cNvPr id="5" name="Group 5"/>
          <p:cNvGrpSpPr/>
          <p:nvPr/>
        </p:nvGrpSpPr>
        <p:grpSpPr>
          <a:xfrm>
            <a:off x="14845506" y="1181100"/>
            <a:ext cx="2767408" cy="1484009"/>
            <a:chOff x="0" y="0"/>
            <a:chExt cx="1547225" cy="829692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547225" cy="829692"/>
            </a:xfrm>
            <a:custGeom>
              <a:avLst/>
              <a:gdLst/>
              <a:ahLst/>
              <a:cxnLst/>
              <a:rect l="l" t="t" r="r" b="b"/>
              <a:pathLst>
                <a:path w="1547225" h="829692">
                  <a:moveTo>
                    <a:pt x="0" y="0"/>
                  </a:moveTo>
                  <a:lnTo>
                    <a:pt x="1547225" y="0"/>
                  </a:lnTo>
                  <a:lnTo>
                    <a:pt x="1547225" y="829692"/>
                  </a:lnTo>
                  <a:lnTo>
                    <a:pt x="0" y="829692"/>
                  </a:lnTo>
                  <a:close/>
                </a:path>
              </a:pathLst>
            </a:custGeom>
            <a:solidFill>
              <a:srgbClr val="737373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0"/>
              <a:ext cx="1547225" cy="82969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39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 rot="-10800000">
            <a:off x="11877488" y="1181100"/>
            <a:ext cx="2968018" cy="1484009"/>
          </a:xfrm>
          <a:custGeom>
            <a:avLst/>
            <a:gdLst/>
            <a:ahLst/>
            <a:cxnLst/>
            <a:rect l="l" t="t" r="r" b="b"/>
            <a:pathLst>
              <a:path w="2968018" h="1484009">
                <a:moveTo>
                  <a:pt x="0" y="0"/>
                </a:moveTo>
                <a:lnTo>
                  <a:pt x="2968018" y="0"/>
                </a:lnTo>
                <a:lnTo>
                  <a:pt x="2968018" y="1484009"/>
                </a:lnTo>
                <a:lnTo>
                  <a:pt x="0" y="1484009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 rot="-5400000">
            <a:off x="9740424" y="7307718"/>
            <a:ext cx="2070576" cy="2044224"/>
          </a:xfrm>
          <a:custGeom>
            <a:avLst/>
            <a:gdLst/>
            <a:ahLst/>
            <a:cxnLst/>
            <a:rect l="l" t="t" r="r" b="b"/>
            <a:pathLst>
              <a:path w="2070576" h="2044224">
                <a:moveTo>
                  <a:pt x="0" y="0"/>
                </a:moveTo>
                <a:lnTo>
                  <a:pt x="2070576" y="0"/>
                </a:lnTo>
                <a:lnTo>
                  <a:pt x="2070576" y="2044224"/>
                </a:lnTo>
                <a:lnTo>
                  <a:pt x="0" y="2044224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0" name="Freeform 10"/>
          <p:cNvSpPr/>
          <p:nvPr/>
        </p:nvSpPr>
        <p:spPr>
          <a:xfrm>
            <a:off x="1028700" y="634324"/>
            <a:ext cx="2905473" cy="1002388"/>
          </a:xfrm>
          <a:custGeom>
            <a:avLst/>
            <a:gdLst/>
            <a:ahLst/>
            <a:cxnLst/>
            <a:rect l="l" t="t" r="r" b="b"/>
            <a:pathLst>
              <a:path w="2905473" h="1002388">
                <a:moveTo>
                  <a:pt x="0" y="0"/>
                </a:moveTo>
                <a:lnTo>
                  <a:pt x="2905473" y="0"/>
                </a:lnTo>
                <a:lnTo>
                  <a:pt x="2905473" y="1002388"/>
                </a:lnTo>
                <a:lnTo>
                  <a:pt x="0" y="1002388"/>
                </a:lnTo>
                <a:lnTo>
                  <a:pt x="0" y="0"/>
                </a:lnTo>
                <a:close/>
              </a:path>
            </a:pathLst>
          </a:custGeom>
          <a:blipFill>
            <a:blip r:embed="rId10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TextBox 11"/>
          <p:cNvSpPr txBox="1"/>
          <p:nvPr/>
        </p:nvSpPr>
        <p:spPr>
          <a:xfrm>
            <a:off x="1028700" y="3878718"/>
            <a:ext cx="8115300" cy="600164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7700" lvl="1" indent="-323850" algn="l">
              <a:lnSpc>
                <a:spcPts val="3600"/>
              </a:lnSpc>
              <a:buFont typeface="Arial"/>
              <a:buChar char="•"/>
            </a:pPr>
            <a:r>
              <a:rPr lang="en-US" sz="3000" spc="-105" dirty="0">
                <a:solidFill>
                  <a:srgbClr val="010101"/>
                </a:solidFill>
                <a:latin typeface="Montserrat" panose="00000500000000000000" pitchFamily="2" charset="0"/>
                <a:ea typeface="Garet"/>
                <a:cs typeface="Garet"/>
                <a:sym typeface="Garet"/>
              </a:rPr>
              <a:t>MOPD was established in 1993</a:t>
            </a:r>
          </a:p>
          <a:p>
            <a:pPr marL="647700" lvl="1" indent="-323850" algn="l">
              <a:lnSpc>
                <a:spcPts val="3600"/>
              </a:lnSpc>
              <a:buFont typeface="Arial"/>
              <a:buChar char="•"/>
            </a:pPr>
            <a:r>
              <a:rPr lang="en-US" sz="3000" spc="-105" dirty="0">
                <a:solidFill>
                  <a:srgbClr val="010101"/>
                </a:solidFill>
                <a:latin typeface="Montserrat" panose="00000500000000000000" pitchFamily="2" charset="0"/>
                <a:ea typeface="Garet"/>
                <a:cs typeface="Garet"/>
                <a:sym typeface="Garet"/>
              </a:rPr>
              <a:t>Liaison between city administration, city departments, and the disability community</a:t>
            </a:r>
          </a:p>
          <a:p>
            <a:pPr marL="647700" lvl="1" indent="-323850" algn="l">
              <a:lnSpc>
                <a:spcPts val="3600"/>
              </a:lnSpc>
              <a:buFont typeface="Arial"/>
              <a:buChar char="•"/>
            </a:pPr>
            <a:r>
              <a:rPr lang="en-US" sz="3000" spc="-105" dirty="0">
                <a:solidFill>
                  <a:srgbClr val="010101"/>
                </a:solidFill>
                <a:latin typeface="Montserrat" panose="00000500000000000000" pitchFamily="2" charset="0"/>
                <a:ea typeface="Garet"/>
                <a:cs typeface="Garet"/>
                <a:sym typeface="Garet"/>
              </a:rPr>
              <a:t>8-member team</a:t>
            </a:r>
          </a:p>
          <a:p>
            <a:pPr marL="647700" lvl="1" indent="-323850" algn="l">
              <a:lnSpc>
                <a:spcPts val="3600"/>
              </a:lnSpc>
              <a:buFont typeface="Arial"/>
              <a:buChar char="•"/>
            </a:pPr>
            <a:r>
              <a:rPr lang="en-US" sz="3000" spc="-105" dirty="0">
                <a:solidFill>
                  <a:srgbClr val="010101"/>
                </a:solidFill>
                <a:latin typeface="Montserrat" panose="00000500000000000000" pitchFamily="2" charset="0"/>
                <a:ea typeface="Garet"/>
                <a:cs typeface="Garet"/>
                <a:sym typeface="Garet"/>
              </a:rPr>
              <a:t>Provides training and awareness programs</a:t>
            </a:r>
          </a:p>
          <a:p>
            <a:pPr marL="647700" lvl="1" indent="-323850" algn="l">
              <a:lnSpc>
                <a:spcPts val="3600"/>
              </a:lnSpc>
              <a:buFont typeface="Arial"/>
              <a:buChar char="•"/>
            </a:pPr>
            <a:r>
              <a:rPr lang="en-US" sz="3000" spc="-105" dirty="0">
                <a:solidFill>
                  <a:srgbClr val="010101"/>
                </a:solidFill>
                <a:latin typeface="Montserrat" panose="00000500000000000000" pitchFamily="2" charset="0"/>
                <a:ea typeface="Garet"/>
                <a:cs typeface="Garet"/>
                <a:sym typeface="Garet"/>
              </a:rPr>
              <a:t>Accessible Infrastructure (HPW, PD) </a:t>
            </a:r>
          </a:p>
          <a:p>
            <a:pPr marL="647700" lvl="1" indent="-323850" algn="l">
              <a:lnSpc>
                <a:spcPts val="3600"/>
              </a:lnSpc>
              <a:buFont typeface="Arial"/>
              <a:buChar char="•"/>
            </a:pPr>
            <a:r>
              <a:rPr lang="en-US" sz="3000" spc="-105" dirty="0">
                <a:solidFill>
                  <a:srgbClr val="010101"/>
                </a:solidFill>
                <a:latin typeface="Montserrat" panose="00000500000000000000" pitchFamily="2" charset="0"/>
                <a:ea typeface="Garet"/>
                <a:cs typeface="Garet"/>
                <a:sym typeface="Garet"/>
              </a:rPr>
              <a:t>Accessible Communications (COH) </a:t>
            </a:r>
          </a:p>
          <a:p>
            <a:pPr marL="647700" lvl="1" indent="-323850" algn="l">
              <a:lnSpc>
                <a:spcPts val="3600"/>
              </a:lnSpc>
              <a:buFont typeface="Arial"/>
              <a:buChar char="•"/>
            </a:pPr>
            <a:r>
              <a:rPr lang="en-US" sz="3000" spc="-105" dirty="0">
                <a:solidFill>
                  <a:srgbClr val="010101"/>
                </a:solidFill>
                <a:latin typeface="Montserrat" panose="00000500000000000000" pitchFamily="2" charset="0"/>
                <a:ea typeface="Garet"/>
                <a:cs typeface="Garet"/>
                <a:sym typeface="Garet"/>
              </a:rPr>
              <a:t>Information and Referrals</a:t>
            </a:r>
          </a:p>
          <a:p>
            <a:pPr marL="647700" lvl="1" indent="-323850" algn="l">
              <a:lnSpc>
                <a:spcPts val="3600"/>
              </a:lnSpc>
              <a:buFont typeface="Arial"/>
              <a:buChar char="•"/>
            </a:pPr>
            <a:r>
              <a:rPr lang="en-US" sz="3000" spc="-105" dirty="0">
                <a:solidFill>
                  <a:srgbClr val="010101"/>
                </a:solidFill>
                <a:latin typeface="Montserrat" panose="00000500000000000000" pitchFamily="2" charset="0"/>
                <a:ea typeface="Garet"/>
                <a:cs typeface="Garet"/>
                <a:sym typeface="Garet"/>
              </a:rPr>
              <a:t>Partners with Houston Commission on Disabilities</a:t>
            </a:r>
          </a:p>
          <a:p>
            <a:pPr marL="0" lvl="0" indent="0" algn="l">
              <a:lnSpc>
                <a:spcPts val="3600"/>
              </a:lnSpc>
            </a:pPr>
            <a:endParaRPr lang="en-US" sz="3000" spc="-105" dirty="0">
              <a:solidFill>
                <a:srgbClr val="010101"/>
              </a:solidFill>
              <a:latin typeface="Garet"/>
              <a:ea typeface="Garet"/>
              <a:cs typeface="Garet"/>
              <a:sym typeface="Garet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028700" y="2496501"/>
            <a:ext cx="8542382" cy="9910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8250"/>
              </a:lnSpc>
            </a:pPr>
            <a:r>
              <a:rPr lang="en-US" sz="6600" b="1" spc="-247" dirty="0">
                <a:solidFill>
                  <a:schemeClr val="tx2"/>
                </a:solidFill>
                <a:latin typeface="Poppins Bold" panose="020B0604020202020204" charset="0"/>
                <a:ea typeface="ITC Avant Garde Gothic Bold"/>
                <a:cs typeface="Poppins Bold" panose="020B0604020202020204" charset="0"/>
                <a:sym typeface="ITC Avant Garde Gothic Bold"/>
              </a:rPr>
              <a:t>Who Are We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4"/>
          <p:cNvSpPr/>
          <p:nvPr/>
        </p:nvSpPr>
        <p:spPr>
          <a:xfrm rot="-5400000">
            <a:off x="9829800" y="5232876"/>
            <a:ext cx="2044224" cy="2044224"/>
          </a:xfrm>
          <a:custGeom>
            <a:avLst/>
            <a:gdLst/>
            <a:ahLst/>
            <a:cxnLst/>
            <a:rect l="l" t="t" r="r" b="b"/>
            <a:pathLst>
              <a:path w="2044224" h="2044224">
                <a:moveTo>
                  <a:pt x="0" y="0"/>
                </a:moveTo>
                <a:lnTo>
                  <a:pt x="2044224" y="0"/>
                </a:lnTo>
                <a:lnTo>
                  <a:pt x="2044224" y="2044224"/>
                </a:lnTo>
                <a:lnTo>
                  <a:pt x="0" y="2044224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grpSp>
        <p:nvGrpSpPr>
          <p:cNvPr id="5" name="Group 5"/>
          <p:cNvGrpSpPr/>
          <p:nvPr/>
        </p:nvGrpSpPr>
        <p:grpSpPr>
          <a:xfrm>
            <a:off x="14845506" y="1181100"/>
            <a:ext cx="2767408" cy="1484009"/>
            <a:chOff x="0" y="0"/>
            <a:chExt cx="1547225" cy="829692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547225" cy="829692"/>
            </a:xfrm>
            <a:custGeom>
              <a:avLst/>
              <a:gdLst/>
              <a:ahLst/>
              <a:cxnLst/>
              <a:rect l="l" t="t" r="r" b="b"/>
              <a:pathLst>
                <a:path w="1547225" h="829692">
                  <a:moveTo>
                    <a:pt x="0" y="0"/>
                  </a:moveTo>
                  <a:lnTo>
                    <a:pt x="1547225" y="0"/>
                  </a:lnTo>
                  <a:lnTo>
                    <a:pt x="1547225" y="829692"/>
                  </a:lnTo>
                  <a:lnTo>
                    <a:pt x="0" y="829692"/>
                  </a:lnTo>
                  <a:close/>
                </a:path>
              </a:pathLst>
            </a:custGeom>
            <a:solidFill>
              <a:srgbClr val="737373"/>
            </a:solidFill>
            <a:ln cap="sq">
              <a:noFill/>
              <a:prstDash val="solid"/>
              <a:miter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0"/>
              <a:ext cx="1547225" cy="82969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39"/>
                </a:lnSpc>
              </a:pPr>
              <a:endParaRPr/>
            </a:p>
          </p:txBody>
        </p:sp>
      </p:grpSp>
      <p:sp>
        <p:nvSpPr>
          <p:cNvPr id="8" name="Freeform 8"/>
          <p:cNvSpPr/>
          <p:nvPr/>
        </p:nvSpPr>
        <p:spPr>
          <a:xfrm rot="-10800000">
            <a:off x="11960184" y="1181100"/>
            <a:ext cx="2885322" cy="1484009"/>
          </a:xfrm>
          <a:custGeom>
            <a:avLst/>
            <a:gdLst/>
            <a:ahLst/>
            <a:cxnLst/>
            <a:rect l="l" t="t" r="r" b="b"/>
            <a:pathLst>
              <a:path w="2968018" h="1484009">
                <a:moveTo>
                  <a:pt x="0" y="0"/>
                </a:moveTo>
                <a:lnTo>
                  <a:pt x="2968018" y="0"/>
                </a:lnTo>
                <a:lnTo>
                  <a:pt x="2968018" y="1484009"/>
                </a:lnTo>
                <a:lnTo>
                  <a:pt x="0" y="1484009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9" name="Freeform 9"/>
          <p:cNvSpPr/>
          <p:nvPr/>
        </p:nvSpPr>
        <p:spPr>
          <a:xfrm rot="-5400000">
            <a:off x="9829800" y="7307718"/>
            <a:ext cx="2070576" cy="2044224"/>
          </a:xfrm>
          <a:custGeom>
            <a:avLst/>
            <a:gdLst/>
            <a:ahLst/>
            <a:cxnLst/>
            <a:rect l="l" t="t" r="r" b="b"/>
            <a:pathLst>
              <a:path w="2070576" h="2044224">
                <a:moveTo>
                  <a:pt x="0" y="0"/>
                </a:moveTo>
                <a:lnTo>
                  <a:pt x="2070576" y="0"/>
                </a:lnTo>
                <a:lnTo>
                  <a:pt x="2070576" y="2044224"/>
                </a:lnTo>
                <a:lnTo>
                  <a:pt x="0" y="2044224"/>
                </a:lnTo>
                <a:lnTo>
                  <a:pt x="0" y="0"/>
                </a:lnTo>
                <a:close/>
              </a:path>
            </a:pathLst>
          </a:custGeom>
          <a:blipFill>
            <a:blip r:embed="rId7">
              <a:extLst>
                <a:ext uri="{96DAC541-7B7A-43D3-8B79-37D633B846F1}">
                  <asvg:svgBlip xmlns:asvg="http://schemas.microsoft.com/office/drawing/2016/SVG/main" r:embed="rId8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10" name="Freeform 10"/>
          <p:cNvSpPr/>
          <p:nvPr/>
        </p:nvSpPr>
        <p:spPr>
          <a:xfrm>
            <a:off x="1028700" y="634324"/>
            <a:ext cx="2905473" cy="1002388"/>
          </a:xfrm>
          <a:custGeom>
            <a:avLst/>
            <a:gdLst/>
            <a:ahLst/>
            <a:cxnLst/>
            <a:rect l="l" t="t" r="r" b="b"/>
            <a:pathLst>
              <a:path w="2905473" h="1002388">
                <a:moveTo>
                  <a:pt x="0" y="0"/>
                </a:moveTo>
                <a:lnTo>
                  <a:pt x="2905473" y="0"/>
                </a:lnTo>
                <a:lnTo>
                  <a:pt x="2905473" y="1002388"/>
                </a:lnTo>
                <a:lnTo>
                  <a:pt x="0" y="1002388"/>
                </a:lnTo>
                <a:lnTo>
                  <a:pt x="0" y="0"/>
                </a:lnTo>
                <a:close/>
              </a:path>
            </a:pathLst>
          </a:custGeom>
          <a:blipFill>
            <a:blip r:embed="rId9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11" name="TextBox 11"/>
          <p:cNvSpPr txBox="1"/>
          <p:nvPr/>
        </p:nvSpPr>
        <p:spPr>
          <a:xfrm>
            <a:off x="990600" y="3619500"/>
            <a:ext cx="8784541" cy="646330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7700" lvl="1" indent="-323850" algn="l">
              <a:lnSpc>
                <a:spcPts val="3600"/>
              </a:lnSpc>
              <a:buFont typeface="Arial"/>
              <a:buChar char="•"/>
            </a:pPr>
            <a:r>
              <a:rPr lang="en-US" sz="3000" spc="-105" dirty="0">
                <a:solidFill>
                  <a:srgbClr val="010101"/>
                </a:solidFill>
                <a:latin typeface="Montserrat" panose="00000500000000000000" pitchFamily="2" charset="0"/>
                <a:ea typeface="Garet"/>
                <a:cs typeface="Garet"/>
                <a:sym typeface="Garet"/>
              </a:rPr>
              <a:t>Information and Referral Services</a:t>
            </a:r>
          </a:p>
          <a:p>
            <a:pPr marL="647700" lvl="1" indent="-323850" algn="l">
              <a:lnSpc>
                <a:spcPts val="3600"/>
              </a:lnSpc>
              <a:buFont typeface="Arial"/>
              <a:buChar char="•"/>
            </a:pPr>
            <a:r>
              <a:rPr lang="en-US" sz="3000" spc="-105" dirty="0">
                <a:solidFill>
                  <a:srgbClr val="010101"/>
                </a:solidFill>
                <a:latin typeface="Montserrat" panose="00000500000000000000" pitchFamily="2" charset="0"/>
                <a:ea typeface="Garet"/>
                <a:cs typeface="Garet"/>
                <a:sym typeface="Garet"/>
              </a:rPr>
              <a:t>Pedestrian Accessibility Review Program</a:t>
            </a:r>
          </a:p>
          <a:p>
            <a:pPr marL="647700" lvl="1" indent="-323850" algn="l">
              <a:lnSpc>
                <a:spcPts val="3600"/>
              </a:lnSpc>
              <a:buFont typeface="Arial"/>
              <a:buChar char="•"/>
            </a:pPr>
            <a:r>
              <a:rPr lang="en-US" sz="3000" spc="-105" dirty="0">
                <a:solidFill>
                  <a:srgbClr val="010101"/>
                </a:solidFill>
                <a:latin typeface="Montserrat" panose="00000500000000000000" pitchFamily="2" charset="0"/>
                <a:ea typeface="Garet"/>
                <a:cs typeface="Garet"/>
                <a:sym typeface="Garet"/>
              </a:rPr>
              <a:t>Accessible communication and outreach</a:t>
            </a:r>
          </a:p>
          <a:p>
            <a:pPr marL="647700" lvl="1" indent="-323850" algn="l">
              <a:lnSpc>
                <a:spcPts val="3600"/>
              </a:lnSpc>
              <a:buFont typeface="Arial"/>
              <a:buChar char="•"/>
            </a:pPr>
            <a:r>
              <a:rPr lang="en-US" sz="3000" spc="-105" dirty="0">
                <a:solidFill>
                  <a:srgbClr val="010101"/>
                </a:solidFill>
                <a:latin typeface="Montserrat" panose="00000500000000000000" pitchFamily="2" charset="0"/>
                <a:ea typeface="Garet"/>
                <a:cs typeface="Garet"/>
                <a:sym typeface="Garet"/>
              </a:rPr>
              <a:t>Disability Etiquette trainings </a:t>
            </a:r>
          </a:p>
          <a:p>
            <a:pPr marL="647700" lvl="1" indent="-323850" algn="l">
              <a:lnSpc>
                <a:spcPts val="3600"/>
              </a:lnSpc>
              <a:buFont typeface="Arial"/>
              <a:buChar char="•"/>
            </a:pPr>
            <a:r>
              <a:rPr lang="en-US" sz="3000" spc="-105" dirty="0">
                <a:solidFill>
                  <a:srgbClr val="010101"/>
                </a:solidFill>
                <a:latin typeface="Montserrat" panose="00000500000000000000" pitchFamily="2" charset="0"/>
                <a:ea typeface="Garet"/>
                <a:cs typeface="Garet"/>
                <a:sym typeface="Garet"/>
              </a:rPr>
              <a:t>Policy and program recommendations to the Mayor, city and state leaders and community partners</a:t>
            </a:r>
          </a:p>
          <a:p>
            <a:pPr marL="647700" lvl="1" indent="-323850" algn="l">
              <a:lnSpc>
                <a:spcPts val="3600"/>
              </a:lnSpc>
              <a:buFont typeface="Arial"/>
              <a:buChar char="•"/>
            </a:pPr>
            <a:r>
              <a:rPr lang="en-US" sz="3000" spc="-105" dirty="0">
                <a:solidFill>
                  <a:srgbClr val="010101"/>
                </a:solidFill>
                <a:latin typeface="Montserrat" panose="00000500000000000000" pitchFamily="2" charset="0"/>
                <a:ea typeface="Garet"/>
                <a:cs typeface="Garet"/>
                <a:sym typeface="Garet"/>
              </a:rPr>
              <a:t>Provides support at the Metropolitan Multi-Service Center</a:t>
            </a:r>
          </a:p>
          <a:p>
            <a:pPr marL="647700" lvl="1" indent="-323850" algn="l">
              <a:lnSpc>
                <a:spcPts val="3600"/>
              </a:lnSpc>
              <a:buFont typeface="Arial"/>
              <a:buChar char="•"/>
            </a:pPr>
            <a:r>
              <a:rPr lang="en-US" sz="3000" spc="-105" dirty="0">
                <a:solidFill>
                  <a:srgbClr val="010101"/>
                </a:solidFill>
                <a:latin typeface="Montserrat" panose="00000500000000000000" pitchFamily="2" charset="0"/>
                <a:ea typeface="Garet"/>
                <a:cs typeface="Garet"/>
                <a:sym typeface="Garet"/>
              </a:rPr>
              <a:t>City’s ADA Self-Evaluation &amp; Transition Plan </a:t>
            </a:r>
          </a:p>
          <a:p>
            <a:pPr marL="647700" lvl="1" indent="-323850" algn="l">
              <a:lnSpc>
                <a:spcPts val="3600"/>
              </a:lnSpc>
              <a:buFont typeface="Arial"/>
              <a:buChar char="•"/>
            </a:pPr>
            <a:r>
              <a:rPr lang="en-US" sz="3000" spc="-105" dirty="0">
                <a:solidFill>
                  <a:srgbClr val="010101"/>
                </a:solidFill>
                <a:latin typeface="Montserrat" panose="00000500000000000000" pitchFamily="2" charset="0"/>
                <a:ea typeface="Garet"/>
                <a:cs typeface="Garet"/>
                <a:sym typeface="Garet"/>
              </a:rPr>
              <a:t>Mayor’s Disability Celebration </a:t>
            </a:r>
          </a:p>
          <a:p>
            <a:pPr marL="647700" lvl="1" indent="-323850" algn="l">
              <a:lnSpc>
                <a:spcPts val="3600"/>
              </a:lnSpc>
              <a:buFont typeface="Arial"/>
              <a:buChar char="•"/>
            </a:pPr>
            <a:r>
              <a:rPr lang="en-US" sz="3000" spc="-105" dirty="0">
                <a:solidFill>
                  <a:srgbClr val="010101"/>
                </a:solidFill>
                <a:latin typeface="Montserrat" panose="00000500000000000000" pitchFamily="2" charset="0"/>
                <a:ea typeface="Garet"/>
                <a:cs typeface="Garet"/>
                <a:sym typeface="Garet"/>
              </a:rPr>
              <a:t>Houston Civic Award for Disability Inclusion</a:t>
            </a:r>
          </a:p>
          <a:p>
            <a:pPr marL="647700" lvl="1" indent="-323850" algn="l">
              <a:lnSpc>
                <a:spcPts val="3600"/>
              </a:lnSpc>
              <a:buFont typeface="Arial"/>
              <a:buChar char="•"/>
            </a:pPr>
            <a:r>
              <a:rPr lang="en-US" sz="3000" spc="-105" dirty="0">
                <a:solidFill>
                  <a:srgbClr val="010101"/>
                </a:solidFill>
                <a:latin typeface="Montserrat" panose="00000500000000000000" pitchFamily="2" charset="0"/>
                <a:ea typeface="Garet"/>
                <a:cs typeface="Garet"/>
                <a:sym typeface="Garet"/>
              </a:rPr>
              <a:t>ReelAbilities  </a:t>
            </a:r>
          </a:p>
          <a:p>
            <a:pPr marL="647700" lvl="1" indent="-323850" algn="l">
              <a:lnSpc>
                <a:spcPts val="3600"/>
              </a:lnSpc>
              <a:buFont typeface="Arial"/>
              <a:buChar char="•"/>
            </a:pPr>
            <a:r>
              <a:rPr lang="en-US" sz="3000" spc="-105" dirty="0">
                <a:solidFill>
                  <a:srgbClr val="010101"/>
                </a:solidFill>
                <a:latin typeface="Montserrat" panose="00000500000000000000" pitchFamily="2" charset="0"/>
                <a:ea typeface="Garet"/>
                <a:cs typeface="Garet"/>
                <a:sym typeface="Garet"/>
              </a:rPr>
              <a:t>Access to Employment 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028700" y="2496501"/>
            <a:ext cx="8542382" cy="99104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l">
              <a:lnSpc>
                <a:spcPts val="8250"/>
              </a:lnSpc>
            </a:pPr>
            <a:r>
              <a:rPr lang="en-US" sz="6600" b="1" spc="-247" dirty="0">
                <a:solidFill>
                  <a:schemeClr val="tx2"/>
                </a:solidFill>
                <a:latin typeface="Poppins Bold" panose="020B0604020202020204" charset="0"/>
                <a:ea typeface="ITC Avant Garde Gothic Bold"/>
                <a:cs typeface="Poppins Bold" panose="020B0604020202020204" charset="0"/>
                <a:sym typeface="ITC Avant Garde Gothic Bold"/>
              </a:rPr>
              <a:t>What We Do</a:t>
            </a:r>
          </a:p>
        </p:txBody>
      </p:sp>
      <p:pic>
        <p:nvPicPr>
          <p:cNvPr id="1028" name="Picture 4" descr="Mayor Whitmire and Director Ponce smile side by side in the Metro Multiservice Center gym. Mayor is kneeling next to Director Ponce, who uses a wheelchair.">
            <a:extLst>
              <a:ext uri="{FF2B5EF4-FFF2-40B4-BE49-F238E27FC236}">
                <a16:creationId xmlns:a16="http://schemas.microsoft.com/office/drawing/2014/main" id="{EA4CC273-CCA6-F519-072D-390027A41A3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113" r="7561"/>
          <a:stretch/>
        </p:blipFill>
        <p:spPr bwMode="auto">
          <a:xfrm>
            <a:off x="11960184" y="2705100"/>
            <a:ext cx="5642016" cy="67710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061" name="Rectangle 2060">
            <a:extLst>
              <a:ext uri="{FF2B5EF4-FFF2-40B4-BE49-F238E27FC236}">
                <a16:creationId xmlns:a16="http://schemas.microsoft.com/office/drawing/2014/main" id="{1500B4A4-B1F1-41EA-886A-B8A210DBCA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8287542" cy="10287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62" name="Rectangle 2061">
            <a:extLst>
              <a:ext uri="{FF2B5EF4-FFF2-40B4-BE49-F238E27FC236}">
                <a16:creationId xmlns:a16="http://schemas.microsoft.com/office/drawing/2014/main" id="{5E55A99C-0BDC-4DBE-8E40-9FA66F629F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337310"/>
            <a:ext cx="1083564" cy="7606665"/>
          </a:xfrm>
          <a:prstGeom prst="rect">
            <a:avLst/>
          </a:prstGeom>
          <a:solidFill>
            <a:srgbClr val="4C52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Freeform 3"/>
          <p:cNvSpPr/>
          <p:nvPr/>
        </p:nvSpPr>
        <p:spPr>
          <a:xfrm rot="16200000">
            <a:off x="15394242" y="7555960"/>
            <a:ext cx="1396904" cy="1379125"/>
          </a:xfrm>
          <a:custGeom>
            <a:avLst/>
            <a:gdLst/>
            <a:ahLst/>
            <a:cxnLst/>
            <a:rect l="l" t="t" r="r" b="b"/>
            <a:pathLst>
              <a:path w="1566407" h="1546471">
                <a:moveTo>
                  <a:pt x="0" y="0"/>
                </a:moveTo>
                <a:lnTo>
                  <a:pt x="1566407" y="0"/>
                </a:lnTo>
                <a:lnTo>
                  <a:pt x="1566407" y="1546471"/>
                </a:lnTo>
                <a:lnTo>
                  <a:pt x="0" y="1546471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6" name="Freeform 6"/>
          <p:cNvSpPr/>
          <p:nvPr/>
        </p:nvSpPr>
        <p:spPr>
          <a:xfrm>
            <a:off x="1837312" y="1337310"/>
            <a:ext cx="2591068" cy="893918"/>
          </a:xfrm>
          <a:custGeom>
            <a:avLst/>
            <a:gdLst/>
            <a:ahLst/>
            <a:cxnLst/>
            <a:rect l="l" t="t" r="r" b="b"/>
            <a:pathLst>
              <a:path w="2905473" h="1002388">
                <a:moveTo>
                  <a:pt x="0" y="0"/>
                </a:moveTo>
                <a:lnTo>
                  <a:pt x="2905473" y="0"/>
                </a:lnTo>
                <a:lnTo>
                  <a:pt x="2905473" y="1002388"/>
                </a:lnTo>
                <a:lnTo>
                  <a:pt x="0" y="100238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TextBox 7"/>
          <p:cNvSpPr txBox="1"/>
          <p:nvPr/>
        </p:nvSpPr>
        <p:spPr>
          <a:xfrm>
            <a:off x="1837312" y="2642551"/>
            <a:ext cx="9516488" cy="164682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defTabSz="813816">
              <a:lnSpc>
                <a:spcPts val="6364"/>
              </a:lnSpc>
              <a:spcAft>
                <a:spcPts val="600"/>
              </a:spcAft>
            </a:pPr>
            <a:r>
              <a:rPr lang="en-US" sz="5874" b="1" kern="1200" spc="-190" dirty="0">
                <a:solidFill>
                  <a:schemeClr val="tx2"/>
                </a:solidFill>
                <a:latin typeface="Poppins Bold" panose="020B0604020202020204" charset="0"/>
                <a:ea typeface="+mn-ea"/>
                <a:cs typeface="Poppins Bold" panose="020B0604020202020204" charset="0"/>
                <a:sym typeface="ITC Avant Garde Gothic Bold"/>
              </a:rPr>
              <a:t>Information and Referral Services Team (IRST)</a:t>
            </a:r>
            <a:endParaRPr lang="en-US" sz="6600" b="1" spc="-214" dirty="0">
              <a:solidFill>
                <a:schemeClr val="tx2"/>
              </a:solidFill>
              <a:latin typeface="Poppins Bold" panose="020B0604020202020204" charset="0"/>
              <a:ea typeface="ITC Avant Garde Gothic Bold"/>
              <a:cs typeface="Poppins Bold" panose="020B0604020202020204" charset="0"/>
              <a:sym typeface="ITC Avant Garde Gothic Bold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1581415" y="4633046"/>
            <a:ext cx="11454630" cy="430887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76450" lvl="1" indent="-288225" defTabSz="813816">
              <a:lnSpc>
                <a:spcPts val="3203"/>
              </a:lnSpc>
              <a:spcAft>
                <a:spcPts val="600"/>
              </a:spcAft>
              <a:buFont typeface="Arial"/>
              <a:buChar char="•"/>
            </a:pPr>
            <a:r>
              <a:rPr lang="en-US" sz="2669" kern="1200" spc="-93" dirty="0">
                <a:solidFill>
                  <a:srgbClr val="010101"/>
                </a:solidFill>
                <a:latin typeface="Montserrat" panose="00000500000000000000" pitchFamily="2" charset="0"/>
                <a:sym typeface="Garet"/>
              </a:rPr>
              <a:t>Trainings and community outreach opportunities</a:t>
            </a:r>
          </a:p>
          <a:p>
            <a:pPr marL="576450" lvl="1" indent="-288225" defTabSz="813816">
              <a:lnSpc>
                <a:spcPts val="3203"/>
              </a:lnSpc>
              <a:spcAft>
                <a:spcPts val="600"/>
              </a:spcAft>
              <a:buFont typeface="Arial"/>
              <a:buChar char="•"/>
            </a:pPr>
            <a:r>
              <a:rPr lang="en-US" sz="2669" kern="1200" spc="-93" dirty="0">
                <a:solidFill>
                  <a:srgbClr val="010101"/>
                </a:solidFill>
                <a:latin typeface="Montserrat" panose="00000500000000000000" pitchFamily="2" charset="0"/>
                <a:sym typeface="Garet"/>
              </a:rPr>
              <a:t>Provide resources and referrals to PWD within Harris County:</a:t>
            </a:r>
          </a:p>
          <a:p>
            <a:pPr marL="1152901" lvl="2" indent="-384300" defTabSz="813816">
              <a:lnSpc>
                <a:spcPts val="3203"/>
              </a:lnSpc>
              <a:spcAft>
                <a:spcPts val="600"/>
              </a:spcAft>
              <a:buFont typeface="Arial"/>
              <a:buChar char="⚬"/>
            </a:pPr>
            <a:r>
              <a:rPr lang="en-US" sz="2669" kern="1200" spc="-93" dirty="0">
                <a:solidFill>
                  <a:srgbClr val="010101"/>
                </a:solidFill>
                <a:latin typeface="Montserrat" panose="00000500000000000000" pitchFamily="2" charset="0"/>
                <a:sym typeface="Garet Italics"/>
              </a:rPr>
              <a:t>Housing Assistance</a:t>
            </a:r>
          </a:p>
          <a:p>
            <a:pPr marL="1152901" lvl="2" indent="-384300" defTabSz="813816">
              <a:lnSpc>
                <a:spcPts val="3203"/>
              </a:lnSpc>
              <a:spcAft>
                <a:spcPts val="600"/>
              </a:spcAft>
              <a:buFont typeface="Arial"/>
              <a:buChar char="⚬"/>
            </a:pPr>
            <a:r>
              <a:rPr lang="en-US" sz="2669" kern="1200" spc="-93" dirty="0">
                <a:solidFill>
                  <a:srgbClr val="010101"/>
                </a:solidFill>
                <a:latin typeface="Montserrat" panose="00000500000000000000" pitchFamily="2" charset="0"/>
                <a:sym typeface="Garet Italics"/>
              </a:rPr>
              <a:t>Financial Assistance </a:t>
            </a:r>
          </a:p>
          <a:p>
            <a:pPr marL="1152901" lvl="2" indent="-384300" defTabSz="813816">
              <a:lnSpc>
                <a:spcPts val="3203"/>
              </a:lnSpc>
              <a:spcAft>
                <a:spcPts val="600"/>
              </a:spcAft>
              <a:buFont typeface="Arial"/>
              <a:buChar char="⚬"/>
            </a:pPr>
            <a:r>
              <a:rPr lang="en-US" sz="2669" kern="1200" spc="-93" dirty="0">
                <a:solidFill>
                  <a:srgbClr val="010101"/>
                </a:solidFill>
                <a:latin typeface="Montserrat" panose="00000500000000000000" pitchFamily="2" charset="0"/>
                <a:sym typeface="Garet Italics"/>
              </a:rPr>
              <a:t>Transportation</a:t>
            </a:r>
          </a:p>
          <a:p>
            <a:pPr marL="1152901" lvl="2" indent="-384300" defTabSz="813816">
              <a:lnSpc>
                <a:spcPts val="3203"/>
              </a:lnSpc>
              <a:spcAft>
                <a:spcPts val="600"/>
              </a:spcAft>
              <a:buFont typeface="Arial"/>
              <a:buChar char="⚬"/>
            </a:pPr>
            <a:r>
              <a:rPr lang="en-US" sz="2669" kern="1200" spc="-93" dirty="0">
                <a:solidFill>
                  <a:srgbClr val="010101"/>
                </a:solidFill>
                <a:latin typeface="Montserrat" panose="00000500000000000000" pitchFamily="2" charset="0"/>
                <a:sym typeface="Garet Italics"/>
              </a:rPr>
              <a:t>Health and Medical Needs</a:t>
            </a:r>
          </a:p>
          <a:p>
            <a:pPr marL="1152901" lvl="2" indent="-384300" defTabSz="813816">
              <a:lnSpc>
                <a:spcPts val="3203"/>
              </a:lnSpc>
              <a:spcAft>
                <a:spcPts val="600"/>
              </a:spcAft>
              <a:buFont typeface="Arial"/>
              <a:buChar char="⚬"/>
            </a:pPr>
            <a:r>
              <a:rPr lang="en-US" sz="2669" kern="1200" spc="-93" dirty="0">
                <a:solidFill>
                  <a:srgbClr val="010101"/>
                </a:solidFill>
                <a:latin typeface="Montserrat" panose="00000500000000000000" pitchFamily="2" charset="0"/>
                <a:sym typeface="Garet Italics"/>
              </a:rPr>
              <a:t>Legal Assistance</a:t>
            </a:r>
          </a:p>
          <a:p>
            <a:pPr marL="1152901" lvl="2" indent="-384300" defTabSz="813816">
              <a:lnSpc>
                <a:spcPts val="3203"/>
              </a:lnSpc>
              <a:spcAft>
                <a:spcPts val="600"/>
              </a:spcAft>
              <a:buFont typeface="Arial"/>
              <a:buChar char="⚬"/>
            </a:pPr>
            <a:r>
              <a:rPr lang="en-US" sz="2669" kern="1200" spc="-93" dirty="0">
                <a:solidFill>
                  <a:srgbClr val="010101"/>
                </a:solidFill>
                <a:latin typeface="Montserrat" panose="00000500000000000000" pitchFamily="2" charset="0"/>
                <a:sym typeface="Garet Italics"/>
              </a:rPr>
              <a:t>Employment and Educational Assistance</a:t>
            </a:r>
          </a:p>
          <a:p>
            <a:pPr marL="1152901" lvl="2" indent="-384300" defTabSz="813816">
              <a:lnSpc>
                <a:spcPts val="3203"/>
              </a:lnSpc>
              <a:spcAft>
                <a:spcPts val="600"/>
              </a:spcAft>
              <a:buFont typeface="Arial"/>
              <a:buChar char="⚬"/>
            </a:pPr>
            <a:r>
              <a:rPr lang="en-US" sz="2669" kern="1200" spc="-93" dirty="0">
                <a:solidFill>
                  <a:srgbClr val="010101"/>
                </a:solidFill>
                <a:latin typeface="Montserrat" panose="00000500000000000000" pitchFamily="2" charset="0"/>
                <a:sym typeface="Garet Italics"/>
              </a:rPr>
              <a:t>Assistive Devices and Technology</a:t>
            </a:r>
            <a:endParaRPr lang="en-US" sz="2999" spc="-104" dirty="0">
              <a:solidFill>
                <a:srgbClr val="010101"/>
              </a:solidFill>
              <a:latin typeface="Montserrat" panose="00000500000000000000" pitchFamily="2" charset="0"/>
              <a:ea typeface="Garet Italics"/>
              <a:cs typeface="Garet Italics"/>
              <a:sym typeface="Garet Italics"/>
            </a:endParaRPr>
          </a:p>
        </p:txBody>
      </p:sp>
      <p:pic>
        <p:nvPicPr>
          <p:cNvPr id="2050" name="Picture 2" descr="No photo description available.">
            <a:extLst>
              <a:ext uri="{FF2B5EF4-FFF2-40B4-BE49-F238E27FC236}">
                <a16:creationId xmlns:a16="http://schemas.microsoft.com/office/drawing/2014/main" id="{64D46648-EDE6-4F2C-DD2C-919ABF737E8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220825" y="1420259"/>
            <a:ext cx="4561432" cy="608190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1500B4A4-B1F1-41EA-886A-B8A210DBCA3B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8287542" cy="10287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E55A99C-0BDC-4DBE-8E40-9FA66F629FA1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1337310"/>
            <a:ext cx="1083564" cy="7606665"/>
          </a:xfrm>
          <a:prstGeom prst="rect">
            <a:avLst/>
          </a:prstGeom>
          <a:solidFill>
            <a:srgbClr val="4C525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Freeform 2"/>
          <p:cNvSpPr/>
          <p:nvPr/>
        </p:nvSpPr>
        <p:spPr>
          <a:xfrm>
            <a:off x="1811449" y="1337310"/>
            <a:ext cx="2685545" cy="926513"/>
          </a:xfrm>
          <a:custGeom>
            <a:avLst/>
            <a:gdLst/>
            <a:ahLst/>
            <a:cxnLst/>
            <a:rect l="l" t="t" r="r" b="b"/>
            <a:pathLst>
              <a:path w="2905473" h="1002388">
                <a:moveTo>
                  <a:pt x="0" y="0"/>
                </a:moveTo>
                <a:lnTo>
                  <a:pt x="2905473" y="0"/>
                </a:lnTo>
                <a:lnTo>
                  <a:pt x="2905473" y="1002388"/>
                </a:lnTo>
                <a:lnTo>
                  <a:pt x="0" y="1002388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3" name="Freeform 3" descr="Before and after photos of a PAR project"/>
          <p:cNvSpPr/>
          <p:nvPr/>
        </p:nvSpPr>
        <p:spPr>
          <a:xfrm>
            <a:off x="11823072" y="2263823"/>
            <a:ext cx="5398128" cy="6295498"/>
          </a:xfrm>
          <a:custGeom>
            <a:avLst/>
            <a:gdLst/>
            <a:ahLst/>
            <a:cxnLst/>
            <a:rect l="l" t="t" r="r" b="b"/>
            <a:pathLst>
              <a:path w="5840199" h="6811057">
                <a:moveTo>
                  <a:pt x="0" y="0"/>
                </a:moveTo>
                <a:lnTo>
                  <a:pt x="5840199" y="0"/>
                </a:lnTo>
                <a:lnTo>
                  <a:pt x="5840199" y="6811057"/>
                </a:lnTo>
                <a:lnTo>
                  <a:pt x="0" y="681105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4" name="TextBox 4"/>
          <p:cNvSpPr txBox="1"/>
          <p:nvPr/>
        </p:nvSpPr>
        <p:spPr>
          <a:xfrm>
            <a:off x="1811450" y="2690144"/>
            <a:ext cx="9999550" cy="176971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defTabSz="841248">
              <a:lnSpc>
                <a:spcPts val="6578"/>
              </a:lnSpc>
              <a:spcAft>
                <a:spcPts val="600"/>
              </a:spcAft>
            </a:pPr>
            <a:r>
              <a:rPr lang="en-US" sz="6072" b="1" kern="1200" spc="-197" dirty="0">
                <a:solidFill>
                  <a:schemeClr val="tx2"/>
                </a:solidFill>
                <a:latin typeface="Poppins Bold" panose="020B0604020202020204" charset="0"/>
                <a:ea typeface="+mn-ea"/>
                <a:cs typeface="Poppins Bold" panose="020B0604020202020204" charset="0"/>
                <a:sym typeface="ITC Avant Garde Gothic Bold"/>
              </a:rPr>
              <a:t>Pedestrian </a:t>
            </a:r>
          </a:p>
          <a:p>
            <a:pPr defTabSz="841248">
              <a:lnSpc>
                <a:spcPts val="6578"/>
              </a:lnSpc>
              <a:spcAft>
                <a:spcPts val="600"/>
              </a:spcAft>
            </a:pPr>
            <a:r>
              <a:rPr lang="en-US" sz="6072" b="1" kern="1200" spc="-197" dirty="0">
                <a:solidFill>
                  <a:schemeClr val="tx2"/>
                </a:solidFill>
                <a:latin typeface="Poppins Bold" panose="020B0604020202020204" charset="0"/>
                <a:ea typeface="+mn-ea"/>
                <a:cs typeface="Poppins Bold" panose="020B0604020202020204" charset="0"/>
                <a:sym typeface="ITC Avant Garde Gothic Bold"/>
              </a:rPr>
              <a:t>Accessibility Review (PAR)</a:t>
            </a:r>
            <a:endParaRPr lang="en-US" sz="6600" b="1" spc="-214" dirty="0">
              <a:solidFill>
                <a:schemeClr val="tx2"/>
              </a:solidFill>
              <a:latin typeface="Poppins Bold" panose="020B0604020202020204" charset="0"/>
              <a:ea typeface="ITC Avant Garde Gothic Bold"/>
              <a:cs typeface="Poppins Bold" panose="020B0604020202020204" charset="0"/>
              <a:sym typeface="ITC Avant Garde Gothic Bold"/>
            </a:endParaRPr>
          </a:p>
        </p:txBody>
      </p:sp>
      <p:sp>
        <p:nvSpPr>
          <p:cNvPr id="5" name="TextBox 5"/>
          <p:cNvSpPr txBox="1"/>
          <p:nvPr/>
        </p:nvSpPr>
        <p:spPr>
          <a:xfrm>
            <a:off x="1811449" y="4785502"/>
            <a:ext cx="8534831" cy="40398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595881" lvl="1" indent="-297940" defTabSz="841248">
              <a:lnSpc>
                <a:spcPts val="3311"/>
              </a:lnSpc>
              <a:spcAft>
                <a:spcPts val="600"/>
              </a:spcAft>
              <a:buFont typeface="Arial"/>
              <a:buChar char="•"/>
            </a:pPr>
            <a:r>
              <a:rPr lang="en-US" sz="2759" kern="1200" spc="-96" dirty="0">
                <a:solidFill>
                  <a:srgbClr val="010101"/>
                </a:solidFill>
                <a:latin typeface="Montserrat" panose="00000500000000000000" pitchFamily="2" charset="0"/>
                <a:sym typeface="Garet"/>
              </a:rPr>
              <a:t>Repair or build sidewalks and curb ramps to create a safe path of travel</a:t>
            </a:r>
          </a:p>
          <a:p>
            <a:pPr marL="595881" lvl="1" indent="-297940" defTabSz="841248">
              <a:lnSpc>
                <a:spcPts val="3311"/>
              </a:lnSpc>
              <a:spcAft>
                <a:spcPts val="600"/>
              </a:spcAft>
              <a:buFont typeface="Arial"/>
              <a:buChar char="•"/>
            </a:pPr>
            <a:r>
              <a:rPr lang="en-US" sz="2759" kern="1200" spc="-96" dirty="0">
                <a:solidFill>
                  <a:srgbClr val="010101"/>
                </a:solidFill>
                <a:latin typeface="Montserrat" panose="00000500000000000000" pitchFamily="2" charset="0"/>
                <a:sym typeface="Garet"/>
              </a:rPr>
              <a:t>Constituents with disabilities can apply online or call MOPD office for help completing the application</a:t>
            </a:r>
          </a:p>
          <a:p>
            <a:pPr marL="595881" lvl="1" indent="-297940" defTabSz="841248">
              <a:lnSpc>
                <a:spcPts val="3311"/>
              </a:lnSpc>
              <a:spcAft>
                <a:spcPts val="600"/>
              </a:spcAft>
              <a:buFont typeface="Arial"/>
              <a:buChar char="•"/>
            </a:pPr>
            <a:r>
              <a:rPr lang="en-US" sz="2759" kern="1200" spc="-96" dirty="0">
                <a:solidFill>
                  <a:srgbClr val="010101"/>
                </a:solidFill>
                <a:latin typeface="Montserrat" panose="00000500000000000000" pitchFamily="2" charset="0"/>
                <a:sym typeface="Garet"/>
              </a:rPr>
              <a:t>If approved, application is forwarded to Houston Public Works (HPW) for field vetting and assessment</a:t>
            </a:r>
          </a:p>
          <a:p>
            <a:pPr marL="595881" lvl="1" indent="-297940" defTabSz="841248">
              <a:lnSpc>
                <a:spcPts val="3311"/>
              </a:lnSpc>
              <a:spcAft>
                <a:spcPts val="600"/>
              </a:spcAft>
              <a:buFont typeface="Arial"/>
              <a:buChar char="•"/>
            </a:pPr>
            <a:r>
              <a:rPr lang="en-US" sz="2759" kern="1200" spc="-96" dirty="0">
                <a:solidFill>
                  <a:srgbClr val="010101"/>
                </a:solidFill>
                <a:latin typeface="Montserrat" panose="00000500000000000000" pitchFamily="2" charset="0"/>
                <a:sym typeface="Garet"/>
              </a:rPr>
              <a:t>18–24-month process</a:t>
            </a:r>
            <a:endParaRPr lang="en-US" sz="2999" spc="-104" dirty="0">
              <a:solidFill>
                <a:srgbClr val="010101"/>
              </a:solidFill>
              <a:latin typeface="Montserrat" panose="00000500000000000000" pitchFamily="2" charset="0"/>
              <a:ea typeface="Garet"/>
              <a:cs typeface="Garet"/>
              <a:sym typeface="Garet"/>
            </a:endParaRPr>
          </a:p>
        </p:txBody>
      </p:sp>
      <p:sp>
        <p:nvSpPr>
          <p:cNvPr id="6" name="TextBox 6"/>
          <p:cNvSpPr txBox="1"/>
          <p:nvPr/>
        </p:nvSpPr>
        <p:spPr>
          <a:xfrm>
            <a:off x="11811000" y="8599446"/>
            <a:ext cx="5200418" cy="34452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 defTabSz="841248">
              <a:lnSpc>
                <a:spcPts val="2834"/>
              </a:lnSpc>
              <a:spcBef>
                <a:spcPct val="0"/>
              </a:spcBef>
              <a:spcAft>
                <a:spcPts val="600"/>
              </a:spcAft>
            </a:pPr>
            <a:r>
              <a:rPr lang="en-US" sz="2024" kern="1200" dirty="0">
                <a:solidFill>
                  <a:srgbClr val="000000"/>
                </a:solidFill>
                <a:latin typeface="Garet"/>
                <a:ea typeface="+mn-ea"/>
                <a:cs typeface="+mn-cs"/>
                <a:sym typeface="Garet"/>
              </a:rPr>
              <a:t>Before and after: accessible curb ramp</a:t>
            </a:r>
            <a:endParaRPr lang="en-US" sz="2200" dirty="0">
              <a:solidFill>
                <a:srgbClr val="000000"/>
              </a:solidFill>
              <a:latin typeface="Garet"/>
              <a:ea typeface="Garet"/>
              <a:cs typeface="Garet"/>
              <a:sym typeface="Garet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9378163-16D8-EC91-F294-D4AD1935A5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539765C3-CDBB-B75B-A9A6-19D517A3A505}"/>
              </a:ext>
            </a:extLst>
          </p:cNvPr>
          <p:cNvSpPr/>
          <p:nvPr/>
        </p:nvSpPr>
        <p:spPr>
          <a:xfrm rot="-5400000">
            <a:off x="12301993" y="506811"/>
            <a:ext cx="1566407" cy="1566407"/>
          </a:xfrm>
          <a:custGeom>
            <a:avLst/>
            <a:gdLst/>
            <a:ahLst/>
            <a:cxnLst/>
            <a:rect l="l" t="t" r="r" b="b"/>
            <a:pathLst>
              <a:path w="1566407" h="1566407">
                <a:moveTo>
                  <a:pt x="0" y="0"/>
                </a:moveTo>
                <a:lnTo>
                  <a:pt x="1566407" y="0"/>
                </a:lnTo>
                <a:lnTo>
                  <a:pt x="1566407" y="1566407"/>
                </a:lnTo>
                <a:lnTo>
                  <a:pt x="0" y="156640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210D86C7-A39B-0B8A-AE96-85D09FC624A8}"/>
              </a:ext>
            </a:extLst>
          </p:cNvPr>
          <p:cNvSpPr/>
          <p:nvPr/>
        </p:nvSpPr>
        <p:spPr>
          <a:xfrm rot="-5400000">
            <a:off x="12311961" y="2097935"/>
            <a:ext cx="1566407" cy="1546471"/>
          </a:xfrm>
          <a:custGeom>
            <a:avLst/>
            <a:gdLst/>
            <a:ahLst/>
            <a:cxnLst/>
            <a:rect l="l" t="t" r="r" b="b"/>
            <a:pathLst>
              <a:path w="1566407" h="1546471">
                <a:moveTo>
                  <a:pt x="0" y="0"/>
                </a:moveTo>
                <a:lnTo>
                  <a:pt x="1566407" y="0"/>
                </a:lnTo>
                <a:lnTo>
                  <a:pt x="1566407" y="1546471"/>
                </a:lnTo>
                <a:lnTo>
                  <a:pt x="0" y="154647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grpSp>
        <p:nvGrpSpPr>
          <p:cNvPr id="4" name="Group 4">
            <a:extLst>
              <a:ext uri="{FF2B5EF4-FFF2-40B4-BE49-F238E27FC236}">
                <a16:creationId xmlns:a16="http://schemas.microsoft.com/office/drawing/2014/main" id="{76D7FB49-EB55-82E7-9899-F65756EFB8D8}"/>
              </a:ext>
            </a:extLst>
          </p:cNvPr>
          <p:cNvGrpSpPr/>
          <p:nvPr/>
        </p:nvGrpSpPr>
        <p:grpSpPr>
          <a:xfrm>
            <a:off x="13873258" y="506811"/>
            <a:ext cx="3933772" cy="3147563"/>
            <a:chOff x="0" y="0"/>
            <a:chExt cx="5245030" cy="4196751"/>
          </a:xfrm>
        </p:grpSpPr>
        <p:sp>
          <p:nvSpPr>
            <p:cNvPr id="5" name="AutoShape 5">
              <a:extLst>
                <a:ext uri="{FF2B5EF4-FFF2-40B4-BE49-F238E27FC236}">
                  <a16:creationId xmlns:a16="http://schemas.microsoft.com/office/drawing/2014/main" id="{C58404FB-C36E-5955-0ED7-6CCB18EF5C13}"/>
                </a:ext>
              </a:extLst>
            </p:cNvPr>
            <p:cNvSpPr/>
            <p:nvPr/>
          </p:nvSpPr>
          <p:spPr>
            <a:xfrm>
              <a:off x="0" y="0"/>
              <a:ext cx="5245030" cy="4196751"/>
            </a:xfrm>
            <a:prstGeom prst="rect">
              <a:avLst/>
            </a:prstGeom>
            <a:solidFill>
              <a:srgbClr val="192184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" name="Freeform 6">
            <a:extLst>
              <a:ext uri="{FF2B5EF4-FFF2-40B4-BE49-F238E27FC236}">
                <a16:creationId xmlns:a16="http://schemas.microsoft.com/office/drawing/2014/main" id="{8B4C0C6C-491E-ACBA-5695-17871629C890}"/>
              </a:ext>
            </a:extLst>
          </p:cNvPr>
          <p:cNvSpPr/>
          <p:nvPr/>
        </p:nvSpPr>
        <p:spPr>
          <a:xfrm>
            <a:off x="1028700" y="1028700"/>
            <a:ext cx="2905473" cy="1002388"/>
          </a:xfrm>
          <a:custGeom>
            <a:avLst/>
            <a:gdLst/>
            <a:ahLst/>
            <a:cxnLst/>
            <a:rect l="l" t="t" r="r" b="b"/>
            <a:pathLst>
              <a:path w="2905473" h="1002388">
                <a:moveTo>
                  <a:pt x="0" y="0"/>
                </a:moveTo>
                <a:lnTo>
                  <a:pt x="2905473" y="0"/>
                </a:lnTo>
                <a:lnTo>
                  <a:pt x="2905473" y="1002388"/>
                </a:lnTo>
                <a:lnTo>
                  <a:pt x="0" y="100238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ED64345F-7394-0199-60CD-79C9F5A7AA71}"/>
              </a:ext>
            </a:extLst>
          </p:cNvPr>
          <p:cNvSpPr/>
          <p:nvPr/>
        </p:nvSpPr>
        <p:spPr>
          <a:xfrm>
            <a:off x="11203573" y="4305707"/>
            <a:ext cx="6603457" cy="4952593"/>
          </a:xfrm>
          <a:custGeom>
            <a:avLst/>
            <a:gdLst/>
            <a:ahLst/>
            <a:cxnLst/>
            <a:rect l="l" t="t" r="r" b="b"/>
            <a:pathLst>
              <a:path w="6603457" h="4952593">
                <a:moveTo>
                  <a:pt x="0" y="0"/>
                </a:moveTo>
                <a:lnTo>
                  <a:pt x="6603458" y="0"/>
                </a:lnTo>
                <a:lnTo>
                  <a:pt x="6603458" y="4952593"/>
                </a:lnTo>
                <a:lnTo>
                  <a:pt x="0" y="4952593"/>
                </a:lnTo>
                <a:lnTo>
                  <a:pt x="0" y="0"/>
                </a:lnTo>
                <a:close/>
              </a:path>
            </a:pathLst>
          </a:custGeom>
          <a:blipFill>
            <a:blip r:embed="rId8"/>
            <a:stretch>
              <a:fillRect l="-8660" t="-15037" r="-6377"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TextBox 8">
            <a:extLst>
              <a:ext uri="{FF2B5EF4-FFF2-40B4-BE49-F238E27FC236}">
                <a16:creationId xmlns:a16="http://schemas.microsoft.com/office/drawing/2014/main" id="{08E3C056-CC91-9704-BCC8-C6DB13F878D3}"/>
              </a:ext>
            </a:extLst>
          </p:cNvPr>
          <p:cNvSpPr txBox="1"/>
          <p:nvPr/>
        </p:nvSpPr>
        <p:spPr>
          <a:xfrm>
            <a:off x="1028700" y="2492322"/>
            <a:ext cx="9633685" cy="184665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150"/>
              </a:lnSpc>
            </a:pPr>
            <a:r>
              <a:rPr lang="en-US" sz="6600" b="1" spc="-214" dirty="0">
                <a:solidFill>
                  <a:schemeClr val="tx2"/>
                </a:solidFill>
                <a:latin typeface="Poppins Bold" panose="020B0604020202020204" charset="0"/>
                <a:ea typeface="ITC Avant Garde Gothic Bold"/>
                <a:cs typeface="Poppins Bold" panose="020B0604020202020204" charset="0"/>
                <a:sym typeface="ITC Avant Garde Gothic Bold"/>
              </a:rPr>
              <a:t>Disability Etiquette</a:t>
            </a:r>
          </a:p>
          <a:p>
            <a:pPr marL="0" lvl="0" indent="0" algn="l">
              <a:lnSpc>
                <a:spcPts val="7150"/>
              </a:lnSpc>
            </a:pPr>
            <a:r>
              <a:rPr lang="en-US" sz="6600" b="1" spc="-214" dirty="0">
                <a:solidFill>
                  <a:schemeClr val="tx2"/>
                </a:solidFill>
                <a:latin typeface="Poppins Bold" panose="020B0604020202020204" charset="0"/>
                <a:ea typeface="ITC Avant Garde Gothic Bold"/>
                <a:cs typeface="Poppins Bold" panose="020B0604020202020204" charset="0"/>
                <a:sym typeface="ITC Avant Garde Gothic Bold"/>
              </a:rPr>
              <a:t>Trainings</a:t>
            </a:r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7A1A9FD4-4710-A866-4DF5-2CC2C97DE847}"/>
              </a:ext>
            </a:extLst>
          </p:cNvPr>
          <p:cNvSpPr txBox="1"/>
          <p:nvPr/>
        </p:nvSpPr>
        <p:spPr>
          <a:xfrm>
            <a:off x="758106" y="4610100"/>
            <a:ext cx="10174873" cy="321126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7697" lvl="1" indent="-323848" algn="l">
              <a:lnSpc>
                <a:spcPts val="3599"/>
              </a:lnSpc>
              <a:buFont typeface="Arial"/>
              <a:buChar char="•"/>
            </a:pPr>
            <a:r>
              <a:rPr lang="en-US" sz="2999" spc="-104" dirty="0">
                <a:solidFill>
                  <a:srgbClr val="010101"/>
                </a:solidFill>
                <a:latin typeface="Montserrat" panose="00000500000000000000" pitchFamily="2" charset="0"/>
                <a:ea typeface="Garet"/>
                <a:cs typeface="Garet"/>
                <a:sym typeface="Garet"/>
              </a:rPr>
              <a:t>Provide training opportunities for community partners and local organizations</a:t>
            </a:r>
          </a:p>
          <a:p>
            <a:pPr marL="647697" lvl="1" indent="-323848" algn="l">
              <a:lnSpc>
                <a:spcPts val="3599"/>
              </a:lnSpc>
              <a:buFont typeface="Arial"/>
              <a:buChar char="•"/>
            </a:pPr>
            <a:r>
              <a:rPr lang="en-US" sz="2999" spc="-104" dirty="0">
                <a:solidFill>
                  <a:srgbClr val="010101"/>
                </a:solidFill>
                <a:latin typeface="Montserrat" panose="00000500000000000000" pitchFamily="2" charset="0"/>
                <a:ea typeface="Garet"/>
                <a:cs typeface="Garet"/>
                <a:sym typeface="Garet"/>
              </a:rPr>
              <a:t>Cover topics such as:</a:t>
            </a:r>
          </a:p>
          <a:p>
            <a:pPr marL="1295394" lvl="2" indent="-431798" algn="l">
              <a:lnSpc>
                <a:spcPts val="3599"/>
              </a:lnSpc>
              <a:buFont typeface="Arial"/>
              <a:buChar char="⚬"/>
            </a:pPr>
            <a:r>
              <a:rPr lang="en-US" sz="2999" spc="-104" dirty="0">
                <a:solidFill>
                  <a:srgbClr val="010101"/>
                </a:solidFill>
                <a:latin typeface="Montserrat" panose="00000500000000000000" pitchFamily="2" charset="0"/>
                <a:ea typeface="Garet"/>
                <a:cs typeface="Garet"/>
                <a:sym typeface="Garet"/>
              </a:rPr>
              <a:t>Disability etiquette basics</a:t>
            </a:r>
          </a:p>
          <a:p>
            <a:pPr marL="1295394" lvl="2" indent="-431798" algn="l">
              <a:lnSpc>
                <a:spcPts val="3599"/>
              </a:lnSpc>
              <a:buFont typeface="Arial"/>
              <a:buChar char="⚬"/>
            </a:pPr>
            <a:r>
              <a:rPr lang="en-US" sz="2999" spc="-104" dirty="0">
                <a:solidFill>
                  <a:srgbClr val="010101"/>
                </a:solidFill>
                <a:latin typeface="Montserrat" panose="00000500000000000000" pitchFamily="2" charset="0"/>
                <a:ea typeface="Garet"/>
                <a:cs typeface="Garet"/>
                <a:sym typeface="Garet"/>
              </a:rPr>
              <a:t>Appropriate language when working with PWD</a:t>
            </a:r>
          </a:p>
          <a:p>
            <a:pPr marL="1295394" lvl="2" indent="-431798" algn="l">
              <a:lnSpc>
                <a:spcPts val="3599"/>
              </a:lnSpc>
              <a:buFont typeface="Arial"/>
              <a:buChar char="⚬"/>
            </a:pPr>
            <a:r>
              <a:rPr lang="en-US" sz="2999" spc="-104" dirty="0">
                <a:solidFill>
                  <a:srgbClr val="010101"/>
                </a:solidFill>
                <a:latin typeface="Montserrat" panose="00000500000000000000" pitchFamily="2" charset="0"/>
                <a:ea typeface="Garet"/>
                <a:cs typeface="Garet"/>
                <a:sym typeface="Garet"/>
              </a:rPr>
              <a:t>Specialized best practices</a:t>
            </a:r>
          </a:p>
          <a:p>
            <a:pPr marL="1295394" lvl="2" indent="-431798" algn="l">
              <a:lnSpc>
                <a:spcPts val="3599"/>
              </a:lnSpc>
              <a:buFont typeface="Arial"/>
              <a:buChar char="⚬"/>
            </a:pPr>
            <a:r>
              <a:rPr lang="en-US" sz="2999" spc="-104" dirty="0">
                <a:solidFill>
                  <a:srgbClr val="010101"/>
                </a:solidFill>
                <a:latin typeface="Montserrat" panose="00000500000000000000" pitchFamily="2" charset="0"/>
                <a:ea typeface="Garet"/>
                <a:cs typeface="Garet"/>
                <a:sym typeface="Garet"/>
              </a:rPr>
              <a:t>Specialized training for children and families</a:t>
            </a:r>
          </a:p>
        </p:txBody>
      </p:sp>
    </p:spTree>
    <p:extLst>
      <p:ext uri="{BB962C8B-B14F-4D97-AF65-F5344CB8AC3E}">
        <p14:creationId xmlns:p14="http://schemas.microsoft.com/office/powerpoint/2010/main" val="142719317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 rot="-5400000">
            <a:off x="12301993" y="506811"/>
            <a:ext cx="1566407" cy="1566407"/>
          </a:xfrm>
          <a:custGeom>
            <a:avLst/>
            <a:gdLst/>
            <a:ahLst/>
            <a:cxnLst/>
            <a:rect l="l" t="t" r="r" b="b"/>
            <a:pathLst>
              <a:path w="1566407" h="1566407">
                <a:moveTo>
                  <a:pt x="0" y="0"/>
                </a:moveTo>
                <a:lnTo>
                  <a:pt x="1566407" y="0"/>
                </a:lnTo>
                <a:lnTo>
                  <a:pt x="1566407" y="1566407"/>
                </a:lnTo>
                <a:lnTo>
                  <a:pt x="0" y="156640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" name="Freeform 3"/>
          <p:cNvSpPr/>
          <p:nvPr/>
        </p:nvSpPr>
        <p:spPr>
          <a:xfrm rot="-5400000">
            <a:off x="12311961" y="2097935"/>
            <a:ext cx="1566407" cy="1546471"/>
          </a:xfrm>
          <a:custGeom>
            <a:avLst/>
            <a:gdLst/>
            <a:ahLst/>
            <a:cxnLst/>
            <a:rect l="l" t="t" r="r" b="b"/>
            <a:pathLst>
              <a:path w="1566407" h="1546471">
                <a:moveTo>
                  <a:pt x="0" y="0"/>
                </a:moveTo>
                <a:lnTo>
                  <a:pt x="1566407" y="0"/>
                </a:lnTo>
                <a:lnTo>
                  <a:pt x="1566407" y="1546471"/>
                </a:lnTo>
                <a:lnTo>
                  <a:pt x="0" y="154647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grpSp>
        <p:nvGrpSpPr>
          <p:cNvPr id="4" name="Group 4"/>
          <p:cNvGrpSpPr/>
          <p:nvPr/>
        </p:nvGrpSpPr>
        <p:grpSpPr>
          <a:xfrm>
            <a:off x="13873258" y="506811"/>
            <a:ext cx="3933772" cy="3147563"/>
            <a:chOff x="0" y="0"/>
            <a:chExt cx="5245030" cy="4196751"/>
          </a:xfrm>
        </p:grpSpPr>
        <p:sp>
          <p:nvSpPr>
            <p:cNvPr id="5" name="AutoShape 5"/>
            <p:cNvSpPr/>
            <p:nvPr/>
          </p:nvSpPr>
          <p:spPr>
            <a:xfrm>
              <a:off x="0" y="0"/>
              <a:ext cx="5245030" cy="4196751"/>
            </a:xfrm>
            <a:prstGeom prst="rect">
              <a:avLst/>
            </a:prstGeom>
            <a:solidFill>
              <a:srgbClr val="192184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" name="Freeform 6"/>
          <p:cNvSpPr/>
          <p:nvPr/>
        </p:nvSpPr>
        <p:spPr>
          <a:xfrm>
            <a:off x="1028700" y="1028700"/>
            <a:ext cx="2905473" cy="1002388"/>
          </a:xfrm>
          <a:custGeom>
            <a:avLst/>
            <a:gdLst/>
            <a:ahLst/>
            <a:cxnLst/>
            <a:rect l="l" t="t" r="r" b="b"/>
            <a:pathLst>
              <a:path w="2905473" h="1002388">
                <a:moveTo>
                  <a:pt x="0" y="0"/>
                </a:moveTo>
                <a:lnTo>
                  <a:pt x="2905473" y="0"/>
                </a:lnTo>
                <a:lnTo>
                  <a:pt x="2905473" y="1002388"/>
                </a:lnTo>
                <a:lnTo>
                  <a:pt x="0" y="100238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TextBox 8"/>
          <p:cNvSpPr txBox="1"/>
          <p:nvPr/>
        </p:nvSpPr>
        <p:spPr>
          <a:xfrm>
            <a:off x="1028700" y="2492322"/>
            <a:ext cx="9633685" cy="277614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150"/>
              </a:lnSpc>
            </a:pPr>
            <a:r>
              <a:rPr lang="en-US" sz="6600" b="1" spc="-214" dirty="0">
                <a:solidFill>
                  <a:schemeClr val="tx2"/>
                </a:solidFill>
                <a:latin typeface="Poppins Bold" panose="020B0604020202020204" charset="0"/>
                <a:ea typeface="ITC Avant Garde Gothic Bold"/>
                <a:cs typeface="Poppins Bold" panose="020B0604020202020204" charset="0"/>
                <a:sym typeface="ITC Avant Garde Gothic Bold"/>
              </a:rPr>
              <a:t>ADA Self-Evaluation and Transition Plan (Phase 1)</a:t>
            </a:r>
          </a:p>
        </p:txBody>
      </p:sp>
      <p:sp>
        <p:nvSpPr>
          <p:cNvPr id="9" name="TextBox 9"/>
          <p:cNvSpPr txBox="1"/>
          <p:nvPr/>
        </p:nvSpPr>
        <p:spPr>
          <a:xfrm>
            <a:off x="758106" y="5437436"/>
            <a:ext cx="10174873" cy="1826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7697" lvl="1" indent="-323848" algn="l">
              <a:lnSpc>
                <a:spcPts val="3599"/>
              </a:lnSpc>
              <a:buFont typeface="Arial"/>
              <a:buChar char="•"/>
            </a:pPr>
            <a:r>
              <a:rPr lang="en-US" sz="2999" spc="-104" dirty="0">
                <a:solidFill>
                  <a:srgbClr val="010101"/>
                </a:solidFill>
                <a:latin typeface="Montserrat" panose="00000500000000000000" pitchFamily="2" charset="0"/>
                <a:ea typeface="Garet"/>
                <a:cs typeface="Garet"/>
                <a:sym typeface="Garet"/>
              </a:rPr>
              <a:t>Review of policies and practices </a:t>
            </a:r>
          </a:p>
          <a:p>
            <a:pPr marL="647697" lvl="1" indent="-323848" algn="l">
              <a:lnSpc>
                <a:spcPts val="3599"/>
              </a:lnSpc>
              <a:buFont typeface="Arial"/>
              <a:buChar char="•"/>
            </a:pPr>
            <a:r>
              <a:rPr lang="en-US" sz="2999" spc="-104" dirty="0">
                <a:solidFill>
                  <a:srgbClr val="010101"/>
                </a:solidFill>
                <a:latin typeface="Montserrat" panose="00000500000000000000" pitchFamily="2" charset="0"/>
                <a:ea typeface="Garet"/>
                <a:cs typeface="Garet"/>
                <a:sym typeface="Garet"/>
              </a:rPr>
              <a:t>Develop and execute citywide employee survey </a:t>
            </a:r>
          </a:p>
          <a:p>
            <a:pPr marL="647697" lvl="1" indent="-323848" algn="l">
              <a:lnSpc>
                <a:spcPts val="3599"/>
              </a:lnSpc>
              <a:buFont typeface="Arial"/>
              <a:buChar char="•"/>
            </a:pPr>
            <a:r>
              <a:rPr lang="en-US" sz="2999" spc="-104" dirty="0">
                <a:solidFill>
                  <a:srgbClr val="010101"/>
                </a:solidFill>
                <a:latin typeface="Montserrat" panose="00000500000000000000" pitchFamily="2" charset="0"/>
                <a:ea typeface="Garet"/>
                <a:cs typeface="Garet"/>
                <a:sym typeface="Garet"/>
              </a:rPr>
              <a:t>Pilot study inventory collection to evaluate buildings, public rights of way, and digital assets of the city </a:t>
            </a:r>
          </a:p>
        </p:txBody>
      </p:sp>
      <p:pic>
        <p:nvPicPr>
          <p:cNvPr id="4098" name="Picture 2" descr="ADA/504 Self-Evaluation &amp; Transition Plan | Amherst, MA - Official Website">
            <a:extLst>
              <a:ext uri="{FF2B5EF4-FFF2-40B4-BE49-F238E27FC236}">
                <a16:creationId xmlns:a16="http://schemas.microsoft.com/office/drawing/2014/main" id="{156D1693-7607-B29E-DB06-E1A8BBA3EAD9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649200" y="4305300"/>
            <a:ext cx="5201626" cy="52016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B6BC8CA-99AC-BE45-4790-8D36A13680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22EAA77E-3E11-BB75-E0B6-1AD62E766064}"/>
              </a:ext>
            </a:extLst>
          </p:cNvPr>
          <p:cNvSpPr/>
          <p:nvPr/>
        </p:nvSpPr>
        <p:spPr>
          <a:xfrm rot="-5400000">
            <a:off x="12301993" y="506811"/>
            <a:ext cx="1566407" cy="1566407"/>
          </a:xfrm>
          <a:custGeom>
            <a:avLst/>
            <a:gdLst/>
            <a:ahLst/>
            <a:cxnLst/>
            <a:rect l="l" t="t" r="r" b="b"/>
            <a:pathLst>
              <a:path w="1566407" h="1566407">
                <a:moveTo>
                  <a:pt x="0" y="0"/>
                </a:moveTo>
                <a:lnTo>
                  <a:pt x="1566407" y="0"/>
                </a:lnTo>
                <a:lnTo>
                  <a:pt x="1566407" y="1566407"/>
                </a:lnTo>
                <a:lnTo>
                  <a:pt x="0" y="156640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D33BFC88-8A18-895E-8A06-E489D3C3867A}"/>
              </a:ext>
            </a:extLst>
          </p:cNvPr>
          <p:cNvSpPr/>
          <p:nvPr/>
        </p:nvSpPr>
        <p:spPr>
          <a:xfrm rot="-5400000">
            <a:off x="12311961" y="2097935"/>
            <a:ext cx="1566407" cy="1546471"/>
          </a:xfrm>
          <a:custGeom>
            <a:avLst/>
            <a:gdLst/>
            <a:ahLst/>
            <a:cxnLst/>
            <a:rect l="l" t="t" r="r" b="b"/>
            <a:pathLst>
              <a:path w="1566407" h="1546471">
                <a:moveTo>
                  <a:pt x="0" y="0"/>
                </a:moveTo>
                <a:lnTo>
                  <a:pt x="1566407" y="0"/>
                </a:lnTo>
                <a:lnTo>
                  <a:pt x="1566407" y="1546471"/>
                </a:lnTo>
                <a:lnTo>
                  <a:pt x="0" y="154647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grpSp>
        <p:nvGrpSpPr>
          <p:cNvPr id="4" name="Group 4">
            <a:extLst>
              <a:ext uri="{FF2B5EF4-FFF2-40B4-BE49-F238E27FC236}">
                <a16:creationId xmlns:a16="http://schemas.microsoft.com/office/drawing/2014/main" id="{8F8FF94C-BDEB-CC30-652E-FCE58609D5FF}"/>
              </a:ext>
            </a:extLst>
          </p:cNvPr>
          <p:cNvGrpSpPr/>
          <p:nvPr/>
        </p:nvGrpSpPr>
        <p:grpSpPr>
          <a:xfrm>
            <a:off x="13873258" y="506811"/>
            <a:ext cx="3933772" cy="3147563"/>
            <a:chOff x="0" y="0"/>
            <a:chExt cx="5245030" cy="4196751"/>
          </a:xfrm>
        </p:grpSpPr>
        <p:sp>
          <p:nvSpPr>
            <p:cNvPr id="5" name="AutoShape 5">
              <a:extLst>
                <a:ext uri="{FF2B5EF4-FFF2-40B4-BE49-F238E27FC236}">
                  <a16:creationId xmlns:a16="http://schemas.microsoft.com/office/drawing/2014/main" id="{31CE4449-5A6C-B6D4-858A-981036DD0AA2}"/>
                </a:ext>
              </a:extLst>
            </p:cNvPr>
            <p:cNvSpPr/>
            <p:nvPr/>
          </p:nvSpPr>
          <p:spPr>
            <a:xfrm>
              <a:off x="0" y="0"/>
              <a:ext cx="5245030" cy="4196751"/>
            </a:xfrm>
            <a:prstGeom prst="rect">
              <a:avLst/>
            </a:prstGeom>
            <a:solidFill>
              <a:srgbClr val="192184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" name="Freeform 6">
            <a:extLst>
              <a:ext uri="{FF2B5EF4-FFF2-40B4-BE49-F238E27FC236}">
                <a16:creationId xmlns:a16="http://schemas.microsoft.com/office/drawing/2014/main" id="{EC677662-9512-856C-5F50-96807FA087C6}"/>
              </a:ext>
            </a:extLst>
          </p:cNvPr>
          <p:cNvSpPr/>
          <p:nvPr/>
        </p:nvSpPr>
        <p:spPr>
          <a:xfrm>
            <a:off x="1028700" y="1028700"/>
            <a:ext cx="2905473" cy="1002388"/>
          </a:xfrm>
          <a:custGeom>
            <a:avLst/>
            <a:gdLst/>
            <a:ahLst/>
            <a:cxnLst/>
            <a:rect l="l" t="t" r="r" b="b"/>
            <a:pathLst>
              <a:path w="2905473" h="1002388">
                <a:moveTo>
                  <a:pt x="0" y="0"/>
                </a:moveTo>
                <a:lnTo>
                  <a:pt x="2905473" y="0"/>
                </a:lnTo>
                <a:lnTo>
                  <a:pt x="2905473" y="1002388"/>
                </a:lnTo>
                <a:lnTo>
                  <a:pt x="0" y="100238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TextBox 8">
            <a:extLst>
              <a:ext uri="{FF2B5EF4-FFF2-40B4-BE49-F238E27FC236}">
                <a16:creationId xmlns:a16="http://schemas.microsoft.com/office/drawing/2014/main" id="{55673666-D45F-B5C4-70F3-0F924E381AF2}"/>
              </a:ext>
            </a:extLst>
          </p:cNvPr>
          <p:cNvSpPr txBox="1"/>
          <p:nvPr/>
        </p:nvSpPr>
        <p:spPr>
          <a:xfrm>
            <a:off x="1028700" y="2492322"/>
            <a:ext cx="9633685" cy="9294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150"/>
              </a:lnSpc>
            </a:pPr>
            <a:r>
              <a:rPr lang="en-US" sz="6600" b="1" spc="-214" dirty="0">
                <a:solidFill>
                  <a:schemeClr val="tx2"/>
                </a:solidFill>
                <a:latin typeface="Poppins Bold" panose="020B0604020202020204" charset="0"/>
                <a:ea typeface="ITC Avant Garde Gothic Bold"/>
                <a:cs typeface="Poppins Bold" panose="020B0604020202020204" charset="0"/>
                <a:sym typeface="ITC Avant Garde Gothic Bold"/>
              </a:rPr>
              <a:t>Disability Awareness </a:t>
            </a:r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9ADB8A39-97AC-6086-8DDF-56BB4B6CF262}"/>
              </a:ext>
            </a:extLst>
          </p:cNvPr>
          <p:cNvSpPr txBox="1"/>
          <p:nvPr/>
        </p:nvSpPr>
        <p:spPr>
          <a:xfrm>
            <a:off x="758106" y="3619500"/>
            <a:ext cx="10174873" cy="182626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7697" lvl="1" indent="-323848" algn="l">
              <a:lnSpc>
                <a:spcPts val="3599"/>
              </a:lnSpc>
              <a:buFont typeface="Arial"/>
              <a:buChar char="•"/>
            </a:pPr>
            <a:r>
              <a:rPr lang="en-US" sz="2999" spc="-104" dirty="0">
                <a:solidFill>
                  <a:srgbClr val="010101"/>
                </a:solidFill>
                <a:latin typeface="Montserrat" panose="00000500000000000000" pitchFamily="2" charset="0"/>
                <a:ea typeface="Garet"/>
                <a:cs typeface="Garet"/>
                <a:sym typeface="Garet"/>
              </a:rPr>
              <a:t>Houston Disability Celebration</a:t>
            </a:r>
          </a:p>
          <a:p>
            <a:pPr marL="647697" lvl="1" indent="-323848" algn="l">
              <a:lnSpc>
                <a:spcPts val="3599"/>
              </a:lnSpc>
              <a:buFont typeface="Arial"/>
              <a:buChar char="•"/>
            </a:pPr>
            <a:r>
              <a:rPr lang="en-US" sz="2999" spc="-104" dirty="0">
                <a:solidFill>
                  <a:srgbClr val="010101"/>
                </a:solidFill>
                <a:latin typeface="Montserrat" panose="00000500000000000000" pitchFamily="2" charset="0"/>
                <a:ea typeface="Garet"/>
                <a:cs typeface="Garet"/>
                <a:sym typeface="Garet"/>
              </a:rPr>
              <a:t>Houston Civic Award for Disability Inclusion </a:t>
            </a:r>
          </a:p>
          <a:p>
            <a:pPr marL="647697" lvl="1" indent="-323848" algn="l">
              <a:lnSpc>
                <a:spcPts val="3599"/>
              </a:lnSpc>
              <a:buFont typeface="Arial"/>
              <a:buChar char="•"/>
            </a:pPr>
            <a:r>
              <a:rPr lang="en-US" sz="2999" spc="-104" dirty="0">
                <a:solidFill>
                  <a:srgbClr val="010101"/>
                </a:solidFill>
                <a:latin typeface="Montserrat" panose="00000500000000000000" pitchFamily="2" charset="0"/>
                <a:ea typeface="Garet"/>
                <a:cs typeface="Garet"/>
                <a:sym typeface="Garet"/>
              </a:rPr>
              <a:t>ReelAbilities Film &amp; Arts Festival  </a:t>
            </a:r>
          </a:p>
          <a:p>
            <a:pPr marL="647697" lvl="1" indent="-323848" algn="l">
              <a:lnSpc>
                <a:spcPts val="3599"/>
              </a:lnSpc>
              <a:buFont typeface="Arial"/>
              <a:buChar char="•"/>
            </a:pPr>
            <a:endParaRPr lang="en-US" sz="2999" spc="-104" dirty="0">
              <a:solidFill>
                <a:srgbClr val="010101"/>
              </a:solidFill>
              <a:latin typeface="Montserrat" panose="00000500000000000000" pitchFamily="2" charset="0"/>
              <a:ea typeface="Garet"/>
              <a:cs typeface="Garet"/>
              <a:sym typeface="Garet"/>
            </a:endParaRPr>
          </a:p>
        </p:txBody>
      </p:sp>
      <p:pic>
        <p:nvPicPr>
          <p:cNvPr id="11" name="Picture 10" descr="A group of people posing for a photo&#10;&#10;Description automatically generated">
            <a:extLst>
              <a:ext uri="{FF2B5EF4-FFF2-40B4-BE49-F238E27FC236}">
                <a16:creationId xmlns:a16="http://schemas.microsoft.com/office/drawing/2014/main" id="{B199D602-9BE7-9C43-91CB-A673CF41F68E}"/>
              </a:ext>
            </a:extLst>
          </p:cNvPr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27640" y="5151955"/>
            <a:ext cx="6388915" cy="4792145"/>
          </a:xfrm>
          <a:prstGeom prst="rect">
            <a:avLst/>
          </a:prstGeom>
        </p:spPr>
      </p:pic>
      <p:pic>
        <p:nvPicPr>
          <p:cNvPr id="1028" name="Picture 4">
            <a:extLst>
              <a:ext uri="{FF2B5EF4-FFF2-40B4-BE49-F238E27FC236}">
                <a16:creationId xmlns:a16="http://schemas.microsoft.com/office/drawing/2014/main" id="{0A96CEF5-5FDE-2E85-871B-CA17185B5E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73542" y="5151955"/>
            <a:ext cx="9144000" cy="4791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16375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2F461B-176F-DFE0-9F03-2ABE26D968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7F4E6639-279A-AA17-D364-6A2D709FB295}"/>
              </a:ext>
            </a:extLst>
          </p:cNvPr>
          <p:cNvSpPr/>
          <p:nvPr/>
        </p:nvSpPr>
        <p:spPr>
          <a:xfrm rot="-5400000">
            <a:off x="12301993" y="506811"/>
            <a:ext cx="1566407" cy="1566407"/>
          </a:xfrm>
          <a:custGeom>
            <a:avLst/>
            <a:gdLst/>
            <a:ahLst/>
            <a:cxnLst/>
            <a:rect l="l" t="t" r="r" b="b"/>
            <a:pathLst>
              <a:path w="1566407" h="1566407">
                <a:moveTo>
                  <a:pt x="0" y="0"/>
                </a:moveTo>
                <a:lnTo>
                  <a:pt x="1566407" y="0"/>
                </a:lnTo>
                <a:lnTo>
                  <a:pt x="1566407" y="1566407"/>
                </a:lnTo>
                <a:lnTo>
                  <a:pt x="0" y="1566407"/>
                </a:lnTo>
                <a:lnTo>
                  <a:pt x="0" y="0"/>
                </a:lnTo>
                <a:close/>
              </a:path>
            </a:pathLst>
          </a:custGeom>
          <a:blipFill>
            <a:blip r:embed="rId3">
              <a:extLst>
                <a:ext uri="{96DAC541-7B7A-43D3-8B79-37D633B846F1}">
                  <asvg:svgBlip xmlns:asvg="http://schemas.microsoft.com/office/drawing/2016/SVG/main" r:embed="rId4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8467EBF9-24F9-5992-1EC0-3959F7FCDFE2}"/>
              </a:ext>
            </a:extLst>
          </p:cNvPr>
          <p:cNvSpPr/>
          <p:nvPr/>
        </p:nvSpPr>
        <p:spPr>
          <a:xfrm rot="-5400000">
            <a:off x="12311961" y="2097935"/>
            <a:ext cx="1566407" cy="1546471"/>
          </a:xfrm>
          <a:custGeom>
            <a:avLst/>
            <a:gdLst/>
            <a:ahLst/>
            <a:cxnLst/>
            <a:rect l="l" t="t" r="r" b="b"/>
            <a:pathLst>
              <a:path w="1566407" h="1546471">
                <a:moveTo>
                  <a:pt x="0" y="0"/>
                </a:moveTo>
                <a:lnTo>
                  <a:pt x="1566407" y="0"/>
                </a:lnTo>
                <a:lnTo>
                  <a:pt x="1566407" y="1546471"/>
                </a:lnTo>
                <a:lnTo>
                  <a:pt x="0" y="1546471"/>
                </a:lnTo>
                <a:lnTo>
                  <a:pt x="0" y="0"/>
                </a:lnTo>
                <a:close/>
              </a:path>
            </a:pathLst>
          </a:custGeom>
          <a:blipFill>
            <a:blip r:embed="rId5">
              <a:extLst>
                <a:ext uri="{96DAC541-7B7A-43D3-8B79-37D633B846F1}">
                  <asvg:svgBlip xmlns:asvg="http://schemas.microsoft.com/office/drawing/2016/SVG/main" r:embed="rId6"/>
                </a:ext>
              </a:extLst>
            </a:blip>
            <a:stretch>
              <a:fillRect/>
            </a:stretch>
          </a:blipFill>
          <a:ln cap="sq">
            <a:noFill/>
            <a:prstDash val="solid"/>
            <a:miter/>
          </a:ln>
        </p:spPr>
        <p:txBody>
          <a:bodyPr/>
          <a:lstStyle/>
          <a:p>
            <a:endParaRPr lang="en-US"/>
          </a:p>
        </p:txBody>
      </p:sp>
      <p:grpSp>
        <p:nvGrpSpPr>
          <p:cNvPr id="4" name="Group 4">
            <a:extLst>
              <a:ext uri="{FF2B5EF4-FFF2-40B4-BE49-F238E27FC236}">
                <a16:creationId xmlns:a16="http://schemas.microsoft.com/office/drawing/2014/main" id="{5BA84DED-D233-9983-B518-8D48A2299F65}"/>
              </a:ext>
            </a:extLst>
          </p:cNvPr>
          <p:cNvGrpSpPr/>
          <p:nvPr/>
        </p:nvGrpSpPr>
        <p:grpSpPr>
          <a:xfrm>
            <a:off x="13873258" y="506811"/>
            <a:ext cx="3933772" cy="3147563"/>
            <a:chOff x="0" y="0"/>
            <a:chExt cx="5245030" cy="4196751"/>
          </a:xfrm>
        </p:grpSpPr>
        <p:sp>
          <p:nvSpPr>
            <p:cNvPr id="5" name="AutoShape 5">
              <a:extLst>
                <a:ext uri="{FF2B5EF4-FFF2-40B4-BE49-F238E27FC236}">
                  <a16:creationId xmlns:a16="http://schemas.microsoft.com/office/drawing/2014/main" id="{6F0BF273-DB86-369F-68E0-153A24D50531}"/>
                </a:ext>
              </a:extLst>
            </p:cNvPr>
            <p:cNvSpPr/>
            <p:nvPr/>
          </p:nvSpPr>
          <p:spPr>
            <a:xfrm>
              <a:off x="0" y="0"/>
              <a:ext cx="5245030" cy="4196751"/>
            </a:xfrm>
            <a:prstGeom prst="rect">
              <a:avLst/>
            </a:prstGeom>
            <a:solidFill>
              <a:srgbClr val="192184"/>
            </a:solidFill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6" name="Freeform 6">
            <a:extLst>
              <a:ext uri="{FF2B5EF4-FFF2-40B4-BE49-F238E27FC236}">
                <a16:creationId xmlns:a16="http://schemas.microsoft.com/office/drawing/2014/main" id="{964727B7-E3B0-B4C2-85D4-CB2556299C60}"/>
              </a:ext>
            </a:extLst>
          </p:cNvPr>
          <p:cNvSpPr/>
          <p:nvPr/>
        </p:nvSpPr>
        <p:spPr>
          <a:xfrm>
            <a:off x="1028700" y="1028700"/>
            <a:ext cx="2905473" cy="1002388"/>
          </a:xfrm>
          <a:custGeom>
            <a:avLst/>
            <a:gdLst/>
            <a:ahLst/>
            <a:cxnLst/>
            <a:rect l="l" t="t" r="r" b="b"/>
            <a:pathLst>
              <a:path w="2905473" h="1002388">
                <a:moveTo>
                  <a:pt x="0" y="0"/>
                </a:moveTo>
                <a:lnTo>
                  <a:pt x="2905473" y="0"/>
                </a:lnTo>
                <a:lnTo>
                  <a:pt x="2905473" y="1002388"/>
                </a:lnTo>
                <a:lnTo>
                  <a:pt x="0" y="1002388"/>
                </a:lnTo>
                <a:lnTo>
                  <a:pt x="0" y="0"/>
                </a:lnTo>
                <a:close/>
              </a:path>
            </a:pathLst>
          </a:custGeom>
          <a:blipFill>
            <a:blip r:embed="rId7"/>
            <a:stretch>
              <a:fillRect/>
            </a:stretch>
          </a:blipFill>
        </p:spPr>
        <p:txBody>
          <a:bodyPr/>
          <a:lstStyle/>
          <a:p>
            <a:endParaRPr lang="en-US"/>
          </a:p>
        </p:txBody>
      </p:sp>
      <p:sp>
        <p:nvSpPr>
          <p:cNvPr id="8" name="TextBox 8">
            <a:extLst>
              <a:ext uri="{FF2B5EF4-FFF2-40B4-BE49-F238E27FC236}">
                <a16:creationId xmlns:a16="http://schemas.microsoft.com/office/drawing/2014/main" id="{89CB5811-7E0F-EC97-792B-BD7497A24B2C}"/>
              </a:ext>
            </a:extLst>
          </p:cNvPr>
          <p:cNvSpPr txBox="1"/>
          <p:nvPr/>
        </p:nvSpPr>
        <p:spPr>
          <a:xfrm>
            <a:off x="1028700" y="2492322"/>
            <a:ext cx="9633685" cy="18528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150"/>
              </a:lnSpc>
            </a:pPr>
            <a:r>
              <a:rPr lang="en-US" sz="6600" b="1" spc="-214" dirty="0">
                <a:solidFill>
                  <a:schemeClr val="tx2"/>
                </a:solidFill>
                <a:latin typeface="Poppins Bold" panose="020B0604020202020204" charset="0"/>
                <a:ea typeface="ITC Avant Garde Gothic Bold"/>
                <a:cs typeface="Poppins Bold" panose="020B0604020202020204" charset="0"/>
                <a:sym typeface="ITC Avant Garde Gothic Bold"/>
              </a:rPr>
              <a:t>2025 Access to Employment Project </a:t>
            </a:r>
          </a:p>
        </p:txBody>
      </p:sp>
      <p:sp>
        <p:nvSpPr>
          <p:cNvPr id="9" name="TextBox 9">
            <a:extLst>
              <a:ext uri="{FF2B5EF4-FFF2-40B4-BE49-F238E27FC236}">
                <a16:creationId xmlns:a16="http://schemas.microsoft.com/office/drawing/2014/main" id="{260EE38B-3675-CF09-C67E-F24169E160BF}"/>
              </a:ext>
            </a:extLst>
          </p:cNvPr>
          <p:cNvSpPr txBox="1"/>
          <p:nvPr/>
        </p:nvSpPr>
        <p:spPr>
          <a:xfrm>
            <a:off x="758106" y="4533900"/>
            <a:ext cx="10174873" cy="22879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647697" lvl="1" indent="-323848" algn="l">
              <a:lnSpc>
                <a:spcPts val="3599"/>
              </a:lnSpc>
              <a:buFont typeface="Arial"/>
              <a:buChar char="•"/>
            </a:pPr>
            <a:r>
              <a:rPr lang="en-US" sz="2999" spc="-104" dirty="0">
                <a:solidFill>
                  <a:srgbClr val="010101"/>
                </a:solidFill>
                <a:latin typeface="Montserrat" panose="00000500000000000000" pitchFamily="2" charset="0"/>
                <a:ea typeface="Garet"/>
                <a:cs typeface="Garet"/>
                <a:sym typeface="Garet"/>
              </a:rPr>
              <a:t>Human Resources collaboration </a:t>
            </a:r>
          </a:p>
          <a:p>
            <a:pPr marL="647697" lvl="1" indent="-323848" algn="l">
              <a:lnSpc>
                <a:spcPts val="3599"/>
              </a:lnSpc>
              <a:buFont typeface="Arial"/>
              <a:buChar char="•"/>
            </a:pPr>
            <a:r>
              <a:rPr lang="en-US" sz="2999" spc="-104" dirty="0">
                <a:solidFill>
                  <a:srgbClr val="010101"/>
                </a:solidFill>
                <a:latin typeface="Montserrat" panose="00000500000000000000" pitchFamily="2" charset="0"/>
                <a:ea typeface="Garet"/>
                <a:cs typeface="Garet"/>
                <a:sym typeface="Garet"/>
              </a:rPr>
              <a:t>Employment Clinics </a:t>
            </a:r>
          </a:p>
          <a:p>
            <a:pPr marL="647697" lvl="1" indent="-323848" algn="l">
              <a:lnSpc>
                <a:spcPts val="3599"/>
              </a:lnSpc>
              <a:buFont typeface="Arial"/>
              <a:buChar char="•"/>
            </a:pPr>
            <a:r>
              <a:rPr lang="en-US" sz="2999" spc="-104" dirty="0">
                <a:solidFill>
                  <a:srgbClr val="010101"/>
                </a:solidFill>
                <a:latin typeface="Montserrat" panose="00000500000000000000" pitchFamily="2" charset="0"/>
                <a:ea typeface="Garet"/>
                <a:cs typeface="Garet"/>
                <a:sym typeface="Garet"/>
              </a:rPr>
              <a:t>Inclusive Job Fairs </a:t>
            </a:r>
          </a:p>
          <a:p>
            <a:pPr marL="1104897" lvl="2" indent="-323848">
              <a:lnSpc>
                <a:spcPts val="3599"/>
              </a:lnSpc>
              <a:buFont typeface="Arial"/>
              <a:buChar char="•"/>
            </a:pPr>
            <a:r>
              <a:rPr lang="en-US" sz="2999" spc="-104" dirty="0">
                <a:solidFill>
                  <a:srgbClr val="010101"/>
                </a:solidFill>
                <a:latin typeface="Montserrat" panose="00000500000000000000" pitchFamily="2" charset="0"/>
                <a:ea typeface="Garet"/>
                <a:cs typeface="Garet"/>
                <a:sym typeface="Garet"/>
              </a:rPr>
              <a:t>City/County </a:t>
            </a:r>
          </a:p>
          <a:p>
            <a:pPr marL="1104897" lvl="2" indent="-323848">
              <a:lnSpc>
                <a:spcPts val="3599"/>
              </a:lnSpc>
              <a:buFont typeface="Arial"/>
              <a:buChar char="•"/>
            </a:pPr>
            <a:r>
              <a:rPr lang="en-US" sz="2999" spc="-104" dirty="0">
                <a:solidFill>
                  <a:srgbClr val="010101"/>
                </a:solidFill>
                <a:latin typeface="Montserrat" panose="00000500000000000000" pitchFamily="2" charset="0"/>
                <a:ea typeface="Garet"/>
                <a:cs typeface="Garet"/>
                <a:sym typeface="Garet"/>
              </a:rPr>
              <a:t>Gulf-Coast Region </a:t>
            </a:r>
          </a:p>
        </p:txBody>
      </p:sp>
      <p:pic>
        <p:nvPicPr>
          <p:cNvPr id="3074" name="Picture 2" descr="Three people on a stage. ">
            <a:extLst>
              <a:ext uri="{FF2B5EF4-FFF2-40B4-BE49-F238E27FC236}">
                <a16:creationId xmlns:a16="http://schemas.microsoft.com/office/drawing/2014/main" id="{849FB3A7-1407-1451-8DED-73836E1395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92740" y="3848100"/>
            <a:ext cx="8114290" cy="60857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300223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activity xmlns="aa652f1a-efc4-4b78-8b5d-ffa1da14156c" xsi:nil="true"/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5F8C5E04E9E5C4A9925CF153262FA56" ma:contentTypeVersion="16" ma:contentTypeDescription="Create a new document." ma:contentTypeScope="" ma:versionID="08bf1700d9aeae56b290fdb5bdb113af">
  <xsd:schema xmlns:xsd="http://www.w3.org/2001/XMLSchema" xmlns:xs="http://www.w3.org/2001/XMLSchema" xmlns:p="http://schemas.microsoft.com/office/2006/metadata/properties" xmlns:ns3="aa652f1a-efc4-4b78-8b5d-ffa1da14156c" xmlns:ns4="bc469baa-25f8-43b0-991c-9037fdbd23d3" targetNamespace="http://schemas.microsoft.com/office/2006/metadata/properties" ma:root="true" ma:fieldsID="3c8965cd858dc3105df7c5fd2fbe55cc" ns3:_="" ns4:_="">
    <xsd:import namespace="aa652f1a-efc4-4b78-8b5d-ffa1da14156c"/>
    <xsd:import namespace="bc469baa-25f8-43b0-991c-9037fdbd23d3"/>
    <xsd:element name="properties">
      <xsd:complexType>
        <xsd:sequence>
          <xsd:element name="documentManagement">
            <xsd:complexType>
              <xsd:all>
                <xsd:element ref="ns3:_activity" minOccurs="0"/>
                <xsd:element ref="ns4:SharedWithUsers" minOccurs="0"/>
                <xsd:element ref="ns4:SharedWithDetails" minOccurs="0"/>
                <xsd:element ref="ns4:SharingHintHash" minOccurs="0"/>
                <xsd:element ref="ns3:MediaServiceMetadata" minOccurs="0"/>
                <xsd:element ref="ns3:MediaServiceFastMetadata" minOccurs="0"/>
                <xsd:element ref="ns3:MediaServiceObjectDetectorVersions" minOccurs="0"/>
                <xsd:element ref="ns3:MediaServiceAutoTags" minOccurs="0"/>
                <xsd:element ref="ns3:MediaServiceOCR" minOccurs="0"/>
                <xsd:element ref="ns3:MediaServiceGenerationTime" minOccurs="0"/>
                <xsd:element ref="ns3:MediaServiceEventHashCode" minOccurs="0"/>
                <xsd:element ref="ns3:MediaServiceSystemTags" minOccurs="0"/>
                <xsd:element ref="ns3:MediaServiceSearchProperties" minOccurs="0"/>
                <xsd:element ref="ns3:MediaServiceDateTaken" minOccurs="0"/>
                <xsd:element ref="ns3:MediaServiceLocation" minOccurs="0"/>
                <xsd:element ref="ns3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aa652f1a-efc4-4b78-8b5d-ffa1da14156c" elementFormDefault="qualified">
    <xsd:import namespace="http://schemas.microsoft.com/office/2006/documentManagement/types"/>
    <xsd:import namespace="http://schemas.microsoft.com/office/infopath/2007/PartnerControls"/>
    <xsd:element name="_activity" ma:index="8" nillable="true" ma:displayName="_activity" ma:hidden="true" ma:internalName="_activity">
      <xsd:simpleType>
        <xsd:restriction base="dms:Note"/>
      </xsd:simpleType>
    </xsd:element>
    <xsd:element name="MediaServiceMetadata" ma:index="12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3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ObjectDetectorVersions" ma:index="14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AutoTags" ma:index="15" nillable="true" ma:displayName="Tags" ma:internalName="MediaServiceAutoTags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SystemTags" ma:index="19" nillable="true" ma:displayName="MediaServiceSystemTags" ma:hidden="true" ma:internalName="MediaServiceSystemTags" ma:readOnly="true">
      <xsd:simpleType>
        <xsd:restriction base="dms:Note"/>
      </xsd:simpleType>
    </xsd:element>
    <xsd:element name="MediaServiceSearchProperties" ma:index="2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2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Location" ma:index="22" nillable="true" ma:displayName="Location" ma:indexed="true" ma:internalName="MediaServiceLocation" ma:readOnly="true">
      <xsd:simpleType>
        <xsd:restriction base="dms:Text"/>
      </xsd:simpleType>
    </xsd:element>
    <xsd:element name="MediaLengthInSeconds" ma:index="23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c469baa-25f8-43b0-991c-9037fdbd23d3" elementFormDefault="qualified">
    <xsd:import namespace="http://schemas.microsoft.com/office/2006/documentManagement/types"/>
    <xsd:import namespace="http://schemas.microsoft.com/office/infopath/2007/PartnerControls"/>
    <xsd:element name="SharedWithUsers" ma:index="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SharingHintHash" ma:index="11" nillable="true" ma:displayName="Sharing Hint Hash" ma:hidden="true" ma:internalName="SharingHintHash" ma:readOnly="true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BE85CF6-A82D-4BA7-BF6A-75BCF3D91FBA}">
  <ds:schemaRefs>
    <ds:schemaRef ds:uri="http://www.w3.org/XML/1998/namespace"/>
    <ds:schemaRef ds:uri="http://schemas.microsoft.com/office/2006/documentManagement/types"/>
    <ds:schemaRef ds:uri="http://purl.org/dc/terms/"/>
    <ds:schemaRef ds:uri="bc469baa-25f8-43b0-991c-9037fdbd23d3"/>
    <ds:schemaRef ds:uri="http://schemas.microsoft.com/office/2006/metadata/properties"/>
    <ds:schemaRef ds:uri="aa652f1a-efc4-4b78-8b5d-ffa1da14156c"/>
    <ds:schemaRef ds:uri="http://schemas.microsoft.com/office/infopath/2007/PartnerControls"/>
    <ds:schemaRef ds:uri="http://schemas.openxmlformats.org/package/2006/metadata/core-properties"/>
    <ds:schemaRef ds:uri="http://purl.org/dc/dcmitype/"/>
    <ds:schemaRef ds:uri="http://purl.org/dc/elements/1.1/"/>
  </ds:schemaRefs>
</ds:datastoreItem>
</file>

<file path=customXml/itemProps2.xml><?xml version="1.0" encoding="utf-8"?>
<ds:datastoreItem xmlns:ds="http://schemas.openxmlformats.org/officeDocument/2006/customXml" ds:itemID="{0FAE1D23-7710-443A-8FCB-9352AA676C4C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aa652f1a-efc4-4b78-8b5d-ffa1da14156c"/>
    <ds:schemaRef ds:uri="bc469baa-25f8-43b0-991c-9037fdbd23d3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A007A05F-0C0B-4BAA-B19E-032D56E3C57C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57a85a10-258b-45b4-a519-c96c7721094c}" enabled="0" method="" siteId="{57a85a10-258b-45b4-a519-c96c7721094c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275</TotalTime>
  <Words>522</Words>
  <Application>Microsoft Office PowerPoint</Application>
  <PresentationFormat>Custom</PresentationFormat>
  <Paragraphs>109</Paragraphs>
  <Slides>14</Slides>
  <Notes>14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2" baseType="lpstr">
      <vt:lpstr>Garet</vt:lpstr>
      <vt:lpstr>Calibri</vt:lpstr>
      <vt:lpstr>Arial</vt:lpstr>
      <vt:lpstr>Poppins Bold</vt:lpstr>
      <vt:lpstr>Aptos</vt:lpstr>
      <vt:lpstr>ITC Avant Garde Gothic Bold</vt:lpstr>
      <vt:lpstr>Montserrat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MOPD 101 Presentation</dc:title>
  <dc:creator>Ponce, Angel - MYR</dc:creator>
  <cp:lastModifiedBy>Ponce, Angel - MYR</cp:lastModifiedBy>
  <cp:revision>7</cp:revision>
  <dcterms:created xsi:type="dcterms:W3CDTF">2006-08-16T00:00:00Z</dcterms:created>
  <dcterms:modified xsi:type="dcterms:W3CDTF">2025-01-23T01:27:27Z</dcterms:modified>
  <dc:identifier>DAFxifCL4oM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SIP_Label_c4bda1bc-fd47-4e9b-8974-186357b2563a_Enabled">
    <vt:lpwstr>true</vt:lpwstr>
  </property>
  <property fmtid="{D5CDD505-2E9C-101B-9397-08002B2CF9AE}" pid="3" name="MSIP_Label_c4bda1bc-fd47-4e9b-8974-186357b2563a_SetDate">
    <vt:lpwstr>2025-01-22T23:36:10Z</vt:lpwstr>
  </property>
  <property fmtid="{D5CDD505-2E9C-101B-9397-08002B2CF9AE}" pid="4" name="MSIP_Label_c4bda1bc-fd47-4e9b-8974-186357b2563a_Method">
    <vt:lpwstr>Privileged</vt:lpwstr>
  </property>
  <property fmtid="{D5CDD505-2E9C-101B-9397-08002B2CF9AE}" pid="5" name="MSIP_Label_c4bda1bc-fd47-4e9b-8974-186357b2563a_Name">
    <vt:lpwstr>defa4170-0d19-0005-0000-bc88714345d2</vt:lpwstr>
  </property>
  <property fmtid="{D5CDD505-2E9C-101B-9397-08002B2CF9AE}" pid="6" name="MSIP_Label_c4bda1bc-fd47-4e9b-8974-186357b2563a_SiteId">
    <vt:lpwstr>eb985238-ea44-4cc9-9e0e-89aa72f7ba4b</vt:lpwstr>
  </property>
  <property fmtid="{D5CDD505-2E9C-101B-9397-08002B2CF9AE}" pid="7" name="MSIP_Label_c4bda1bc-fd47-4e9b-8974-186357b2563a_ActionId">
    <vt:lpwstr>5328579b-fc24-4528-a3ce-ea46d6e8acaf</vt:lpwstr>
  </property>
  <property fmtid="{D5CDD505-2E9C-101B-9397-08002B2CF9AE}" pid="8" name="MSIP_Label_c4bda1bc-fd47-4e9b-8974-186357b2563a_ContentBits">
    <vt:lpwstr>0</vt:lpwstr>
  </property>
  <property fmtid="{D5CDD505-2E9C-101B-9397-08002B2CF9AE}" pid="9" name="ContentTypeId">
    <vt:lpwstr>0x010100F5F8C5E04E9E5C4A9925CF153262FA56</vt:lpwstr>
  </property>
</Properties>
</file>