
<file path=[Content_Types].xml><?xml version="1.0" encoding="utf-8"?>
<Types xmlns="http://schemas.openxmlformats.org/package/2006/content-types">
  <Default Extension="jpeg" ContentType="image/jpeg"/>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Override1.xml" ContentType="application/vnd.openxmlformats-officedocument.themeOverride+xml"/>
  <Override PartName="/ppt/theme/themeOverride2.xml" ContentType="application/vnd.openxmlformats-officedocument.themeOverr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3"/>
  </p:notesMasterIdLst>
  <p:sldIdLst>
    <p:sldId id="256" r:id="rId2"/>
    <p:sldId id="257" r:id="rId3"/>
    <p:sldId id="258" r:id="rId4"/>
    <p:sldId id="260" r:id="rId5"/>
    <p:sldId id="259" r:id="rId6"/>
    <p:sldId id="261" r:id="rId7"/>
    <p:sldId id="262" r:id="rId8"/>
    <p:sldId id="263" r:id="rId9"/>
    <p:sldId id="264" r:id="rId10"/>
    <p:sldId id="265" r:id="rId11"/>
    <p:sldId id="26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4" autoAdjust="0"/>
    <p:restoredTop sz="94660"/>
  </p:normalViewPr>
  <p:slideViewPr>
    <p:cSldViewPr snapToGrid="0">
      <p:cViewPr varScale="1">
        <p:scale>
          <a:sx n="75" d="100"/>
          <a:sy n="75" d="100"/>
        </p:scale>
        <p:origin x="456" y="43"/>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7B0B420-F485-44D4-9CAF-1B67F17149C3}" type="datetimeFigureOut">
              <a:rPr lang="en-US" smtClean="0"/>
              <a:t>1/24/2025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63BE3664-7523-4BB2-A777-133101FDA0A8}" type="slidenum">
              <a:rPr lang="en-US" smtClean="0"/>
              <a:t>‹#›</a:t>
            </a:fld>
            <a:endParaRPr lang="en-US"/>
          </a:p>
        </p:txBody>
      </p:sp>
    </p:spTree>
    <p:extLst>
      <p:ext uri="{BB962C8B-B14F-4D97-AF65-F5344CB8AC3E}">
        <p14:creationId xmlns:p14="http://schemas.microsoft.com/office/powerpoint/2010/main" val="23905055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DB4D11-22F8-B948-E9C1-4EC27292B45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2970783-E701-BFF9-4998-2EAFE86E7AF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8E890ACC-A8F3-E64A-9E91-1A144675E862}"/>
              </a:ext>
            </a:extLst>
          </p:cNvPr>
          <p:cNvSpPr>
            <a:spLocks noGrp="1"/>
          </p:cNvSpPr>
          <p:nvPr>
            <p:ph type="dt" sz="half" idx="10"/>
          </p:nvPr>
        </p:nvSpPr>
        <p:spPr/>
        <p:txBody>
          <a:bodyPr/>
          <a:lstStyle/>
          <a:p>
            <a:fld id="{25D1334A-156C-4B30-9EB1-05A722B331C8}" type="datetimeFigureOut">
              <a:rPr lang="en-US" smtClean="0"/>
              <a:t>1/24/2025</a:t>
            </a:fld>
            <a:endParaRPr lang="en-US"/>
          </a:p>
        </p:txBody>
      </p:sp>
      <p:sp>
        <p:nvSpPr>
          <p:cNvPr id="5" name="Footer Placeholder 4">
            <a:extLst>
              <a:ext uri="{FF2B5EF4-FFF2-40B4-BE49-F238E27FC236}">
                <a16:creationId xmlns:a16="http://schemas.microsoft.com/office/drawing/2014/main" id="{8E1423C2-5F10-B4E2-7D09-5CBC93AAD5A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D5CEB9A-F9DB-1185-565D-93257EDF2BDD}"/>
              </a:ext>
            </a:extLst>
          </p:cNvPr>
          <p:cNvSpPr>
            <a:spLocks noGrp="1"/>
          </p:cNvSpPr>
          <p:nvPr>
            <p:ph type="sldNum" sz="quarter" idx="12"/>
          </p:nvPr>
        </p:nvSpPr>
        <p:spPr/>
        <p:txBody>
          <a:bodyPr/>
          <a:lstStyle/>
          <a:p>
            <a:fld id="{01E1A433-5A7C-4DF7-91BD-A395FD559990}" type="slidenum">
              <a:rPr lang="en-US" smtClean="0"/>
              <a:t>‹#›</a:t>
            </a:fld>
            <a:endParaRPr lang="en-US"/>
          </a:p>
        </p:txBody>
      </p:sp>
    </p:spTree>
    <p:extLst>
      <p:ext uri="{BB962C8B-B14F-4D97-AF65-F5344CB8AC3E}">
        <p14:creationId xmlns:p14="http://schemas.microsoft.com/office/powerpoint/2010/main" val="22985658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70E67C-5163-0004-2C11-49EC42C3AB23}"/>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B6DF688B-3913-767D-CED8-9702CFE0B351}"/>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B185929-DE2F-3607-F1A4-992F1D6F2EB0}"/>
              </a:ext>
            </a:extLst>
          </p:cNvPr>
          <p:cNvSpPr>
            <a:spLocks noGrp="1"/>
          </p:cNvSpPr>
          <p:nvPr>
            <p:ph type="dt" sz="half" idx="10"/>
          </p:nvPr>
        </p:nvSpPr>
        <p:spPr/>
        <p:txBody>
          <a:bodyPr/>
          <a:lstStyle/>
          <a:p>
            <a:fld id="{25D1334A-156C-4B30-9EB1-05A722B331C8}" type="datetimeFigureOut">
              <a:rPr lang="en-US" smtClean="0"/>
              <a:t>1/24/2025</a:t>
            </a:fld>
            <a:endParaRPr lang="en-US"/>
          </a:p>
        </p:txBody>
      </p:sp>
      <p:sp>
        <p:nvSpPr>
          <p:cNvPr id="5" name="Footer Placeholder 4">
            <a:extLst>
              <a:ext uri="{FF2B5EF4-FFF2-40B4-BE49-F238E27FC236}">
                <a16:creationId xmlns:a16="http://schemas.microsoft.com/office/drawing/2014/main" id="{B5251794-4F32-BDC1-9FC1-6C5AC39F626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7408DF2-E3A8-C833-521E-898B935909FA}"/>
              </a:ext>
            </a:extLst>
          </p:cNvPr>
          <p:cNvSpPr>
            <a:spLocks noGrp="1"/>
          </p:cNvSpPr>
          <p:nvPr>
            <p:ph type="sldNum" sz="quarter" idx="12"/>
          </p:nvPr>
        </p:nvSpPr>
        <p:spPr/>
        <p:txBody>
          <a:bodyPr/>
          <a:lstStyle/>
          <a:p>
            <a:fld id="{01E1A433-5A7C-4DF7-91BD-A395FD559990}" type="slidenum">
              <a:rPr lang="en-US" smtClean="0"/>
              <a:t>‹#›</a:t>
            </a:fld>
            <a:endParaRPr lang="en-US"/>
          </a:p>
        </p:txBody>
      </p:sp>
    </p:spTree>
    <p:extLst>
      <p:ext uri="{BB962C8B-B14F-4D97-AF65-F5344CB8AC3E}">
        <p14:creationId xmlns:p14="http://schemas.microsoft.com/office/powerpoint/2010/main" val="2950193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AF392B23-A3EE-B5A2-8B59-74AA98BD592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31433848-BF7B-E3A3-432F-5C92B7429758}"/>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5286999-2E94-201B-B3E2-4AB975EF7EC5}"/>
              </a:ext>
            </a:extLst>
          </p:cNvPr>
          <p:cNvSpPr>
            <a:spLocks noGrp="1"/>
          </p:cNvSpPr>
          <p:nvPr>
            <p:ph type="dt" sz="half" idx="10"/>
          </p:nvPr>
        </p:nvSpPr>
        <p:spPr/>
        <p:txBody>
          <a:bodyPr/>
          <a:lstStyle/>
          <a:p>
            <a:fld id="{25D1334A-156C-4B30-9EB1-05A722B331C8}" type="datetimeFigureOut">
              <a:rPr lang="en-US" smtClean="0"/>
              <a:t>1/24/2025</a:t>
            </a:fld>
            <a:endParaRPr lang="en-US"/>
          </a:p>
        </p:txBody>
      </p:sp>
      <p:sp>
        <p:nvSpPr>
          <p:cNvPr id="5" name="Footer Placeholder 4">
            <a:extLst>
              <a:ext uri="{FF2B5EF4-FFF2-40B4-BE49-F238E27FC236}">
                <a16:creationId xmlns:a16="http://schemas.microsoft.com/office/drawing/2014/main" id="{F49B0510-E3DB-89AB-E17E-06B66C65175D}"/>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CC6FEC7-E747-F513-B749-EF24CADF8E02}"/>
              </a:ext>
            </a:extLst>
          </p:cNvPr>
          <p:cNvSpPr>
            <a:spLocks noGrp="1"/>
          </p:cNvSpPr>
          <p:nvPr>
            <p:ph type="sldNum" sz="quarter" idx="12"/>
          </p:nvPr>
        </p:nvSpPr>
        <p:spPr/>
        <p:txBody>
          <a:bodyPr/>
          <a:lstStyle/>
          <a:p>
            <a:fld id="{01E1A433-5A7C-4DF7-91BD-A395FD559990}" type="slidenum">
              <a:rPr lang="en-US" smtClean="0"/>
              <a:t>‹#›</a:t>
            </a:fld>
            <a:endParaRPr lang="en-US"/>
          </a:p>
        </p:txBody>
      </p:sp>
    </p:spTree>
    <p:extLst>
      <p:ext uri="{BB962C8B-B14F-4D97-AF65-F5344CB8AC3E}">
        <p14:creationId xmlns:p14="http://schemas.microsoft.com/office/powerpoint/2010/main" val="144943381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909787-02D4-373D-912E-D74735647EC4}"/>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FD9758F-1F03-FE60-FB74-CD2C2B3F33A0}"/>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56792E1-6DC2-71A9-3941-266AFBC3EB13}"/>
              </a:ext>
            </a:extLst>
          </p:cNvPr>
          <p:cNvSpPr>
            <a:spLocks noGrp="1"/>
          </p:cNvSpPr>
          <p:nvPr>
            <p:ph type="dt" sz="half" idx="10"/>
          </p:nvPr>
        </p:nvSpPr>
        <p:spPr/>
        <p:txBody>
          <a:bodyPr/>
          <a:lstStyle/>
          <a:p>
            <a:fld id="{25D1334A-156C-4B30-9EB1-05A722B331C8}" type="datetimeFigureOut">
              <a:rPr lang="en-US" smtClean="0"/>
              <a:t>1/24/2025</a:t>
            </a:fld>
            <a:endParaRPr lang="en-US"/>
          </a:p>
        </p:txBody>
      </p:sp>
      <p:sp>
        <p:nvSpPr>
          <p:cNvPr id="5" name="Footer Placeholder 4">
            <a:extLst>
              <a:ext uri="{FF2B5EF4-FFF2-40B4-BE49-F238E27FC236}">
                <a16:creationId xmlns:a16="http://schemas.microsoft.com/office/drawing/2014/main" id="{C33CC12F-52CB-B0C5-EA09-4948CE2FAC9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0F7389E3-A083-9726-6167-DD12E527B049}"/>
              </a:ext>
            </a:extLst>
          </p:cNvPr>
          <p:cNvSpPr>
            <a:spLocks noGrp="1"/>
          </p:cNvSpPr>
          <p:nvPr>
            <p:ph type="sldNum" sz="quarter" idx="12"/>
          </p:nvPr>
        </p:nvSpPr>
        <p:spPr/>
        <p:txBody>
          <a:bodyPr/>
          <a:lstStyle/>
          <a:p>
            <a:fld id="{01E1A433-5A7C-4DF7-91BD-A395FD559990}" type="slidenum">
              <a:rPr lang="en-US" smtClean="0"/>
              <a:t>‹#›</a:t>
            </a:fld>
            <a:endParaRPr lang="en-US"/>
          </a:p>
        </p:txBody>
      </p:sp>
    </p:spTree>
    <p:extLst>
      <p:ext uri="{BB962C8B-B14F-4D97-AF65-F5344CB8AC3E}">
        <p14:creationId xmlns:p14="http://schemas.microsoft.com/office/powerpoint/2010/main" val="327571894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FB3579-02EE-3B1B-1041-C17953AFBEB7}"/>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B652FA57-CE4A-CED8-D87E-418B10986A2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82EF2162-AF09-9845-47FC-F1657D38BB61}"/>
              </a:ext>
            </a:extLst>
          </p:cNvPr>
          <p:cNvSpPr>
            <a:spLocks noGrp="1"/>
          </p:cNvSpPr>
          <p:nvPr>
            <p:ph type="dt" sz="half" idx="10"/>
          </p:nvPr>
        </p:nvSpPr>
        <p:spPr/>
        <p:txBody>
          <a:bodyPr/>
          <a:lstStyle/>
          <a:p>
            <a:fld id="{25D1334A-156C-4B30-9EB1-05A722B331C8}" type="datetimeFigureOut">
              <a:rPr lang="en-US" smtClean="0"/>
              <a:t>1/24/2025</a:t>
            </a:fld>
            <a:endParaRPr lang="en-US"/>
          </a:p>
        </p:txBody>
      </p:sp>
      <p:sp>
        <p:nvSpPr>
          <p:cNvPr id="5" name="Footer Placeholder 4">
            <a:extLst>
              <a:ext uri="{FF2B5EF4-FFF2-40B4-BE49-F238E27FC236}">
                <a16:creationId xmlns:a16="http://schemas.microsoft.com/office/drawing/2014/main" id="{D6896051-2CDE-1C68-6736-D8B828024C5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852C43D-6FEE-9169-C14A-529394EC7551}"/>
              </a:ext>
            </a:extLst>
          </p:cNvPr>
          <p:cNvSpPr>
            <a:spLocks noGrp="1"/>
          </p:cNvSpPr>
          <p:nvPr>
            <p:ph type="sldNum" sz="quarter" idx="12"/>
          </p:nvPr>
        </p:nvSpPr>
        <p:spPr/>
        <p:txBody>
          <a:bodyPr/>
          <a:lstStyle/>
          <a:p>
            <a:fld id="{01E1A433-5A7C-4DF7-91BD-A395FD559990}" type="slidenum">
              <a:rPr lang="en-US" smtClean="0"/>
              <a:t>‹#›</a:t>
            </a:fld>
            <a:endParaRPr lang="en-US"/>
          </a:p>
        </p:txBody>
      </p:sp>
    </p:spTree>
    <p:extLst>
      <p:ext uri="{BB962C8B-B14F-4D97-AF65-F5344CB8AC3E}">
        <p14:creationId xmlns:p14="http://schemas.microsoft.com/office/powerpoint/2010/main" val="7448449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9C80AF-51AD-A3FB-28E7-53364BDE8447}"/>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B5DEFA1-DCD4-602E-FADF-01AE416736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CB0BBE75-E3D3-5A50-1998-53F007EE3400}"/>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E5A1897-67A0-1571-7B9D-00241BB94B61}"/>
              </a:ext>
            </a:extLst>
          </p:cNvPr>
          <p:cNvSpPr>
            <a:spLocks noGrp="1"/>
          </p:cNvSpPr>
          <p:nvPr>
            <p:ph type="dt" sz="half" idx="10"/>
          </p:nvPr>
        </p:nvSpPr>
        <p:spPr/>
        <p:txBody>
          <a:bodyPr/>
          <a:lstStyle/>
          <a:p>
            <a:fld id="{25D1334A-156C-4B30-9EB1-05A722B331C8}" type="datetimeFigureOut">
              <a:rPr lang="en-US" smtClean="0"/>
              <a:t>1/24/2025</a:t>
            </a:fld>
            <a:endParaRPr lang="en-US"/>
          </a:p>
        </p:txBody>
      </p:sp>
      <p:sp>
        <p:nvSpPr>
          <p:cNvPr id="6" name="Footer Placeholder 5">
            <a:extLst>
              <a:ext uri="{FF2B5EF4-FFF2-40B4-BE49-F238E27FC236}">
                <a16:creationId xmlns:a16="http://schemas.microsoft.com/office/drawing/2014/main" id="{2552DF6B-72EB-758A-5487-1576841BCCB9}"/>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CDB64CD-5CD2-2D6F-54DF-43CC6767C0F5}"/>
              </a:ext>
            </a:extLst>
          </p:cNvPr>
          <p:cNvSpPr>
            <a:spLocks noGrp="1"/>
          </p:cNvSpPr>
          <p:nvPr>
            <p:ph type="sldNum" sz="quarter" idx="12"/>
          </p:nvPr>
        </p:nvSpPr>
        <p:spPr/>
        <p:txBody>
          <a:bodyPr/>
          <a:lstStyle/>
          <a:p>
            <a:fld id="{01E1A433-5A7C-4DF7-91BD-A395FD559990}" type="slidenum">
              <a:rPr lang="en-US" smtClean="0"/>
              <a:t>‹#›</a:t>
            </a:fld>
            <a:endParaRPr lang="en-US"/>
          </a:p>
        </p:txBody>
      </p:sp>
    </p:spTree>
    <p:extLst>
      <p:ext uri="{BB962C8B-B14F-4D97-AF65-F5344CB8AC3E}">
        <p14:creationId xmlns:p14="http://schemas.microsoft.com/office/powerpoint/2010/main" val="53232553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441E5E-8128-7E3E-C966-B52B6CBD6F39}"/>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FAB8E823-3EFE-837C-D38B-2CA67A0C33C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7B478F92-7C44-0CAB-4899-F502E4848CE4}"/>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1E0B292F-BFF2-9199-542C-18A73D42CAA6}"/>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804E324-011E-C57A-5827-AB8AD43E0BA4}"/>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DEF66B7C-66DC-2405-0092-99FAEF6DFE39}"/>
              </a:ext>
            </a:extLst>
          </p:cNvPr>
          <p:cNvSpPr>
            <a:spLocks noGrp="1"/>
          </p:cNvSpPr>
          <p:nvPr>
            <p:ph type="dt" sz="half" idx="10"/>
          </p:nvPr>
        </p:nvSpPr>
        <p:spPr/>
        <p:txBody>
          <a:bodyPr/>
          <a:lstStyle/>
          <a:p>
            <a:fld id="{25D1334A-156C-4B30-9EB1-05A722B331C8}" type="datetimeFigureOut">
              <a:rPr lang="en-US" smtClean="0"/>
              <a:t>1/24/2025</a:t>
            </a:fld>
            <a:endParaRPr lang="en-US"/>
          </a:p>
        </p:txBody>
      </p:sp>
      <p:sp>
        <p:nvSpPr>
          <p:cNvPr id="8" name="Footer Placeholder 7">
            <a:extLst>
              <a:ext uri="{FF2B5EF4-FFF2-40B4-BE49-F238E27FC236}">
                <a16:creationId xmlns:a16="http://schemas.microsoft.com/office/drawing/2014/main" id="{4CD9F5AE-1E8C-B407-9C9D-6534B26209D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BBE976E5-58E0-20F9-E4E2-AA20BD6A1FE4}"/>
              </a:ext>
            </a:extLst>
          </p:cNvPr>
          <p:cNvSpPr>
            <a:spLocks noGrp="1"/>
          </p:cNvSpPr>
          <p:nvPr>
            <p:ph type="sldNum" sz="quarter" idx="12"/>
          </p:nvPr>
        </p:nvSpPr>
        <p:spPr/>
        <p:txBody>
          <a:bodyPr/>
          <a:lstStyle/>
          <a:p>
            <a:fld id="{01E1A433-5A7C-4DF7-91BD-A395FD559990}" type="slidenum">
              <a:rPr lang="en-US" smtClean="0"/>
              <a:t>‹#›</a:t>
            </a:fld>
            <a:endParaRPr lang="en-US"/>
          </a:p>
        </p:txBody>
      </p:sp>
    </p:spTree>
    <p:extLst>
      <p:ext uri="{BB962C8B-B14F-4D97-AF65-F5344CB8AC3E}">
        <p14:creationId xmlns:p14="http://schemas.microsoft.com/office/powerpoint/2010/main" val="31944833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F4978A-E8AD-E3AB-3D0D-48E6B7A3D31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EEFFC2D-0D63-E430-B4A2-291CDD650366}"/>
              </a:ext>
            </a:extLst>
          </p:cNvPr>
          <p:cNvSpPr>
            <a:spLocks noGrp="1"/>
          </p:cNvSpPr>
          <p:nvPr>
            <p:ph type="dt" sz="half" idx="10"/>
          </p:nvPr>
        </p:nvSpPr>
        <p:spPr/>
        <p:txBody>
          <a:bodyPr/>
          <a:lstStyle/>
          <a:p>
            <a:fld id="{25D1334A-156C-4B30-9EB1-05A722B331C8}" type="datetimeFigureOut">
              <a:rPr lang="en-US" smtClean="0"/>
              <a:t>1/24/2025</a:t>
            </a:fld>
            <a:endParaRPr lang="en-US"/>
          </a:p>
        </p:txBody>
      </p:sp>
      <p:sp>
        <p:nvSpPr>
          <p:cNvPr id="4" name="Footer Placeholder 3">
            <a:extLst>
              <a:ext uri="{FF2B5EF4-FFF2-40B4-BE49-F238E27FC236}">
                <a16:creationId xmlns:a16="http://schemas.microsoft.com/office/drawing/2014/main" id="{3D5AC0DF-3AC8-B9ED-F9AB-BC0C41227346}"/>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AD394EE2-1354-981D-779F-F05CA3C16FB3}"/>
              </a:ext>
            </a:extLst>
          </p:cNvPr>
          <p:cNvSpPr>
            <a:spLocks noGrp="1"/>
          </p:cNvSpPr>
          <p:nvPr>
            <p:ph type="sldNum" sz="quarter" idx="12"/>
          </p:nvPr>
        </p:nvSpPr>
        <p:spPr/>
        <p:txBody>
          <a:bodyPr/>
          <a:lstStyle/>
          <a:p>
            <a:fld id="{01E1A433-5A7C-4DF7-91BD-A395FD559990}" type="slidenum">
              <a:rPr lang="en-US" smtClean="0"/>
              <a:t>‹#›</a:t>
            </a:fld>
            <a:endParaRPr lang="en-US"/>
          </a:p>
        </p:txBody>
      </p:sp>
    </p:spTree>
    <p:extLst>
      <p:ext uri="{BB962C8B-B14F-4D97-AF65-F5344CB8AC3E}">
        <p14:creationId xmlns:p14="http://schemas.microsoft.com/office/powerpoint/2010/main" val="322832099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4F52DDD-11C2-6687-3A6E-48A6F4BA57B6}"/>
              </a:ext>
            </a:extLst>
          </p:cNvPr>
          <p:cNvSpPr>
            <a:spLocks noGrp="1"/>
          </p:cNvSpPr>
          <p:nvPr>
            <p:ph type="dt" sz="half" idx="10"/>
          </p:nvPr>
        </p:nvSpPr>
        <p:spPr/>
        <p:txBody>
          <a:bodyPr/>
          <a:lstStyle/>
          <a:p>
            <a:fld id="{25D1334A-156C-4B30-9EB1-05A722B331C8}" type="datetimeFigureOut">
              <a:rPr lang="en-US" smtClean="0"/>
              <a:t>1/24/2025</a:t>
            </a:fld>
            <a:endParaRPr lang="en-US"/>
          </a:p>
        </p:txBody>
      </p:sp>
      <p:sp>
        <p:nvSpPr>
          <p:cNvPr id="3" name="Footer Placeholder 2">
            <a:extLst>
              <a:ext uri="{FF2B5EF4-FFF2-40B4-BE49-F238E27FC236}">
                <a16:creationId xmlns:a16="http://schemas.microsoft.com/office/drawing/2014/main" id="{09F6A897-CEB0-4D4F-D153-225C5D30CF38}"/>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33C44EB8-E130-282B-E54B-BC2942CBDBC9}"/>
              </a:ext>
            </a:extLst>
          </p:cNvPr>
          <p:cNvSpPr>
            <a:spLocks noGrp="1"/>
          </p:cNvSpPr>
          <p:nvPr>
            <p:ph type="sldNum" sz="quarter" idx="12"/>
          </p:nvPr>
        </p:nvSpPr>
        <p:spPr/>
        <p:txBody>
          <a:bodyPr/>
          <a:lstStyle/>
          <a:p>
            <a:fld id="{01E1A433-5A7C-4DF7-91BD-A395FD559990}" type="slidenum">
              <a:rPr lang="en-US" smtClean="0"/>
              <a:t>‹#›</a:t>
            </a:fld>
            <a:endParaRPr lang="en-US"/>
          </a:p>
        </p:txBody>
      </p:sp>
    </p:spTree>
    <p:extLst>
      <p:ext uri="{BB962C8B-B14F-4D97-AF65-F5344CB8AC3E}">
        <p14:creationId xmlns:p14="http://schemas.microsoft.com/office/powerpoint/2010/main" val="370267171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FEDD0-1036-98E4-80C1-02FAD1BF898D}"/>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1F46376-FE70-B33F-1A03-81B51BA8C61E}"/>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B2EE794B-FF64-8587-82E1-9EA12534307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A296875-CEFF-7394-D527-D04643D9CF1C}"/>
              </a:ext>
            </a:extLst>
          </p:cNvPr>
          <p:cNvSpPr>
            <a:spLocks noGrp="1"/>
          </p:cNvSpPr>
          <p:nvPr>
            <p:ph type="dt" sz="half" idx="10"/>
          </p:nvPr>
        </p:nvSpPr>
        <p:spPr/>
        <p:txBody>
          <a:bodyPr/>
          <a:lstStyle/>
          <a:p>
            <a:fld id="{25D1334A-156C-4B30-9EB1-05A722B331C8}" type="datetimeFigureOut">
              <a:rPr lang="en-US" smtClean="0"/>
              <a:t>1/24/2025</a:t>
            </a:fld>
            <a:endParaRPr lang="en-US"/>
          </a:p>
        </p:txBody>
      </p:sp>
      <p:sp>
        <p:nvSpPr>
          <p:cNvPr id="6" name="Footer Placeholder 5">
            <a:extLst>
              <a:ext uri="{FF2B5EF4-FFF2-40B4-BE49-F238E27FC236}">
                <a16:creationId xmlns:a16="http://schemas.microsoft.com/office/drawing/2014/main" id="{6F1875AA-83FC-F28E-45B5-4AC660688E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80B7368-ECBE-F0D7-2CD4-7394A472FF45}"/>
              </a:ext>
            </a:extLst>
          </p:cNvPr>
          <p:cNvSpPr>
            <a:spLocks noGrp="1"/>
          </p:cNvSpPr>
          <p:nvPr>
            <p:ph type="sldNum" sz="quarter" idx="12"/>
          </p:nvPr>
        </p:nvSpPr>
        <p:spPr/>
        <p:txBody>
          <a:bodyPr/>
          <a:lstStyle/>
          <a:p>
            <a:fld id="{01E1A433-5A7C-4DF7-91BD-A395FD559990}" type="slidenum">
              <a:rPr lang="en-US" smtClean="0"/>
              <a:t>‹#›</a:t>
            </a:fld>
            <a:endParaRPr lang="en-US"/>
          </a:p>
        </p:txBody>
      </p:sp>
    </p:spTree>
    <p:extLst>
      <p:ext uri="{BB962C8B-B14F-4D97-AF65-F5344CB8AC3E}">
        <p14:creationId xmlns:p14="http://schemas.microsoft.com/office/powerpoint/2010/main" val="406056843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4F0173A-0372-C558-C75A-829CCC5963B7}"/>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55C8EEB-D215-5D86-02A9-347256F271B8}"/>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06CECB41-821B-691A-DCD9-35CA50DC2FF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23E91017-9F78-4FBC-CD79-24B682878403}"/>
              </a:ext>
            </a:extLst>
          </p:cNvPr>
          <p:cNvSpPr>
            <a:spLocks noGrp="1"/>
          </p:cNvSpPr>
          <p:nvPr>
            <p:ph type="dt" sz="half" idx="10"/>
          </p:nvPr>
        </p:nvSpPr>
        <p:spPr/>
        <p:txBody>
          <a:bodyPr/>
          <a:lstStyle/>
          <a:p>
            <a:fld id="{25D1334A-156C-4B30-9EB1-05A722B331C8}" type="datetimeFigureOut">
              <a:rPr lang="en-US" smtClean="0"/>
              <a:t>1/24/2025</a:t>
            </a:fld>
            <a:endParaRPr lang="en-US"/>
          </a:p>
        </p:txBody>
      </p:sp>
      <p:sp>
        <p:nvSpPr>
          <p:cNvPr id="6" name="Footer Placeholder 5">
            <a:extLst>
              <a:ext uri="{FF2B5EF4-FFF2-40B4-BE49-F238E27FC236}">
                <a16:creationId xmlns:a16="http://schemas.microsoft.com/office/drawing/2014/main" id="{F2754DB2-8606-38AC-6036-1C24B62C224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753F8DC-85E2-DB6B-4FC6-3DCB8428E24D}"/>
              </a:ext>
            </a:extLst>
          </p:cNvPr>
          <p:cNvSpPr>
            <a:spLocks noGrp="1"/>
          </p:cNvSpPr>
          <p:nvPr>
            <p:ph type="sldNum" sz="quarter" idx="12"/>
          </p:nvPr>
        </p:nvSpPr>
        <p:spPr/>
        <p:txBody>
          <a:bodyPr/>
          <a:lstStyle/>
          <a:p>
            <a:fld id="{01E1A433-5A7C-4DF7-91BD-A395FD559990}" type="slidenum">
              <a:rPr lang="en-US" smtClean="0"/>
              <a:t>‹#›</a:t>
            </a:fld>
            <a:endParaRPr lang="en-US"/>
          </a:p>
        </p:txBody>
      </p:sp>
    </p:spTree>
    <p:extLst>
      <p:ext uri="{BB962C8B-B14F-4D97-AF65-F5344CB8AC3E}">
        <p14:creationId xmlns:p14="http://schemas.microsoft.com/office/powerpoint/2010/main" val="413367116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348A306-5191-2B44-E50F-892690EF18E4}"/>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681A2438-50C7-61BF-794F-1C688D319CA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DD0AF77-F616-4A09-B2E8-9743546E091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25D1334A-156C-4B30-9EB1-05A722B331C8}" type="datetimeFigureOut">
              <a:rPr lang="en-US" smtClean="0"/>
              <a:t>1/24/2025</a:t>
            </a:fld>
            <a:endParaRPr lang="en-US"/>
          </a:p>
        </p:txBody>
      </p:sp>
      <p:sp>
        <p:nvSpPr>
          <p:cNvPr id="5" name="Footer Placeholder 4">
            <a:extLst>
              <a:ext uri="{FF2B5EF4-FFF2-40B4-BE49-F238E27FC236}">
                <a16:creationId xmlns:a16="http://schemas.microsoft.com/office/drawing/2014/main" id="{D142DDFC-F68C-4570-5DEC-3338A5B05872}"/>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DDB99B1C-6B23-DFF4-2EC1-584EBC7B3AD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01E1A433-5A7C-4DF7-91BD-A395FD559990}" type="slidenum">
              <a:rPr lang="en-US" smtClean="0"/>
              <a:t>‹#›</a:t>
            </a:fld>
            <a:endParaRPr lang="en-US"/>
          </a:p>
        </p:txBody>
      </p:sp>
    </p:spTree>
    <p:extLst>
      <p:ext uri="{BB962C8B-B14F-4D97-AF65-F5344CB8AC3E}">
        <p14:creationId xmlns:p14="http://schemas.microsoft.com/office/powerpoint/2010/main" val="231793166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s://www.tcjs.state.tx.us/wp-content/uploads/2020/12/Detention_of_Persons_with_IDD.pdf" TargetMode="External"/><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1.xml"/></Relationships>
</file>

<file path=ppt/slides/_rels/slide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2.xml"/><Relationship Id="rId1" Type="http://schemas.openxmlformats.org/officeDocument/2006/relationships/themeOverride" Target="../theme/themeOverride2.xml"/></Relationships>
</file>

<file path=ppt/slides/_rels/slide5.xml.rels><?xml version="1.0" encoding="UTF-8" standalone="yes"?>
<Relationships xmlns="http://schemas.openxmlformats.org/package/2006/relationships"><Relationship Id="rId3" Type="http://schemas.openxmlformats.org/officeDocument/2006/relationships/hyperlink" Target="https://capitol.texas.gov/tlodocs/87R/billtext/html/HB02831F.htm" TargetMode="External"/><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8" name="Picture 7">
            <a:extLst>
              <a:ext uri="{FF2B5EF4-FFF2-40B4-BE49-F238E27FC236}">
                <a16:creationId xmlns:a16="http://schemas.microsoft.com/office/drawing/2014/main" id="{FA5F798E-FB18-92E4-5A63-64DAAD3ED608}"/>
              </a:ext>
              <a:ext uri="{C183D7F6-B498-43B3-948B-1728B52AA6E4}">
                <adec:decorative xmlns:adec="http://schemas.microsoft.com/office/drawing/2017/decorative" val="1"/>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a:off x="10245012" y="0"/>
            <a:ext cx="1946988" cy="1939843"/>
          </a:xfrm>
          <a:prstGeom prst="rect">
            <a:avLst/>
          </a:prstGeom>
        </p:spPr>
      </p:pic>
      <p:sp>
        <p:nvSpPr>
          <p:cNvPr id="2" name="Title 1">
            <a:extLst>
              <a:ext uri="{FF2B5EF4-FFF2-40B4-BE49-F238E27FC236}">
                <a16:creationId xmlns:a16="http://schemas.microsoft.com/office/drawing/2014/main" id="{20903A19-5D66-91A7-09D3-026B32FAB9B1}"/>
              </a:ext>
            </a:extLst>
          </p:cNvPr>
          <p:cNvSpPr>
            <a:spLocks noGrp="1"/>
          </p:cNvSpPr>
          <p:nvPr>
            <p:ph type="ctrTitle"/>
          </p:nvPr>
        </p:nvSpPr>
        <p:spPr/>
        <p:txBody>
          <a:bodyPr>
            <a:normAutofit/>
          </a:bodyPr>
          <a:lstStyle/>
          <a:p>
            <a:r>
              <a:rPr lang="en-US" sz="4000" b="1" kern="1400" spc="-50" dirty="0">
                <a:solidFill>
                  <a:srgbClr val="1E3C78"/>
                </a:solidFill>
                <a:effectLst/>
                <a:latin typeface="Rockwell" panose="02060603020205020403" pitchFamily="18" charset="0"/>
                <a:ea typeface="Times New Roman" panose="02020603050405020304" pitchFamily="18" charset="0"/>
                <a:cs typeface="Times New Roman" panose="02020603050405020304" pitchFamily="18" charset="0"/>
              </a:rPr>
              <a:t>Intellectual and Developmental Disabilities Advisory Committee to Texas Commission of Jail Standards</a:t>
            </a:r>
            <a:br>
              <a:rPr lang="en-US" sz="4000" b="1" kern="1400" spc="-50" dirty="0">
                <a:solidFill>
                  <a:srgbClr val="1E3C78"/>
                </a:solidFill>
                <a:effectLst/>
                <a:latin typeface="Rockwell" panose="02060603020205020403" pitchFamily="18" charset="0"/>
                <a:ea typeface="Times New Roman" panose="02020603050405020304" pitchFamily="18" charset="0"/>
                <a:cs typeface="Times New Roman" panose="02020603050405020304" pitchFamily="18" charset="0"/>
              </a:rPr>
            </a:br>
            <a:endParaRPr lang="en-US" sz="4000" dirty="0"/>
          </a:p>
        </p:txBody>
      </p:sp>
      <p:sp>
        <p:nvSpPr>
          <p:cNvPr id="3" name="Subtitle 2">
            <a:extLst>
              <a:ext uri="{FF2B5EF4-FFF2-40B4-BE49-F238E27FC236}">
                <a16:creationId xmlns:a16="http://schemas.microsoft.com/office/drawing/2014/main" id="{A3C4850E-8EFF-F355-A4CC-2D6BA3BCED22}"/>
              </a:ext>
            </a:extLst>
          </p:cNvPr>
          <p:cNvSpPr>
            <a:spLocks noGrp="1"/>
          </p:cNvSpPr>
          <p:nvPr>
            <p:ph type="subTitle" idx="1"/>
          </p:nvPr>
        </p:nvSpPr>
        <p:spPr/>
        <p:txBody>
          <a:bodyPr/>
          <a:lstStyle/>
          <a:p>
            <a:r>
              <a:rPr lang="en-US" dirty="0"/>
              <a:t>2024 Legislative Report Summary</a:t>
            </a:r>
          </a:p>
        </p:txBody>
      </p:sp>
    </p:spTree>
    <p:extLst>
      <p:ext uri="{BB962C8B-B14F-4D97-AF65-F5344CB8AC3E}">
        <p14:creationId xmlns:p14="http://schemas.microsoft.com/office/powerpoint/2010/main" val="228812984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D018A97-5C99-8687-B258-8E51C3ACE75B}"/>
              </a:ext>
              <a:ext uri="{C183D7F6-B498-43B3-948B-1728B52AA6E4}">
                <adec:decorative xmlns:adec="http://schemas.microsoft.com/office/drawing/2017/decorative" val="1"/>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a:off x="10245012" y="0"/>
            <a:ext cx="1946988" cy="1939843"/>
          </a:xfrm>
          <a:prstGeom prst="rect">
            <a:avLst/>
          </a:prstGeom>
        </p:spPr>
      </p:pic>
      <p:sp>
        <p:nvSpPr>
          <p:cNvPr id="2" name="Title 1">
            <a:extLst>
              <a:ext uri="{FF2B5EF4-FFF2-40B4-BE49-F238E27FC236}">
                <a16:creationId xmlns:a16="http://schemas.microsoft.com/office/drawing/2014/main" id="{58151703-AE79-B727-AC8E-628BC98F5803}"/>
              </a:ext>
            </a:extLst>
          </p:cNvPr>
          <p:cNvSpPr>
            <a:spLocks noGrp="1"/>
          </p:cNvSpPr>
          <p:nvPr>
            <p:ph type="title"/>
          </p:nvPr>
        </p:nvSpPr>
        <p:spPr/>
        <p:txBody>
          <a:bodyPr/>
          <a:lstStyle/>
          <a:p>
            <a:pPr algn="ctr"/>
            <a:r>
              <a:rPr lang="en-US" sz="3600" b="1" kern="1400" spc="-50" dirty="0">
                <a:solidFill>
                  <a:srgbClr val="1E3C78"/>
                </a:solidFill>
                <a:latin typeface="Rockwell" panose="02060603020205020403" pitchFamily="18" charset="0"/>
                <a:cs typeface="Times New Roman" panose="02020603050405020304" pitchFamily="18" charset="0"/>
              </a:rPr>
              <a:t>Service Connection - Recommendations</a:t>
            </a:r>
          </a:p>
        </p:txBody>
      </p:sp>
      <p:sp>
        <p:nvSpPr>
          <p:cNvPr id="3" name="Content Placeholder 2">
            <a:extLst>
              <a:ext uri="{FF2B5EF4-FFF2-40B4-BE49-F238E27FC236}">
                <a16:creationId xmlns:a16="http://schemas.microsoft.com/office/drawing/2014/main" id="{88A4EBA1-5773-138A-C80C-522DF95A9E0E}"/>
              </a:ext>
            </a:extLst>
          </p:cNvPr>
          <p:cNvSpPr>
            <a:spLocks noGrp="1"/>
          </p:cNvSpPr>
          <p:nvPr>
            <p:ph idx="1"/>
          </p:nvPr>
        </p:nvSpPr>
        <p:spPr/>
        <p:txBody>
          <a:bodyPr>
            <a:normAutofit lnSpcReduction="10000"/>
          </a:bodyPr>
          <a:lstStyle/>
          <a:p>
            <a:pPr marL="342900" marR="0" lvl="0" indent="-342900">
              <a:lnSpc>
                <a:spcPct val="120000"/>
              </a:lnSpc>
              <a:spcBef>
                <a:spcPts val="1200"/>
              </a:spcBef>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Continued exploration of best practices for people with IDD in the jail setting and what resources are available within the state to best serve this population.</a:t>
            </a:r>
          </a:p>
          <a:p>
            <a:pPr marL="742950" marR="0" lvl="1" indent="-285750">
              <a:lnSpc>
                <a:spcPct val="120000"/>
              </a:lnSpc>
              <a:buFont typeface="Times New Roman" panose="02020603050405020304" pitchFamily="18" charset="0"/>
              <a:buAutoNum type="alphaL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The IDDAC will continue to use as a foundation the </a:t>
            </a:r>
            <a:r>
              <a:rPr lang="en-US" sz="1800" u="sng" dirty="0">
                <a:solidFill>
                  <a:srgbClr val="0000FF"/>
                </a:solidFill>
                <a:effectLst/>
                <a:latin typeface="Verdana" panose="020B0604030504040204" pitchFamily="34" charset="0"/>
                <a:ea typeface="Verdana" panose="020B0604030504040204" pitchFamily="34" charset="0"/>
                <a:cs typeface="Times New Roman" panose="02020603050405020304" pitchFamily="18" charset="0"/>
                <a:hlinkClick r:id="rId3"/>
              </a:rPr>
              <a:t>IDD Task Force Report</a:t>
            </a:r>
            <a:r>
              <a:rPr lang="en-US" sz="1800" dirty="0">
                <a:effectLst/>
                <a:latin typeface="Verdana" panose="020B0604030504040204" pitchFamily="34" charset="0"/>
                <a:ea typeface="Verdana" panose="020B0604030504040204" pitchFamily="34" charset="0"/>
                <a:cs typeface="Times New Roman" panose="02020603050405020304" pitchFamily="18" charset="0"/>
              </a:rPr>
              <a:t> to research ways to best connect people with IDD in the jail setting with available resources in jail facilities and the community.</a:t>
            </a:r>
          </a:p>
          <a:p>
            <a:pPr marL="342900" marR="0" lvl="0" indent="-342900">
              <a:lnSpc>
                <a:spcPct val="120000"/>
              </a:lnSpc>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Continued research and identification of gaps in community-based services for people with IDD in order to recommend ways to increase capacity for services and address gaps as they are identified.  </a:t>
            </a:r>
          </a:p>
          <a:p>
            <a:pPr marL="342900" marR="0" lvl="0" indent="-342900">
              <a:lnSpc>
                <a:spcPct val="120000"/>
              </a:lnSpc>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That LIDDAs and Texas jails continue to strengthen their working relationships to provide continuity of care and resources to people identified with IDD in the jail setting. </a:t>
            </a:r>
          </a:p>
          <a:p>
            <a:pPr marL="342900" marR="0" lvl="0" indent="-342900">
              <a:lnSpc>
                <a:spcPct val="120000"/>
              </a:lnSpc>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Ongoing investment into community-based services for people with IDD. </a:t>
            </a:r>
          </a:p>
          <a:p>
            <a:pPr marL="0" indent="0">
              <a:buNone/>
            </a:pPr>
            <a:endParaRPr lang="en-US" dirty="0"/>
          </a:p>
        </p:txBody>
      </p:sp>
    </p:spTree>
    <p:extLst>
      <p:ext uri="{BB962C8B-B14F-4D97-AF65-F5344CB8AC3E}">
        <p14:creationId xmlns:p14="http://schemas.microsoft.com/office/powerpoint/2010/main" val="34878040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13D96AF-894E-8834-1BE2-630079A56018}"/>
              </a:ext>
              <a:ext uri="{C183D7F6-B498-43B3-948B-1728B52AA6E4}">
                <adec:decorative xmlns:adec="http://schemas.microsoft.com/office/drawing/2017/decorative" val="1"/>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a:off x="10245012" y="0"/>
            <a:ext cx="1946988" cy="1939843"/>
          </a:xfrm>
          <a:prstGeom prst="rect">
            <a:avLst/>
          </a:prstGeom>
        </p:spPr>
      </p:pic>
      <p:sp>
        <p:nvSpPr>
          <p:cNvPr id="2" name="Title 1">
            <a:extLst>
              <a:ext uri="{FF2B5EF4-FFF2-40B4-BE49-F238E27FC236}">
                <a16:creationId xmlns:a16="http://schemas.microsoft.com/office/drawing/2014/main" id="{D705377C-60C1-74E9-9848-DB20269E7EDB}"/>
              </a:ext>
            </a:extLst>
          </p:cNvPr>
          <p:cNvSpPr>
            <a:spLocks noGrp="1"/>
          </p:cNvSpPr>
          <p:nvPr>
            <p:ph type="title"/>
          </p:nvPr>
        </p:nvSpPr>
        <p:spPr/>
        <p:txBody>
          <a:bodyPr/>
          <a:lstStyle/>
          <a:p>
            <a:pPr algn="ctr"/>
            <a:r>
              <a:rPr lang="en-US" sz="3600" b="1" kern="1400" spc="-50" dirty="0">
                <a:solidFill>
                  <a:srgbClr val="1E3C78"/>
                </a:solidFill>
                <a:latin typeface="Rockwell" panose="02060603020205020403" pitchFamily="18" charset="0"/>
                <a:cs typeface="Times New Roman" panose="02020603050405020304" pitchFamily="18" charset="0"/>
              </a:rPr>
              <a:t>Conclusion</a:t>
            </a:r>
          </a:p>
        </p:txBody>
      </p:sp>
      <p:sp>
        <p:nvSpPr>
          <p:cNvPr id="3" name="Content Placeholder 2">
            <a:extLst>
              <a:ext uri="{FF2B5EF4-FFF2-40B4-BE49-F238E27FC236}">
                <a16:creationId xmlns:a16="http://schemas.microsoft.com/office/drawing/2014/main" id="{CE34A5AF-021F-48A6-520F-D145AC5FC4BC}"/>
              </a:ext>
            </a:extLst>
          </p:cNvPr>
          <p:cNvSpPr>
            <a:spLocks noGrp="1"/>
          </p:cNvSpPr>
          <p:nvPr>
            <p:ph idx="1"/>
          </p:nvPr>
        </p:nvSpPr>
        <p:spPr/>
        <p:txBody>
          <a:bodyPr/>
          <a:lstStyle/>
          <a:p>
            <a:pPr marL="0" indent="0">
              <a:buNone/>
            </a:pPr>
            <a:r>
              <a:rPr lang="en-US" sz="1800" dirty="0">
                <a:effectLst/>
                <a:latin typeface="Verdana" panose="020B0604030504040204" pitchFamily="34" charset="0"/>
                <a:ea typeface="Verdana" panose="020B0604030504040204" pitchFamily="34" charset="0"/>
                <a:cs typeface="Times New Roman" panose="02020603050405020304" pitchFamily="18" charset="0"/>
              </a:rPr>
              <a:t>The IDDAC brings together a diverse group of professionals who are committed to working with TCJS to find solutions to address the many needs of people with IDD in the jail setting. The priorities outlined in this report for this committee to continue to research solutions and best practices and determine where innovation or change may be needed in current standards/processes in the jail setting and beyond.  The committee will continue to work with stakeholder groups, committee members, other state agency representatives, and others to present solutions to the challenges presented in this report and monitor for new challenges that should be addressed. The IDDAC recognizes that ongoing work is needed to continue to support both people with IDD and those providing their care in the jail setting with the best possible resources and knowledge to impact outcomes for the better.</a:t>
            </a:r>
          </a:p>
          <a:p>
            <a:endParaRPr lang="en-US" dirty="0"/>
          </a:p>
        </p:txBody>
      </p:sp>
    </p:spTree>
    <p:extLst>
      <p:ext uri="{BB962C8B-B14F-4D97-AF65-F5344CB8AC3E}">
        <p14:creationId xmlns:p14="http://schemas.microsoft.com/office/powerpoint/2010/main" val="98315189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070F51D-1BE7-195D-CAF3-1B19081A23A4}"/>
              </a:ext>
              <a:ext uri="{C183D7F6-B498-43B3-948B-1728B52AA6E4}">
                <adec:decorative xmlns:adec="http://schemas.microsoft.com/office/drawing/2017/decorative" val="1"/>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a:off x="10245012" y="0"/>
            <a:ext cx="1946988" cy="1939843"/>
          </a:xfrm>
          <a:prstGeom prst="rect">
            <a:avLst/>
          </a:prstGeom>
        </p:spPr>
      </p:pic>
      <p:sp>
        <p:nvSpPr>
          <p:cNvPr id="2" name="Title 1">
            <a:extLst>
              <a:ext uri="{FF2B5EF4-FFF2-40B4-BE49-F238E27FC236}">
                <a16:creationId xmlns:a16="http://schemas.microsoft.com/office/drawing/2014/main" id="{52EF3802-9A45-BC8A-A74C-C9077235657B}"/>
              </a:ext>
            </a:extLst>
          </p:cNvPr>
          <p:cNvSpPr>
            <a:spLocks noGrp="1"/>
          </p:cNvSpPr>
          <p:nvPr>
            <p:ph type="title"/>
          </p:nvPr>
        </p:nvSpPr>
        <p:spPr/>
        <p:txBody>
          <a:bodyPr>
            <a:normAutofit fontScale="90000"/>
          </a:bodyPr>
          <a:lstStyle/>
          <a:p>
            <a:pPr algn="ctr"/>
            <a:r>
              <a:rPr lang="en-US" sz="4000" b="1" kern="1400" spc="-50" dirty="0">
                <a:solidFill>
                  <a:srgbClr val="1E3C78"/>
                </a:solidFill>
                <a:latin typeface="Rockwell" panose="02060603020205020403" pitchFamily="18" charset="0"/>
                <a:cs typeface="Times New Roman" panose="02020603050405020304" pitchFamily="18" charset="0"/>
              </a:rPr>
              <a:t>Intellectual and Developmental Disabilities Advisory Committee (IDDAC) Members</a:t>
            </a:r>
          </a:p>
        </p:txBody>
      </p:sp>
      <p:sp>
        <p:nvSpPr>
          <p:cNvPr id="3" name="Content Placeholder 2">
            <a:extLst>
              <a:ext uri="{FF2B5EF4-FFF2-40B4-BE49-F238E27FC236}">
                <a16:creationId xmlns:a16="http://schemas.microsoft.com/office/drawing/2014/main" id="{5E47F920-FEC1-F0D8-9646-8E1C8DD61AB3}"/>
              </a:ext>
            </a:extLst>
          </p:cNvPr>
          <p:cNvSpPr>
            <a:spLocks noGrp="1"/>
          </p:cNvSpPr>
          <p:nvPr>
            <p:ph idx="1"/>
          </p:nvPr>
        </p:nvSpPr>
        <p:spPr/>
        <p:txBody>
          <a:bodyPr>
            <a:normAutofit fontScale="70000" lnSpcReduction="20000"/>
          </a:bodyPr>
          <a:lstStyle/>
          <a:p>
            <a:pPr lvl="1"/>
            <a:r>
              <a:rPr lang="en-US" dirty="0">
                <a:latin typeface="Verdana" panose="020B0604030504040204" pitchFamily="34" charset="0"/>
                <a:ea typeface="Verdana" panose="020B0604030504040204" pitchFamily="34" charset="0"/>
                <a:cs typeface="Times New Roman" panose="02020603050405020304" pitchFamily="18" charset="0"/>
              </a:rPr>
              <a:t>Sheriff Kelly Rowe, Chairman and TCJS Representative</a:t>
            </a:r>
          </a:p>
          <a:p>
            <a:pPr lvl="1"/>
            <a:r>
              <a:rPr lang="en-US" dirty="0">
                <a:latin typeface="Verdana" panose="020B0604030504040204" pitchFamily="34" charset="0"/>
                <a:ea typeface="Verdana" panose="020B0604030504040204" pitchFamily="34" charset="0"/>
                <a:cs typeface="Times New Roman" panose="02020603050405020304" pitchFamily="18" charset="0"/>
              </a:rPr>
              <a:t>Dr. Kelly Fegan-Bohm, DSHS Representative</a:t>
            </a:r>
          </a:p>
          <a:p>
            <a:pPr lvl="1"/>
            <a:r>
              <a:rPr lang="en-US" dirty="0">
                <a:latin typeface="Verdana" panose="020B0604030504040204" pitchFamily="34" charset="0"/>
                <a:ea typeface="Verdana" panose="020B0604030504040204" pitchFamily="34" charset="0"/>
                <a:cs typeface="Times New Roman" panose="02020603050405020304" pitchFamily="18" charset="0"/>
              </a:rPr>
              <a:t>Haley Turner, HHSC Representative</a:t>
            </a:r>
          </a:p>
          <a:p>
            <a:pPr lvl="1"/>
            <a:r>
              <a:rPr lang="en-US" dirty="0">
                <a:latin typeface="Verdana" panose="020B0604030504040204" pitchFamily="34" charset="0"/>
                <a:ea typeface="Verdana" panose="020B0604030504040204" pitchFamily="34" charset="0"/>
                <a:cs typeface="Times New Roman" panose="02020603050405020304" pitchFamily="18" charset="0"/>
              </a:rPr>
              <a:t>Cullen Grissom, TCOLE Representative</a:t>
            </a:r>
          </a:p>
          <a:p>
            <a:pPr lvl="1"/>
            <a:r>
              <a:rPr lang="en-US" dirty="0">
                <a:latin typeface="Verdana" panose="020B0604030504040204" pitchFamily="34" charset="0"/>
                <a:ea typeface="Verdana" panose="020B0604030504040204" pitchFamily="34" charset="0"/>
                <a:cs typeface="Times New Roman" panose="02020603050405020304" pitchFamily="18" charset="0"/>
              </a:rPr>
              <a:t>Emily Eisenman, TCOOMMI Representative</a:t>
            </a:r>
          </a:p>
          <a:p>
            <a:pPr lvl="1"/>
            <a:r>
              <a:rPr lang="en-US" dirty="0">
                <a:latin typeface="Verdana" panose="020B0604030504040204" pitchFamily="34" charset="0"/>
                <a:ea typeface="Verdana" panose="020B0604030504040204" pitchFamily="34" charset="0"/>
                <a:cs typeface="Times New Roman" panose="02020603050405020304" pitchFamily="18" charset="0"/>
              </a:rPr>
              <a:t>Sheriff Bo Stallman, Sheriff of a county with a population of 80,000 or more (Brazoria County)</a:t>
            </a:r>
          </a:p>
          <a:p>
            <a:pPr lvl="1"/>
            <a:r>
              <a:rPr lang="en-US" dirty="0">
                <a:latin typeface="Verdana" panose="020B0604030504040204" pitchFamily="34" charset="0"/>
                <a:ea typeface="Verdana" panose="020B0604030504040204" pitchFamily="34" charset="0"/>
                <a:cs typeface="Times New Roman" panose="02020603050405020304" pitchFamily="18" charset="0"/>
              </a:rPr>
              <a:t>Sheriff Gerald Yezak, Sheriff of a county with a population of less than 80,000 (Robertson County)</a:t>
            </a:r>
          </a:p>
          <a:p>
            <a:pPr lvl="1"/>
            <a:r>
              <a:rPr lang="en-US" dirty="0">
                <a:latin typeface="Verdana" panose="020B0604030504040204" pitchFamily="34" charset="0"/>
                <a:ea typeface="Verdana" panose="020B0604030504040204" pitchFamily="34" charset="0"/>
                <a:cs typeface="Times New Roman" panose="02020603050405020304" pitchFamily="18" charset="0"/>
              </a:rPr>
              <a:t>Ellen Bauman, Representative of a statewide organization that advocates for individuals with IDD (The Arc of Texas)</a:t>
            </a:r>
          </a:p>
          <a:p>
            <a:pPr lvl="1"/>
            <a:r>
              <a:rPr lang="en-US" dirty="0">
                <a:latin typeface="Verdana" panose="020B0604030504040204" pitchFamily="34" charset="0"/>
                <a:ea typeface="Verdana" panose="020B0604030504040204" pitchFamily="34" charset="0"/>
                <a:cs typeface="Times New Roman" panose="02020603050405020304" pitchFamily="18" charset="0"/>
              </a:rPr>
              <a:t>Lee Johnson, Representative of a statewide organization that advocates for individuals with IDD (Texas Council of Community Centers)</a:t>
            </a:r>
          </a:p>
          <a:p>
            <a:pPr lvl="1"/>
            <a:r>
              <a:rPr lang="en-US" dirty="0">
                <a:latin typeface="Verdana" panose="020B0604030504040204" pitchFamily="34" charset="0"/>
                <a:ea typeface="Verdana" panose="020B0604030504040204" pitchFamily="34" charset="0"/>
                <a:cs typeface="Times New Roman" panose="02020603050405020304" pitchFamily="18" charset="0"/>
              </a:rPr>
              <a:t>Bryan Camphire, Representative who is a mental health professional with a focus on trauma and IDD (Integral Care)</a:t>
            </a:r>
          </a:p>
          <a:p>
            <a:pPr lvl="1"/>
            <a:r>
              <a:rPr lang="en-US" dirty="0">
                <a:latin typeface="Verdana" panose="020B0604030504040204" pitchFamily="34" charset="0"/>
                <a:ea typeface="Verdana" panose="020B0604030504040204" pitchFamily="34" charset="0"/>
                <a:cs typeface="Times New Roman" panose="02020603050405020304" pitchFamily="18" charset="0"/>
              </a:rPr>
              <a:t>Robin Seale-Gutierrez, Representative from a state supported living center</a:t>
            </a:r>
          </a:p>
          <a:p>
            <a:pPr lvl="1"/>
            <a:r>
              <a:rPr lang="en-US" dirty="0">
                <a:latin typeface="Verdana" panose="020B0604030504040204" pitchFamily="34" charset="0"/>
                <a:ea typeface="Verdana" panose="020B0604030504040204" pitchFamily="34" charset="0"/>
                <a:cs typeface="Times New Roman" panose="02020603050405020304" pitchFamily="18" charset="0"/>
              </a:rPr>
              <a:t>Dr. Lizdelia </a:t>
            </a:r>
            <a:r>
              <a:rPr lang="es-ES" dirty="0">
                <a:latin typeface="Verdana" panose="020B0604030504040204" pitchFamily="34" charset="0"/>
                <a:ea typeface="Verdana" panose="020B0604030504040204" pitchFamily="34" charset="0"/>
                <a:cs typeface="Times New Roman" panose="02020603050405020304" pitchFamily="18" charset="0"/>
              </a:rPr>
              <a:t>Piñón</a:t>
            </a:r>
            <a:r>
              <a:rPr lang="en-US" dirty="0">
                <a:latin typeface="Verdana" panose="020B0604030504040204" pitchFamily="34" charset="0"/>
                <a:ea typeface="Verdana" panose="020B0604030504040204" pitchFamily="34" charset="0"/>
                <a:cs typeface="Times New Roman" panose="02020603050405020304" pitchFamily="18" charset="0"/>
              </a:rPr>
              <a:t>, </a:t>
            </a:r>
            <a:r>
              <a:rPr lang="en-US" dirty="0" err="1">
                <a:latin typeface="Verdana" panose="020B0604030504040204" pitchFamily="34" charset="0"/>
                <a:ea typeface="Verdana" panose="020B0604030504040204" pitchFamily="34" charset="0"/>
                <a:cs typeface="Times New Roman" panose="02020603050405020304" pitchFamily="18" charset="0"/>
              </a:rPr>
              <a:t>Ed.D</a:t>
            </a:r>
            <a:r>
              <a:rPr lang="en-US" dirty="0">
                <a:latin typeface="Verdana" panose="020B0604030504040204" pitchFamily="34" charset="0"/>
                <a:ea typeface="Verdana" panose="020B0604030504040204" pitchFamily="34" charset="0"/>
                <a:cs typeface="Times New Roman" panose="02020603050405020304" pitchFamily="18" charset="0"/>
              </a:rPr>
              <a:t>, Member who has an intellectual or developmental disability or whose family member has an intellectual or developmental disability</a:t>
            </a:r>
          </a:p>
          <a:p>
            <a:pPr lvl="1"/>
            <a:r>
              <a:rPr lang="en-US" dirty="0">
                <a:latin typeface="Verdana" panose="020B0604030504040204" pitchFamily="34" charset="0"/>
                <a:ea typeface="Verdana" panose="020B0604030504040204" pitchFamily="34" charset="0"/>
                <a:cs typeface="Times New Roman" panose="02020603050405020304" pitchFamily="18" charset="0"/>
              </a:rPr>
              <a:t>Gene Terry, Member who represents the public</a:t>
            </a:r>
            <a:endParaRPr lang="en-US" dirty="0"/>
          </a:p>
        </p:txBody>
      </p:sp>
    </p:spTree>
    <p:extLst>
      <p:ext uri="{BB962C8B-B14F-4D97-AF65-F5344CB8AC3E}">
        <p14:creationId xmlns:p14="http://schemas.microsoft.com/office/powerpoint/2010/main" val="21985150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3AB6D-371E-62D7-3832-342ACB7A5411}"/>
              </a:ext>
            </a:extLst>
          </p:cNvPr>
          <p:cNvSpPr>
            <a:spLocks noGrp="1"/>
          </p:cNvSpPr>
          <p:nvPr>
            <p:ph type="title"/>
          </p:nvPr>
        </p:nvSpPr>
        <p:spPr/>
        <p:txBody>
          <a:bodyPr/>
          <a:lstStyle/>
          <a:p>
            <a:pPr algn="ctr"/>
            <a:r>
              <a:rPr lang="en-US" sz="3600" b="1" kern="1400" spc="-50" dirty="0">
                <a:solidFill>
                  <a:srgbClr val="1E3C78"/>
                </a:solidFill>
                <a:latin typeface="Rockwell" panose="02060603020205020403" pitchFamily="18" charset="0"/>
                <a:cs typeface="Times New Roman" panose="02020603050405020304" pitchFamily="18" charset="0"/>
              </a:rPr>
              <a:t>Background</a:t>
            </a:r>
          </a:p>
        </p:txBody>
      </p:sp>
      <p:sp>
        <p:nvSpPr>
          <p:cNvPr id="3" name="Content Placeholder 2">
            <a:extLst>
              <a:ext uri="{FF2B5EF4-FFF2-40B4-BE49-F238E27FC236}">
                <a16:creationId xmlns:a16="http://schemas.microsoft.com/office/drawing/2014/main" id="{B3768FCE-65AD-17E3-4D02-9E18A50732A1}"/>
              </a:ext>
            </a:extLst>
          </p:cNvPr>
          <p:cNvSpPr>
            <a:spLocks noGrp="1"/>
          </p:cNvSpPr>
          <p:nvPr>
            <p:ph idx="1"/>
          </p:nvPr>
        </p:nvSpPr>
        <p:spPr/>
        <p:txBody>
          <a:bodyPr/>
          <a:lstStyle/>
          <a:p>
            <a:pPr marL="0" marR="0">
              <a:spcBef>
                <a:spcPts val="1200"/>
              </a:spcBef>
            </a:pPr>
            <a:r>
              <a:rPr lang="en-US" sz="1800" dirty="0">
                <a:effectLst/>
                <a:latin typeface="Verdana" panose="020B0604030504040204" pitchFamily="34" charset="0"/>
                <a:ea typeface="Verdana" panose="020B0604030504040204" pitchFamily="34" charset="0"/>
                <a:cs typeface="Times New Roman" panose="02020603050405020304" pitchFamily="18" charset="0"/>
              </a:rPr>
              <a:t>Intellectual disability and developmental disabilities are a wide array of disorders with multiple potential underlying causes.  </a:t>
            </a:r>
          </a:p>
          <a:p>
            <a:pPr marL="0" marR="0">
              <a:spcBef>
                <a:spcPts val="1200"/>
              </a:spcBef>
            </a:pPr>
            <a:r>
              <a:rPr lang="en-US" sz="1800" dirty="0">
                <a:effectLst/>
                <a:latin typeface="Verdana" panose="020B0604030504040204" pitchFamily="34" charset="0"/>
                <a:ea typeface="Verdana" panose="020B0604030504040204" pitchFamily="34" charset="0"/>
                <a:cs typeface="Times New Roman" panose="02020603050405020304" pitchFamily="18" charset="0"/>
              </a:rPr>
              <a:t>Intellectual disabilities are disabilities present before age 18 and are distinguished by significant limitations in both intellectual functioning and adaptive behaviors, such as social and practical everyday living skills.</a:t>
            </a:r>
          </a:p>
          <a:p>
            <a:pPr marL="0" marR="0">
              <a:spcBef>
                <a:spcPts val="1200"/>
              </a:spcBef>
            </a:pPr>
            <a:r>
              <a:rPr lang="en-US" sz="1800" dirty="0">
                <a:effectLst/>
                <a:latin typeface="Verdana" panose="020B0604030504040204" pitchFamily="34" charset="0"/>
                <a:ea typeface="Verdana" panose="020B0604030504040204" pitchFamily="34" charset="0"/>
                <a:cs typeface="Times New Roman" panose="02020603050405020304" pitchFamily="18" charset="0"/>
              </a:rPr>
              <a:t>Developmental disabilities are severe, chronic disabilities, present before the age of 22, that can affect a person’s cognitive ability, physical functioning, social skills, or any combination of these.</a:t>
            </a:r>
            <a:r>
              <a:rPr lang="en-US" dirty="0">
                <a:effectLst/>
              </a:rPr>
              <a:t> </a:t>
            </a:r>
          </a:p>
          <a:p>
            <a:pPr marL="0">
              <a:spcBef>
                <a:spcPts val="1200"/>
              </a:spcBef>
            </a:pPr>
            <a:r>
              <a:rPr lang="en-US" sz="1800" dirty="0">
                <a:effectLst/>
                <a:latin typeface="Verdana" panose="020B0604030504040204" pitchFamily="34" charset="0"/>
                <a:ea typeface="Verdana" panose="020B0604030504040204" pitchFamily="34" charset="0"/>
                <a:cs typeface="Times New Roman" panose="02020603050405020304" pitchFamily="18" charset="0"/>
              </a:rPr>
              <a:t>Texas is home to an estimated 485,000 children and adults with IDD, with a wide array of complex needs being served by several state and local systems for care and support. </a:t>
            </a:r>
            <a:endParaRPr lang="en-US" sz="1800" dirty="0">
              <a:effectLst/>
              <a:latin typeface="Verdana" panose="020B0604030504040204" pitchFamily="34" charset="0"/>
              <a:ea typeface="Times New Roman" panose="02020603050405020304" pitchFamily="18" charset="0"/>
              <a:cs typeface="Times New Roman" panose="02020603050405020304" pitchFamily="18" charset="0"/>
            </a:endParaRPr>
          </a:p>
          <a:p>
            <a:pPr marL="0" marR="0">
              <a:spcBef>
                <a:spcPts val="1200"/>
              </a:spcBef>
            </a:pPr>
            <a:endParaRPr lang="en-US" dirty="0"/>
          </a:p>
        </p:txBody>
      </p:sp>
      <p:pic>
        <p:nvPicPr>
          <p:cNvPr id="5" name="Picture 4">
            <a:extLst>
              <a:ext uri="{FF2B5EF4-FFF2-40B4-BE49-F238E27FC236}">
                <a16:creationId xmlns:a16="http://schemas.microsoft.com/office/drawing/2014/main" id="{3E52C2A5-D1B3-E32D-092C-41CF4CD46B7E}"/>
              </a:ext>
              <a:ext uri="{C183D7F6-B498-43B3-948B-1728B52AA6E4}">
                <adec:decorative xmlns:adec="http://schemas.microsoft.com/office/drawing/2017/decorative" val="1"/>
              </a:ext>
            </a:extLst>
          </p:cNvPr>
          <p:cNvPicPr>
            <a:picLocks noChangeAspect="1"/>
          </p:cNvPicPr>
          <p:nvPr/>
        </p:nvPicPr>
        <p:blipFill>
          <a:blip r:embed="rId3">
            <a:alphaModFix amt="63000"/>
            <a:extLst>
              <a:ext uri="{28A0092B-C50C-407E-A947-70E740481C1C}">
                <a14:useLocalDpi xmlns:a14="http://schemas.microsoft.com/office/drawing/2010/main" val="0"/>
              </a:ext>
            </a:extLst>
          </a:blip>
          <a:stretch>
            <a:fillRect/>
          </a:stretch>
        </p:blipFill>
        <p:spPr>
          <a:xfrm>
            <a:off x="10245012" y="0"/>
            <a:ext cx="1946988" cy="1939843"/>
          </a:xfrm>
          <a:prstGeom prst="rect">
            <a:avLst/>
          </a:prstGeom>
        </p:spPr>
      </p:pic>
    </p:spTree>
    <p:extLst>
      <p:ext uri="{BB962C8B-B14F-4D97-AF65-F5344CB8AC3E}">
        <p14:creationId xmlns:p14="http://schemas.microsoft.com/office/powerpoint/2010/main" val="2230668975"/>
      </p:ext>
    </p:ext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79324836-E793-411B-36B5-001E41F9F6E4}"/>
              </a:ext>
              <a:ext uri="{C183D7F6-B498-43B3-948B-1728B52AA6E4}">
                <adec:decorative xmlns:adec="http://schemas.microsoft.com/office/drawing/2017/decorative" val="1"/>
              </a:ext>
            </a:extLst>
          </p:cNvPr>
          <p:cNvPicPr>
            <a:picLocks noChangeAspect="1"/>
          </p:cNvPicPr>
          <p:nvPr/>
        </p:nvPicPr>
        <p:blipFill>
          <a:blip r:embed="rId3">
            <a:alphaModFix amt="63000"/>
            <a:extLst>
              <a:ext uri="{28A0092B-C50C-407E-A947-70E740481C1C}">
                <a14:useLocalDpi xmlns:a14="http://schemas.microsoft.com/office/drawing/2010/main" val="0"/>
              </a:ext>
            </a:extLst>
          </a:blip>
          <a:stretch>
            <a:fillRect/>
          </a:stretch>
        </p:blipFill>
        <p:spPr>
          <a:xfrm>
            <a:off x="10245012" y="0"/>
            <a:ext cx="1946988" cy="1939843"/>
          </a:xfrm>
          <a:prstGeom prst="rect">
            <a:avLst/>
          </a:prstGeom>
        </p:spPr>
      </p:pic>
      <p:sp>
        <p:nvSpPr>
          <p:cNvPr id="2" name="Title 1">
            <a:extLst>
              <a:ext uri="{FF2B5EF4-FFF2-40B4-BE49-F238E27FC236}">
                <a16:creationId xmlns:a16="http://schemas.microsoft.com/office/drawing/2014/main" id="{9385F234-3147-E358-8949-E687677FE0FE}"/>
              </a:ext>
            </a:extLst>
          </p:cNvPr>
          <p:cNvSpPr>
            <a:spLocks noGrp="1"/>
          </p:cNvSpPr>
          <p:nvPr>
            <p:ph type="title"/>
          </p:nvPr>
        </p:nvSpPr>
        <p:spPr/>
        <p:txBody>
          <a:bodyPr/>
          <a:lstStyle/>
          <a:p>
            <a:pPr algn="ctr"/>
            <a:r>
              <a:rPr lang="en-US" sz="3600" b="1" kern="1400" spc="-50" dirty="0">
                <a:solidFill>
                  <a:srgbClr val="1E3C78"/>
                </a:solidFill>
                <a:latin typeface="Rockwell" panose="02060603020205020403" pitchFamily="18" charset="0"/>
                <a:cs typeface="Times New Roman" panose="02020603050405020304" pitchFamily="18" charset="0"/>
              </a:rPr>
              <a:t>IDDAC Subcommittees</a:t>
            </a:r>
          </a:p>
        </p:txBody>
      </p:sp>
      <p:sp>
        <p:nvSpPr>
          <p:cNvPr id="3" name="Content Placeholder 2">
            <a:extLst>
              <a:ext uri="{FF2B5EF4-FFF2-40B4-BE49-F238E27FC236}">
                <a16:creationId xmlns:a16="http://schemas.microsoft.com/office/drawing/2014/main" id="{BDFC3C7D-904E-0F61-38E8-B40E871FEB8F}"/>
              </a:ext>
            </a:extLst>
          </p:cNvPr>
          <p:cNvSpPr>
            <a:spLocks noGrp="1"/>
          </p:cNvSpPr>
          <p:nvPr>
            <p:ph idx="1"/>
          </p:nvPr>
        </p:nvSpPr>
        <p:spPr/>
        <p:txBody>
          <a:bodyPr/>
          <a:lstStyle/>
          <a:p>
            <a:pPr>
              <a:lnSpc>
                <a:spcPct val="120000"/>
              </a:lnSpc>
              <a:spcBef>
                <a:spcPts val="1200"/>
              </a:spcBef>
            </a:pPr>
            <a:r>
              <a:rPr lang="en-US" sz="1800" dirty="0">
                <a:effectLst/>
                <a:latin typeface="Verdana" panose="020B0604030504040204" pitchFamily="34" charset="0"/>
                <a:ea typeface="Verdana" panose="020B0604030504040204" pitchFamily="34" charset="0"/>
                <a:cs typeface="Times New Roman" panose="02020603050405020304" pitchFamily="18" charset="0"/>
              </a:rPr>
              <a:t>IDDAC Subcommittees meet regarding potential recommendations for this legislative report and confer with subject matter experts. </a:t>
            </a:r>
          </a:p>
          <a:p>
            <a:pPr marL="800100" lvl="1" indent="-342900">
              <a:lnSpc>
                <a:spcPct val="120000"/>
              </a:lnSpc>
              <a:spcBef>
                <a:spcPts val="1200"/>
              </a:spcBef>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Data Collection</a:t>
            </a:r>
          </a:p>
          <a:p>
            <a:pPr marL="800100" lvl="1" indent="-342900">
              <a:lnSpc>
                <a:spcPct val="120000"/>
              </a:lnSpc>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Identification of people with IDD in the jail system (Intake Screening Form),</a:t>
            </a:r>
          </a:p>
          <a:p>
            <a:pPr marL="800100" lvl="1" indent="-342900">
              <a:lnSpc>
                <a:spcPct val="120000"/>
              </a:lnSpc>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Training for Jail Staff on IDD </a:t>
            </a:r>
          </a:p>
          <a:p>
            <a:pPr marL="800100" lvl="1" indent="-342900">
              <a:lnSpc>
                <a:spcPct val="120000"/>
              </a:lnSpc>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Service Connection (for people that are identified with IDD in the jail system),</a:t>
            </a:r>
          </a:p>
          <a:p>
            <a:pPr marL="800100" lvl="1" indent="-342900">
              <a:lnSpc>
                <a:spcPct val="120000"/>
              </a:lnSpc>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Legislative Report</a:t>
            </a:r>
          </a:p>
          <a:p>
            <a:pPr marL="0" indent="0">
              <a:buNone/>
            </a:pPr>
            <a:r>
              <a:rPr lang="en-US" sz="1800" dirty="0">
                <a:effectLst/>
                <a:latin typeface="Verdana" panose="020B0604030504040204" pitchFamily="34" charset="0"/>
                <a:ea typeface="Verdana" panose="020B0604030504040204" pitchFamily="34" charset="0"/>
                <a:cs typeface="Times New Roman" panose="02020603050405020304" pitchFamily="18" charset="0"/>
              </a:rPr>
              <a:t>Each committee was tasked with determining recommendations that could be put forth in this report for consideration for legislative or other action.</a:t>
            </a:r>
            <a:endParaRPr lang="en-US" dirty="0"/>
          </a:p>
        </p:txBody>
      </p:sp>
    </p:spTree>
    <p:extLst>
      <p:ext uri="{BB962C8B-B14F-4D97-AF65-F5344CB8AC3E}">
        <p14:creationId xmlns:p14="http://schemas.microsoft.com/office/powerpoint/2010/main" val="603629854"/>
      </p:ext>
    </p:ext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87B9C6A9-A5C1-375B-7741-484C3B22276F}"/>
              </a:ext>
              <a:ext uri="{C183D7F6-B498-43B3-948B-1728B52AA6E4}">
                <adec:decorative xmlns:adec="http://schemas.microsoft.com/office/drawing/2017/decorative" val="1"/>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a:off x="10245012" y="0"/>
            <a:ext cx="1946988" cy="1939843"/>
          </a:xfrm>
          <a:prstGeom prst="rect">
            <a:avLst/>
          </a:prstGeom>
        </p:spPr>
      </p:pic>
      <p:sp>
        <p:nvSpPr>
          <p:cNvPr id="2" name="Title 1">
            <a:extLst>
              <a:ext uri="{FF2B5EF4-FFF2-40B4-BE49-F238E27FC236}">
                <a16:creationId xmlns:a16="http://schemas.microsoft.com/office/drawing/2014/main" id="{41630608-BC5F-CA6B-6CB1-83DC53BADFF3}"/>
              </a:ext>
            </a:extLst>
          </p:cNvPr>
          <p:cNvSpPr>
            <a:spLocks noGrp="1"/>
          </p:cNvSpPr>
          <p:nvPr>
            <p:ph type="title"/>
          </p:nvPr>
        </p:nvSpPr>
        <p:spPr/>
        <p:txBody>
          <a:bodyPr/>
          <a:lstStyle/>
          <a:p>
            <a:pPr algn="ctr"/>
            <a:r>
              <a:rPr lang="en-US" sz="3600" b="1" kern="1400" spc="-50" dirty="0">
                <a:solidFill>
                  <a:srgbClr val="1E3C78"/>
                </a:solidFill>
                <a:latin typeface="Rockwell" panose="02060603020205020403" pitchFamily="18" charset="0"/>
                <a:cs typeface="Times New Roman" panose="02020603050405020304" pitchFamily="18" charset="0"/>
              </a:rPr>
              <a:t>Persons who are Incarcerated with IDD</a:t>
            </a:r>
          </a:p>
        </p:txBody>
      </p:sp>
      <p:sp>
        <p:nvSpPr>
          <p:cNvPr id="3" name="Content Placeholder 2">
            <a:extLst>
              <a:ext uri="{FF2B5EF4-FFF2-40B4-BE49-F238E27FC236}">
                <a16:creationId xmlns:a16="http://schemas.microsoft.com/office/drawing/2014/main" id="{3CFDD96C-FCF1-872F-F93D-3A7833E56860}"/>
              </a:ext>
            </a:extLst>
          </p:cNvPr>
          <p:cNvSpPr>
            <a:spLocks noGrp="1"/>
          </p:cNvSpPr>
          <p:nvPr>
            <p:ph idx="1"/>
          </p:nvPr>
        </p:nvSpPr>
        <p:spPr/>
        <p:txBody>
          <a:bodyPr/>
          <a:lstStyle/>
          <a:p>
            <a:r>
              <a:rPr lang="en-US" sz="1800" dirty="0">
                <a:effectLst/>
                <a:latin typeface="Verdana" panose="020B0604030504040204" pitchFamily="34" charset="0"/>
                <a:ea typeface="Verdana" panose="020B0604030504040204" pitchFamily="34" charset="0"/>
                <a:cs typeface="Times New Roman" panose="02020603050405020304" pitchFamily="18" charset="0"/>
              </a:rPr>
              <a:t>Persons with IDD are more likely to face additional challenges while incarcerated.  These include an increased risk of being arrested, convicted, incarcerated, and/or to serve a longer sentence without equal opportunity for probation or parole when compared to peers without IDD.</a:t>
            </a:r>
          </a:p>
          <a:p>
            <a:r>
              <a:rPr lang="en-US" sz="1800" dirty="0">
                <a:effectLst/>
                <a:latin typeface="Verdana" panose="020B0604030504040204" pitchFamily="34" charset="0"/>
                <a:ea typeface="Verdana" panose="020B0604030504040204" pitchFamily="34" charset="0"/>
                <a:cs typeface="Times New Roman" panose="02020603050405020304" pitchFamily="18" charset="0"/>
              </a:rPr>
              <a:t>Data from the Bureau of Justice Statistics found among people in jail, as many as 30 percent reported a cognitive disability. </a:t>
            </a:r>
          </a:p>
          <a:p>
            <a:r>
              <a:rPr lang="en-US" sz="1800" dirty="0">
                <a:effectLst/>
                <a:latin typeface="Verdana" panose="020B0604030504040204" pitchFamily="34" charset="0"/>
                <a:ea typeface="Verdana" panose="020B0604030504040204" pitchFamily="34" charset="0"/>
                <a:cs typeface="Times New Roman" panose="02020603050405020304" pitchFamily="18" charset="0"/>
              </a:rPr>
              <a:t>The Texas Legislature recognizes that people with IDD who are incarcerated can face additional difficulties in the jail setting, and in response, during the 87</a:t>
            </a:r>
            <a:r>
              <a:rPr lang="en-US" sz="1800" baseline="30000" dirty="0">
                <a:effectLst/>
                <a:latin typeface="Verdana" panose="020B0604030504040204" pitchFamily="34" charset="0"/>
                <a:ea typeface="Verdana" panose="020B0604030504040204" pitchFamily="34" charset="0"/>
                <a:cs typeface="Times New Roman" panose="02020603050405020304" pitchFamily="18" charset="0"/>
              </a:rPr>
              <a:t>th</a:t>
            </a:r>
            <a:r>
              <a:rPr lang="en-US" sz="1800" dirty="0">
                <a:effectLst/>
                <a:latin typeface="Verdana" panose="020B0604030504040204" pitchFamily="34" charset="0"/>
                <a:ea typeface="Verdana" panose="020B0604030504040204" pitchFamily="34" charset="0"/>
                <a:cs typeface="Times New Roman" panose="02020603050405020304" pitchFamily="18" charset="0"/>
              </a:rPr>
              <a:t> Regular Session (2021) created the Texas IDDAC, established by </a:t>
            </a:r>
            <a:r>
              <a:rPr lang="en-US" sz="1800" u="sng" dirty="0">
                <a:solidFill>
                  <a:srgbClr val="0000FF"/>
                </a:solidFill>
                <a:effectLst/>
                <a:latin typeface="Verdana" panose="020B0604030504040204" pitchFamily="34" charset="0"/>
                <a:ea typeface="Verdana" panose="020B0604030504040204" pitchFamily="34" charset="0"/>
                <a:cs typeface="Times New Roman" panose="02020603050405020304" pitchFamily="18" charset="0"/>
                <a:hlinkClick r:id="rId3"/>
              </a:rPr>
              <a:t>House Bill 2831</a:t>
            </a:r>
            <a:r>
              <a:rPr lang="en-US" sz="1800" dirty="0">
                <a:effectLst/>
                <a:latin typeface="Verdana" panose="020B0604030504040204" pitchFamily="34" charset="0"/>
                <a:ea typeface="Verdana" panose="020B0604030504040204" pitchFamily="34" charset="0"/>
                <a:cs typeface="Times New Roman" panose="02020603050405020304" pitchFamily="18" charset="0"/>
              </a:rPr>
              <a:t> to advise the Texas Commission on Jail Standards and make recommendations on matters related to the confinement in county jail of persons with intellectual or developmental disabilities.</a:t>
            </a:r>
          </a:p>
          <a:p>
            <a:r>
              <a:rPr lang="en-US" sz="1800" dirty="0">
                <a:latin typeface="Verdana" panose="020B0604030504040204" pitchFamily="34" charset="0"/>
                <a:ea typeface="Verdana" panose="020B0604030504040204" pitchFamily="34" charset="0"/>
              </a:rPr>
              <a:t>House Bill 3116 from the 86</a:t>
            </a:r>
            <a:r>
              <a:rPr lang="en-US" sz="1800" baseline="30000" dirty="0">
                <a:latin typeface="Verdana" panose="020B0604030504040204" pitchFamily="34" charset="0"/>
                <a:ea typeface="Verdana" panose="020B0604030504040204" pitchFamily="34" charset="0"/>
              </a:rPr>
              <a:t>th</a:t>
            </a:r>
            <a:r>
              <a:rPr lang="en-US" sz="1800" dirty="0">
                <a:latin typeface="Verdana" panose="020B0604030504040204" pitchFamily="34" charset="0"/>
                <a:ea typeface="Verdana" panose="020B0604030504040204" pitchFamily="34" charset="0"/>
              </a:rPr>
              <a:t> Regular Session (2019) established a task force appointed by TCJS, and developed the Detention of Persons with IDD Report, published December 2020.</a:t>
            </a:r>
          </a:p>
          <a:p>
            <a:endParaRPr lang="en-US" dirty="0"/>
          </a:p>
        </p:txBody>
      </p:sp>
    </p:spTree>
    <p:extLst>
      <p:ext uri="{BB962C8B-B14F-4D97-AF65-F5344CB8AC3E}">
        <p14:creationId xmlns:p14="http://schemas.microsoft.com/office/powerpoint/2010/main" val="2012837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2B4CA4CD-1EE9-CE5B-F7B4-F144E104D38C}"/>
              </a:ext>
              <a:ext uri="{C183D7F6-B498-43B3-948B-1728B52AA6E4}">
                <adec:decorative xmlns:adec="http://schemas.microsoft.com/office/drawing/2017/decorative" val="1"/>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a:off x="10245012" y="0"/>
            <a:ext cx="1946988" cy="1939843"/>
          </a:xfrm>
          <a:prstGeom prst="rect">
            <a:avLst/>
          </a:prstGeom>
        </p:spPr>
      </p:pic>
      <p:sp>
        <p:nvSpPr>
          <p:cNvPr id="2" name="Title 1">
            <a:extLst>
              <a:ext uri="{FF2B5EF4-FFF2-40B4-BE49-F238E27FC236}">
                <a16:creationId xmlns:a16="http://schemas.microsoft.com/office/drawing/2014/main" id="{E38C2B5A-1330-8FE5-41C2-62EC58272D33}"/>
              </a:ext>
            </a:extLst>
          </p:cNvPr>
          <p:cNvSpPr>
            <a:spLocks noGrp="1"/>
          </p:cNvSpPr>
          <p:nvPr>
            <p:ph type="title"/>
          </p:nvPr>
        </p:nvSpPr>
        <p:spPr/>
        <p:txBody>
          <a:bodyPr/>
          <a:lstStyle/>
          <a:p>
            <a:pPr algn="ctr"/>
            <a:r>
              <a:rPr lang="en-US" sz="3600" b="1" kern="1400" spc="-50" dirty="0">
                <a:solidFill>
                  <a:srgbClr val="1E3C78"/>
                </a:solidFill>
                <a:latin typeface="Rockwell" panose="02060603020205020403" pitchFamily="18" charset="0"/>
                <a:cs typeface="Times New Roman" panose="02020603050405020304" pitchFamily="18" charset="0"/>
              </a:rPr>
              <a:t>Summary of Recommendations</a:t>
            </a:r>
          </a:p>
        </p:txBody>
      </p:sp>
      <p:sp>
        <p:nvSpPr>
          <p:cNvPr id="3" name="Content Placeholder 2">
            <a:extLst>
              <a:ext uri="{FF2B5EF4-FFF2-40B4-BE49-F238E27FC236}">
                <a16:creationId xmlns:a16="http://schemas.microsoft.com/office/drawing/2014/main" id="{371A7DCF-8AC3-2E81-594F-AC5283B8FD16}"/>
              </a:ext>
            </a:extLst>
          </p:cNvPr>
          <p:cNvSpPr>
            <a:spLocks noGrp="1"/>
          </p:cNvSpPr>
          <p:nvPr>
            <p:ph idx="1"/>
          </p:nvPr>
        </p:nvSpPr>
        <p:spPr/>
        <p:txBody>
          <a:bodyPr>
            <a:normAutofit fontScale="92500" lnSpcReduction="10000"/>
          </a:bodyPr>
          <a:lstStyle/>
          <a:p>
            <a:pPr marL="342900" marR="0" lvl="0" indent="-342900">
              <a:lnSpc>
                <a:spcPct val="120000"/>
              </a:lnSpc>
              <a:spcBef>
                <a:spcPts val="1200"/>
              </a:spcBef>
              <a:buSzPts val="1100"/>
              <a:buFont typeface="+mj-lt"/>
              <a:buAutoNum type="arabicPeriod"/>
            </a:pPr>
            <a:r>
              <a:rPr lang="en-US" sz="1800" dirty="0">
                <a:effectLst/>
                <a:latin typeface="Verdana" panose="020B0604030504040204" pitchFamily="34" charset="0"/>
                <a:ea typeface="Verdana" panose="020B0604030504040204" pitchFamily="34" charset="0"/>
                <a:cs typeface="Calibri" panose="020F0502020204030204" pitchFamily="34" charset="0"/>
              </a:rPr>
              <a:t>The IDDAC will continue to explore data from the TLETs CCQ system and its ability to correctly identify people with IDD in the jail setting.  </a:t>
            </a:r>
          </a:p>
          <a:p>
            <a:pPr marL="342900" marR="0" lvl="0" indent="-342900">
              <a:lnSpc>
                <a:spcPct val="120000"/>
              </a:lnSpc>
              <a:buSzPts val="1100"/>
              <a:buFont typeface="+mj-lt"/>
              <a:buAutoNum type="arabicPeriod"/>
            </a:pPr>
            <a:r>
              <a:rPr lang="en-US" sz="1800" dirty="0">
                <a:effectLst/>
                <a:latin typeface="Verdana" panose="020B0604030504040204" pitchFamily="34" charset="0"/>
                <a:ea typeface="Verdana" panose="020B0604030504040204" pitchFamily="34" charset="0"/>
                <a:cs typeface="Calibri" panose="020F0502020204030204" pitchFamily="34" charset="0"/>
              </a:rPr>
              <a:t>IDDAC and TCJS should continue to evaluate the screening processes and screening tools for people that are incarcerated to identify the best combination of methods needed to identify people with IDD consistently and accurately in the jail setting.  </a:t>
            </a:r>
          </a:p>
          <a:p>
            <a:pPr marL="342900" marR="0" lvl="0" indent="-342900">
              <a:lnSpc>
                <a:spcPct val="120000"/>
              </a:lnSpc>
              <a:buSzPts val="1100"/>
              <a:buFont typeface="+mj-lt"/>
              <a:buAutoNum type="arabicPeriod"/>
            </a:pPr>
            <a:r>
              <a:rPr lang="en-US" sz="1800" dirty="0">
                <a:effectLst/>
                <a:latin typeface="Verdana" panose="020B0604030504040204" pitchFamily="34" charset="0"/>
                <a:ea typeface="Verdana" panose="020B0604030504040204" pitchFamily="34" charset="0"/>
                <a:cs typeface="Calibri" panose="020F0502020204030204" pitchFamily="34" charset="0"/>
              </a:rPr>
              <a:t>The IDDAC recommends additional updates to the current training for jailers on IDD as well as promoting that others working in the criminal justice system to complete this training and increase their knowledge of the special concerns for people with IDD in the jail setting.</a:t>
            </a:r>
          </a:p>
          <a:p>
            <a:pPr marL="342900" marR="0" lvl="0" indent="-342900">
              <a:lnSpc>
                <a:spcPct val="120000"/>
              </a:lnSpc>
              <a:buSzPts val="1100"/>
              <a:buFont typeface="+mj-lt"/>
              <a:buAutoNum type="arabicPeriod"/>
            </a:pPr>
            <a:r>
              <a:rPr lang="en-US" sz="1800" dirty="0">
                <a:effectLst/>
                <a:latin typeface="Verdana" panose="020B0604030504040204" pitchFamily="34" charset="0"/>
                <a:ea typeface="Verdana" panose="020B0604030504040204" pitchFamily="34" charset="0"/>
                <a:cs typeface="Calibri" panose="020F0502020204030204" pitchFamily="34" charset="0"/>
              </a:rPr>
              <a:t>Continue to support to LIDDAs, other community organizations supporting people with IDD, and Texas jails with providing care and resources to people with IDD in the jail setting. </a:t>
            </a:r>
          </a:p>
          <a:p>
            <a:pPr marL="342900" marR="0" lvl="0" indent="-342900">
              <a:lnSpc>
                <a:spcPct val="120000"/>
              </a:lnSpc>
              <a:buSzPts val="1100"/>
              <a:buFont typeface="+mj-lt"/>
              <a:buAutoNum type="arabicPeriod"/>
            </a:pPr>
            <a:r>
              <a:rPr lang="en-US" sz="1800" dirty="0">
                <a:effectLst/>
                <a:latin typeface="Verdana" panose="020B0604030504040204" pitchFamily="34" charset="0"/>
                <a:ea typeface="Verdana" panose="020B0604030504040204" pitchFamily="34" charset="0"/>
                <a:cs typeface="Calibri" panose="020F0502020204030204" pitchFamily="34" charset="0"/>
              </a:rPr>
              <a:t> Ongoing investment into community-based services for people with IDD.</a:t>
            </a:r>
          </a:p>
          <a:p>
            <a:pPr marL="0" indent="0">
              <a:buNone/>
            </a:pPr>
            <a:endParaRPr lang="en-US" dirty="0"/>
          </a:p>
        </p:txBody>
      </p:sp>
    </p:spTree>
    <p:extLst>
      <p:ext uri="{BB962C8B-B14F-4D97-AF65-F5344CB8AC3E}">
        <p14:creationId xmlns:p14="http://schemas.microsoft.com/office/powerpoint/2010/main" val="226390076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901C6688-37C5-9073-2994-B0B8CCC34DAA}"/>
              </a:ext>
              <a:ext uri="{C183D7F6-B498-43B3-948B-1728B52AA6E4}">
                <adec:decorative xmlns:adec="http://schemas.microsoft.com/office/drawing/2017/decorative" val="1"/>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a:off x="10245012" y="0"/>
            <a:ext cx="1946988" cy="1939843"/>
          </a:xfrm>
          <a:prstGeom prst="rect">
            <a:avLst/>
          </a:prstGeom>
        </p:spPr>
      </p:pic>
      <p:sp>
        <p:nvSpPr>
          <p:cNvPr id="2" name="Title 1">
            <a:extLst>
              <a:ext uri="{FF2B5EF4-FFF2-40B4-BE49-F238E27FC236}">
                <a16:creationId xmlns:a16="http://schemas.microsoft.com/office/drawing/2014/main" id="{D55705A2-7E4E-5F12-19B1-E7754B16A4C5}"/>
              </a:ext>
            </a:extLst>
          </p:cNvPr>
          <p:cNvSpPr>
            <a:spLocks noGrp="1"/>
          </p:cNvSpPr>
          <p:nvPr>
            <p:ph type="title"/>
          </p:nvPr>
        </p:nvSpPr>
        <p:spPr/>
        <p:txBody>
          <a:bodyPr/>
          <a:lstStyle/>
          <a:p>
            <a:pPr algn="ctr"/>
            <a:r>
              <a:rPr lang="en-US" sz="3600" b="1" kern="1400" spc="-50" dirty="0">
                <a:solidFill>
                  <a:srgbClr val="1E3C78"/>
                </a:solidFill>
                <a:latin typeface="Rockwell" panose="02060603020205020403" pitchFamily="18" charset="0"/>
                <a:cs typeface="Times New Roman" panose="02020603050405020304" pitchFamily="18" charset="0"/>
              </a:rPr>
              <a:t>Data Collection - Recommendations</a:t>
            </a:r>
          </a:p>
        </p:txBody>
      </p:sp>
      <p:sp>
        <p:nvSpPr>
          <p:cNvPr id="3" name="Content Placeholder 2">
            <a:extLst>
              <a:ext uri="{FF2B5EF4-FFF2-40B4-BE49-F238E27FC236}">
                <a16:creationId xmlns:a16="http://schemas.microsoft.com/office/drawing/2014/main" id="{B26C6A23-6868-7494-B472-E90C716CDE69}"/>
              </a:ext>
            </a:extLst>
          </p:cNvPr>
          <p:cNvSpPr>
            <a:spLocks noGrp="1"/>
          </p:cNvSpPr>
          <p:nvPr>
            <p:ph idx="1"/>
          </p:nvPr>
        </p:nvSpPr>
        <p:spPr/>
        <p:txBody>
          <a:bodyPr/>
          <a:lstStyle/>
          <a:p>
            <a:pPr marL="342900" marR="0" lvl="0" indent="-342900">
              <a:lnSpc>
                <a:spcPct val="120000"/>
              </a:lnSpc>
              <a:spcBef>
                <a:spcPts val="1200"/>
              </a:spcBef>
              <a:buSzPts val="1100"/>
              <a:buFont typeface="Times New Roman" panose="02020603050405020304" pitchFamily="18" charset="0"/>
              <a:buChar char="●"/>
            </a:pPr>
            <a:r>
              <a:rPr lang="en-US" sz="1800" dirty="0">
                <a:effectLst/>
                <a:latin typeface="Verdana" panose="020B0604030504040204" pitchFamily="34" charset="0"/>
                <a:ea typeface="Verdana" panose="020B0604030504040204" pitchFamily="34" charset="0"/>
                <a:cs typeface="Calibri" panose="020F0502020204030204" pitchFamily="34" charset="0"/>
              </a:rPr>
              <a:t>The TCJS Subcommittee on data collection will explore, with HHSC IDD program and HHSC IT staff, the feasibility of conducting an analysis for the refinement of data that is currently collected through the TLETS matching process including what service codes are matched from the Mental and Behavioral Health Outpatient Warehouse (MBOW), to create a potential or exact match.</a:t>
            </a:r>
          </a:p>
          <a:p>
            <a:pPr marL="342900" marR="0" lvl="0" indent="-342900">
              <a:lnSpc>
                <a:spcPct val="120000"/>
              </a:lnSpc>
              <a:buSzPts val="1100"/>
              <a:buFont typeface="Times New Roman" panose="02020603050405020304" pitchFamily="18" charset="0"/>
              <a:buChar char="●"/>
            </a:pPr>
            <a:r>
              <a:rPr lang="en-US" sz="1800" dirty="0">
                <a:effectLst/>
                <a:latin typeface="Verdana" panose="020B0604030504040204" pitchFamily="34" charset="0"/>
                <a:ea typeface="Verdana" panose="020B0604030504040204" pitchFamily="34" charset="0"/>
                <a:cs typeface="Calibri" panose="020F0502020204030204" pitchFamily="34" charset="0"/>
              </a:rPr>
              <a:t>Upon conclusion of any intermediate data analysis project, the subcommittee plans to provide further recommendations about refinement or expansion of data matching parameters.</a:t>
            </a:r>
          </a:p>
          <a:p>
            <a:endParaRPr lang="en-US" dirty="0"/>
          </a:p>
        </p:txBody>
      </p:sp>
    </p:spTree>
    <p:extLst>
      <p:ext uri="{BB962C8B-B14F-4D97-AF65-F5344CB8AC3E}">
        <p14:creationId xmlns:p14="http://schemas.microsoft.com/office/powerpoint/2010/main" val="286371099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C29D0E9E-6696-48A1-AFB0-9D9E417548A2}"/>
              </a:ext>
              <a:ext uri="{C183D7F6-B498-43B3-948B-1728B52AA6E4}">
                <adec:decorative xmlns:adec="http://schemas.microsoft.com/office/drawing/2017/decorative" val="1"/>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a:off x="10245012" y="0"/>
            <a:ext cx="1946988" cy="1939843"/>
          </a:xfrm>
          <a:prstGeom prst="rect">
            <a:avLst/>
          </a:prstGeom>
        </p:spPr>
      </p:pic>
      <p:sp>
        <p:nvSpPr>
          <p:cNvPr id="2" name="Title 1">
            <a:extLst>
              <a:ext uri="{FF2B5EF4-FFF2-40B4-BE49-F238E27FC236}">
                <a16:creationId xmlns:a16="http://schemas.microsoft.com/office/drawing/2014/main" id="{8FD3AE26-7C10-13FC-E69E-F5FA6306F919}"/>
              </a:ext>
            </a:extLst>
          </p:cNvPr>
          <p:cNvSpPr>
            <a:spLocks noGrp="1"/>
          </p:cNvSpPr>
          <p:nvPr>
            <p:ph type="title"/>
          </p:nvPr>
        </p:nvSpPr>
        <p:spPr/>
        <p:txBody>
          <a:bodyPr/>
          <a:lstStyle/>
          <a:p>
            <a:pPr algn="ctr"/>
            <a:r>
              <a:rPr lang="en-US" sz="3600" b="1" kern="1400" spc="-50" dirty="0">
                <a:solidFill>
                  <a:srgbClr val="1E3C78"/>
                </a:solidFill>
                <a:latin typeface="Rockwell" panose="02060603020205020403" pitchFamily="18" charset="0"/>
                <a:cs typeface="Times New Roman" panose="02020603050405020304" pitchFamily="18" charset="0"/>
              </a:rPr>
              <a:t>Identification, via Screening, of Persons with IDD in Texas Jails - Recommendations</a:t>
            </a:r>
          </a:p>
        </p:txBody>
      </p:sp>
      <p:sp>
        <p:nvSpPr>
          <p:cNvPr id="3" name="Content Placeholder 2">
            <a:extLst>
              <a:ext uri="{FF2B5EF4-FFF2-40B4-BE49-F238E27FC236}">
                <a16:creationId xmlns:a16="http://schemas.microsoft.com/office/drawing/2014/main" id="{ABF7C0D2-22C9-8045-1B27-A475BA5FD432}"/>
              </a:ext>
            </a:extLst>
          </p:cNvPr>
          <p:cNvSpPr>
            <a:spLocks noGrp="1"/>
          </p:cNvSpPr>
          <p:nvPr>
            <p:ph idx="1"/>
          </p:nvPr>
        </p:nvSpPr>
        <p:spPr/>
        <p:txBody>
          <a:bodyPr/>
          <a:lstStyle/>
          <a:p>
            <a:pPr marL="342900" marR="0" lvl="0" indent="-342900">
              <a:lnSpc>
                <a:spcPct val="120000"/>
              </a:lnSpc>
              <a:spcBef>
                <a:spcPts val="1200"/>
              </a:spcBef>
              <a:buFont typeface="Times New Roman" panose="02020603050405020304" pitchFamily="18" charset="0"/>
              <a:buAutoNum type="arabicPeriod"/>
            </a:pPr>
            <a:r>
              <a:rPr lang="en-US" sz="1200" dirty="0">
                <a:effectLst/>
                <a:latin typeface="Verdana" panose="020B0604030504040204" pitchFamily="34" charset="0"/>
                <a:ea typeface="Verdana" panose="020B0604030504040204" pitchFamily="34" charset="0"/>
                <a:cs typeface="Times New Roman" panose="02020603050405020304" pitchFamily="18" charset="0"/>
              </a:rPr>
              <a:t>TCJS engage experts to test and evaluate the following questions in a pilot as potential additions to the current screening tool:</a:t>
            </a:r>
          </a:p>
          <a:p>
            <a:pPr marL="742950" marR="0" lvl="1" indent="-285750">
              <a:lnSpc>
                <a:spcPct val="120000"/>
              </a:lnSpc>
              <a:buFont typeface="Times New Roman" panose="02020603050405020304" pitchFamily="18" charset="0"/>
              <a:buAutoNum type="alphaLcPeriod"/>
            </a:pPr>
            <a:r>
              <a:rPr lang="en-US" sz="1200" dirty="0">
                <a:effectLst/>
                <a:latin typeface="Verdana" panose="020B0604030504040204" pitchFamily="34" charset="0"/>
                <a:ea typeface="Verdana" panose="020B0604030504040204" pitchFamily="34" charset="0"/>
                <a:cs typeface="Times New Roman" panose="02020603050405020304" pitchFamily="18" charset="0"/>
              </a:rPr>
              <a:t>Has anyone ever told you that you have an intellectual or developmental disability (formerly known as mental retardation)? Yes or No</a:t>
            </a:r>
          </a:p>
          <a:p>
            <a:pPr marL="742950" marR="0" lvl="1" indent="-285750">
              <a:lnSpc>
                <a:spcPct val="120000"/>
              </a:lnSpc>
              <a:buFont typeface="Times New Roman" panose="02020603050405020304" pitchFamily="18" charset="0"/>
              <a:buAutoNum type="alphaLcPeriod"/>
            </a:pPr>
            <a:r>
              <a:rPr lang="en-US" sz="1200" dirty="0">
                <a:effectLst/>
                <a:latin typeface="Verdana" panose="020B0604030504040204" pitchFamily="34" charset="0"/>
                <a:ea typeface="Verdana" panose="020B0604030504040204" pitchFamily="34" charset="0"/>
                <a:cs typeface="Times New Roman" panose="02020603050405020304" pitchFamily="18" charset="0"/>
              </a:rPr>
              <a:t>Have you ever been in special education? Yes or No</a:t>
            </a:r>
          </a:p>
          <a:p>
            <a:pPr marL="742950" marR="0" lvl="1" indent="-285750">
              <a:lnSpc>
                <a:spcPct val="120000"/>
              </a:lnSpc>
              <a:buFont typeface="Times New Roman" panose="02020603050405020304" pitchFamily="18" charset="0"/>
              <a:buAutoNum type="alphaLcPeriod"/>
            </a:pPr>
            <a:r>
              <a:rPr lang="en-US" sz="1200" dirty="0">
                <a:effectLst/>
                <a:latin typeface="Verdana" panose="020B0604030504040204" pitchFamily="34" charset="0"/>
                <a:ea typeface="Verdana" panose="020B0604030504040204" pitchFamily="34" charset="0"/>
                <a:cs typeface="Times New Roman" panose="02020603050405020304" pitchFamily="18" charset="0"/>
              </a:rPr>
              <a:t>Do people help you manage your money or your health care? Yes or No</a:t>
            </a:r>
          </a:p>
          <a:p>
            <a:pPr marL="342900" marR="0" lvl="0" indent="-342900">
              <a:lnSpc>
                <a:spcPct val="120000"/>
              </a:lnSpc>
              <a:buFont typeface="Times New Roman" panose="02020603050405020304" pitchFamily="18" charset="0"/>
              <a:buAutoNum type="arabicPeriod"/>
            </a:pPr>
            <a:r>
              <a:rPr lang="en-US" sz="1200" dirty="0">
                <a:effectLst/>
                <a:latin typeface="Verdana" panose="020B0604030504040204" pitchFamily="34" charset="0"/>
                <a:ea typeface="Verdana" panose="020B0604030504040204" pitchFamily="34" charset="0"/>
                <a:cs typeface="Times New Roman" panose="02020603050405020304" pitchFamily="18" charset="0"/>
              </a:rPr>
              <a:t>IDDAC and TCJS should continue to research and evaluate the screening processes and the intake screening tool for people that are incarcerated to identify the best combination of methods needed to consistently and accurately identify people with IDD in the jail setting. If changes are made to the current screening tool, IDDAC recommends additional training be offered to implement the new questions effectively. Additionally, if the screening questions for IDD are positive, clear instructions to the jailers on next steps for positive screens should continue to be a priority in order to ensure a person with IDD in the jail system is connected to appropriate support services. </a:t>
            </a:r>
          </a:p>
          <a:p>
            <a:pPr marL="342900" marR="0" lvl="0" indent="-342900">
              <a:lnSpc>
                <a:spcPct val="120000"/>
              </a:lnSpc>
              <a:spcBef>
                <a:spcPts val="1200"/>
              </a:spcBef>
              <a:buFont typeface="Times New Roman" panose="02020603050405020304" pitchFamily="18" charset="0"/>
              <a:buAutoNum type="arabicPeriod"/>
            </a:pPr>
            <a:r>
              <a:rPr lang="en-US" sz="1200" dirty="0">
                <a:effectLst/>
                <a:latin typeface="Verdana" panose="020B0604030504040204" pitchFamily="34" charset="0"/>
                <a:ea typeface="Verdana" panose="020B0604030504040204" pitchFamily="34" charset="0"/>
                <a:cs typeface="Times New Roman" panose="02020603050405020304" pitchFamily="18" charset="0"/>
              </a:rPr>
              <a:t>IDDAC should continue to explore additional methods of verification of an IDD diagnosis for people in the jail system to better identify people with IDD who don’t have a history of receiving state funded IDD services. Additional sources of information could include: Individual Education Program (IEP) records from the public education system, family members of those with IDD, or possibly verified medical records. </a:t>
            </a:r>
          </a:p>
          <a:p>
            <a:pPr marL="342900" marR="0" lvl="0" indent="-342900">
              <a:lnSpc>
                <a:spcPct val="120000"/>
              </a:lnSpc>
              <a:buFont typeface="Times New Roman" panose="02020603050405020304" pitchFamily="18" charset="0"/>
              <a:buAutoNum type="arabicPeriod"/>
            </a:pPr>
            <a:r>
              <a:rPr lang="en-US" sz="1200" dirty="0">
                <a:effectLst/>
                <a:latin typeface="Verdana" panose="020B0604030504040204" pitchFamily="34" charset="0"/>
                <a:ea typeface="Verdana" panose="020B0604030504040204" pitchFamily="34" charset="0"/>
                <a:cs typeface="Times New Roman" panose="02020603050405020304" pitchFamily="18" charset="0"/>
              </a:rPr>
              <a:t>Exploring the use of guardianship as an additional method of verification for IDD diagnosis for people in the jail system. </a:t>
            </a:r>
          </a:p>
          <a:p>
            <a:endParaRPr lang="en-US" dirty="0"/>
          </a:p>
        </p:txBody>
      </p:sp>
    </p:spTree>
    <p:extLst>
      <p:ext uri="{BB962C8B-B14F-4D97-AF65-F5344CB8AC3E}">
        <p14:creationId xmlns:p14="http://schemas.microsoft.com/office/powerpoint/2010/main" val="293980281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a:extLst>
              <a:ext uri="{FF2B5EF4-FFF2-40B4-BE49-F238E27FC236}">
                <a16:creationId xmlns:a16="http://schemas.microsoft.com/office/drawing/2014/main" id="{D7EFCB1B-0F91-6DE2-0F66-8FCA1732DDFC}"/>
              </a:ext>
              <a:ext uri="{C183D7F6-B498-43B3-948B-1728B52AA6E4}">
                <adec:decorative xmlns:adec="http://schemas.microsoft.com/office/drawing/2017/decorative" val="1"/>
              </a:ext>
            </a:extLst>
          </p:cNvPr>
          <p:cNvPicPr>
            <a:picLocks noChangeAspect="1"/>
          </p:cNvPicPr>
          <p:nvPr/>
        </p:nvPicPr>
        <p:blipFill>
          <a:blip r:embed="rId2">
            <a:alphaModFix amt="63000"/>
            <a:extLst>
              <a:ext uri="{28A0092B-C50C-407E-A947-70E740481C1C}">
                <a14:useLocalDpi xmlns:a14="http://schemas.microsoft.com/office/drawing/2010/main" val="0"/>
              </a:ext>
            </a:extLst>
          </a:blip>
          <a:stretch>
            <a:fillRect/>
          </a:stretch>
        </p:blipFill>
        <p:spPr>
          <a:xfrm>
            <a:off x="10245012" y="0"/>
            <a:ext cx="1946988" cy="1939843"/>
          </a:xfrm>
          <a:prstGeom prst="rect">
            <a:avLst/>
          </a:prstGeom>
        </p:spPr>
      </p:pic>
      <p:sp>
        <p:nvSpPr>
          <p:cNvPr id="2" name="Title 1">
            <a:extLst>
              <a:ext uri="{FF2B5EF4-FFF2-40B4-BE49-F238E27FC236}">
                <a16:creationId xmlns:a16="http://schemas.microsoft.com/office/drawing/2014/main" id="{414EE2A6-6ACA-7212-8D2C-5FDDD22F6E66}"/>
              </a:ext>
            </a:extLst>
          </p:cNvPr>
          <p:cNvSpPr>
            <a:spLocks noGrp="1"/>
          </p:cNvSpPr>
          <p:nvPr>
            <p:ph type="title"/>
          </p:nvPr>
        </p:nvSpPr>
        <p:spPr/>
        <p:txBody>
          <a:bodyPr/>
          <a:lstStyle/>
          <a:p>
            <a:pPr algn="ctr"/>
            <a:r>
              <a:rPr lang="en-US" sz="3600" b="1" kern="1400" spc="-50" dirty="0">
                <a:solidFill>
                  <a:srgbClr val="1E3C78"/>
                </a:solidFill>
                <a:latin typeface="Rockwell" panose="02060603020205020403" pitchFamily="18" charset="0"/>
                <a:cs typeface="Times New Roman" panose="02020603050405020304" pitchFamily="18" charset="0"/>
              </a:rPr>
              <a:t>Training for Jail Staff on IDD - Recommendations</a:t>
            </a:r>
          </a:p>
        </p:txBody>
      </p:sp>
      <p:sp>
        <p:nvSpPr>
          <p:cNvPr id="3" name="Content Placeholder 2">
            <a:extLst>
              <a:ext uri="{FF2B5EF4-FFF2-40B4-BE49-F238E27FC236}">
                <a16:creationId xmlns:a16="http://schemas.microsoft.com/office/drawing/2014/main" id="{47A25409-C232-2395-C9AB-922DB3AEAC5C}"/>
              </a:ext>
            </a:extLst>
          </p:cNvPr>
          <p:cNvSpPr>
            <a:spLocks noGrp="1"/>
          </p:cNvSpPr>
          <p:nvPr>
            <p:ph idx="1"/>
          </p:nvPr>
        </p:nvSpPr>
        <p:spPr/>
        <p:txBody>
          <a:bodyPr>
            <a:normAutofit fontScale="85000" lnSpcReduction="10000"/>
          </a:bodyPr>
          <a:lstStyle/>
          <a:p>
            <a:pPr marL="342900" marR="0" lvl="0" indent="-342900">
              <a:lnSpc>
                <a:spcPct val="120000"/>
              </a:lnSpc>
              <a:spcBef>
                <a:spcPts val="1200"/>
              </a:spcBef>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TCJS along with the IDDAC should elicit feedback for the proposed updates to the current training from additional stakeholders and subject matter experts.  </a:t>
            </a:r>
          </a:p>
          <a:p>
            <a:pPr marL="342900" marR="0" lvl="0" indent="-342900">
              <a:lnSpc>
                <a:spcPct val="120000"/>
              </a:lnSpc>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Although mental health disorders and IDD can co-occur in individuals, the committee recognizes there are specific needs for persons with IDD and trainings specifically to address these needs are important in and of themselves.  However, since the training on IDD is not currently required, the IDDAC recommends considering adding it as a supplement to the required training on mental health disorders so that the state ensure this training is given to all corrections officers working in the jail systems under TCJS purview.</a:t>
            </a:r>
          </a:p>
          <a:p>
            <a:pPr marL="342900" marR="0" lvl="0" indent="-342900">
              <a:lnSpc>
                <a:spcPct val="120000"/>
              </a:lnSpc>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Promoting the training on IDD available to additional members of the judicial system that interact with persons with IDD in the judicial system (such as magistrates, public defenders, </a:t>
            </a:r>
            <a:r>
              <a:rPr lang="en-US" sz="1800" dirty="0" err="1">
                <a:effectLst/>
                <a:latin typeface="Verdana" panose="020B0604030504040204" pitchFamily="34" charset="0"/>
                <a:ea typeface="Verdana" panose="020B0604030504040204" pitchFamily="34" charset="0"/>
                <a:cs typeface="Times New Roman" panose="02020603050405020304" pitchFamily="18" charset="0"/>
              </a:rPr>
              <a:t>etc</a:t>
            </a:r>
            <a:r>
              <a:rPr lang="en-US" sz="1800" dirty="0">
                <a:effectLst/>
                <a:latin typeface="Verdana" panose="020B0604030504040204" pitchFamily="34" charset="0"/>
                <a:ea typeface="Verdana" panose="020B0604030504040204" pitchFamily="34" charset="0"/>
                <a:cs typeface="Times New Roman" panose="02020603050405020304" pitchFamily="18" charset="0"/>
              </a:rPr>
              <a:t>) to strengthen their skills in assisting people with IDD who are incarcerated. </a:t>
            </a:r>
          </a:p>
          <a:p>
            <a:pPr marL="342900" marR="0" lvl="0" indent="-342900">
              <a:lnSpc>
                <a:spcPct val="120000"/>
              </a:lnSpc>
              <a:buFont typeface="Times New Roman" panose="02020603050405020304" pitchFamily="18" charset="0"/>
              <a:buAutoNum type="arabicPeriod"/>
            </a:pPr>
            <a:r>
              <a:rPr lang="en-US" sz="1800" dirty="0">
                <a:effectLst/>
                <a:latin typeface="Verdana" panose="020B0604030504040204" pitchFamily="34" charset="0"/>
                <a:ea typeface="Verdana" panose="020B0604030504040204" pitchFamily="34" charset="0"/>
                <a:cs typeface="Times New Roman" panose="02020603050405020304" pitchFamily="18" charset="0"/>
              </a:rPr>
              <a:t>This training be taken in person whenever possible, as the subject matter lends itself better to in-person instruction.  However, maintaining this as an online training is vitally important, as this may be the only practical way for a portion of the state’s correctional officers to learn this information, which is preferable to not receiving the training at all.  </a:t>
            </a:r>
          </a:p>
          <a:p>
            <a:endParaRPr lang="en-US" dirty="0"/>
          </a:p>
        </p:txBody>
      </p:sp>
    </p:spTree>
    <p:extLst>
      <p:ext uri="{BB962C8B-B14F-4D97-AF65-F5344CB8AC3E}">
        <p14:creationId xmlns:p14="http://schemas.microsoft.com/office/powerpoint/2010/main" val="174260177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themeOverride>
</file>

<file path=ppt/theme/themeOverride2.xml><?xml version="1.0" encoding="utf-8"?>
<a:themeOverride xmlns:a="http://schemas.openxmlformats.org/drawingml/2006/main">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themeOverride>
</file>

<file path=docProps/app.xml><?xml version="1.0" encoding="utf-8"?>
<Properties xmlns="http://schemas.openxmlformats.org/officeDocument/2006/extended-properties" xmlns:vt="http://schemas.openxmlformats.org/officeDocument/2006/docPropsVTypes">
  <Template/>
  <TotalTime>55</TotalTime>
  <Words>1634</Words>
  <Application>Microsoft Office PowerPoint</Application>
  <PresentationFormat>Widescreen</PresentationFormat>
  <Paragraphs>64</Paragraphs>
  <Slides>11</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11</vt:i4>
      </vt:variant>
    </vt:vector>
  </HeadingPairs>
  <TitlesOfParts>
    <vt:vector size="18" baseType="lpstr">
      <vt:lpstr>Aptos</vt:lpstr>
      <vt:lpstr>Aptos Display</vt:lpstr>
      <vt:lpstr>Arial</vt:lpstr>
      <vt:lpstr>Rockwell</vt:lpstr>
      <vt:lpstr>Times New Roman</vt:lpstr>
      <vt:lpstr>Verdana</vt:lpstr>
      <vt:lpstr>Office Theme</vt:lpstr>
      <vt:lpstr>Intellectual and Developmental Disabilities Advisory Committee to Texas Commission of Jail Standards </vt:lpstr>
      <vt:lpstr>Intellectual and Developmental Disabilities Advisory Committee (IDDAC) Members</vt:lpstr>
      <vt:lpstr>Background</vt:lpstr>
      <vt:lpstr>IDDAC Subcommittees</vt:lpstr>
      <vt:lpstr>Persons who are Incarcerated with IDD</vt:lpstr>
      <vt:lpstr>Summary of Recommendations</vt:lpstr>
      <vt:lpstr>Data Collection - Recommendations</vt:lpstr>
      <vt:lpstr>Identification, via Screening, of Persons with IDD in Texas Jails - Recommendations</vt:lpstr>
      <vt:lpstr>Training for Jail Staff on IDD - Recommendations</vt:lpstr>
      <vt:lpstr>Service Connection - Recommendations</vt:lpstr>
      <vt:lpstr>Conclusion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Richard Morgan</dc:creator>
  <cp:lastModifiedBy>Rebecca Lopez</cp:lastModifiedBy>
  <cp:revision>1</cp:revision>
  <dcterms:created xsi:type="dcterms:W3CDTF">2025-01-13T13:17:00Z</dcterms:created>
  <dcterms:modified xsi:type="dcterms:W3CDTF">2025-01-24T16:57:00Z</dcterms:modified>
</cp:coreProperties>
</file>