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6" r:id="rId7"/>
    <p:sldId id="267" r:id="rId8"/>
    <p:sldId id="268" r:id="rId9"/>
    <p:sldId id="269" r:id="rId10"/>
    <p:sldId id="264"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107" d="100"/>
          <a:sy n="107" d="100"/>
        </p:scale>
        <p:origin x="972"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276781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193528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751242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34F039-2C44-4C0C-B21B-2755C2AC3D4D}"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1348915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F34F039-2C44-4C0C-B21B-2755C2AC3D4D}" type="datetimeFigureOut">
              <a:rPr lang="en-US" smtClean="0"/>
              <a:t>10/28/2024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2462329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F34F039-2C44-4C0C-B21B-2755C2AC3D4D}"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3179402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F34F039-2C44-4C0C-B21B-2755C2AC3D4D}" type="datetimeFigureOut">
              <a:rPr lang="en-US" smtClean="0"/>
              <a:t>10/28/2024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3051465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34F039-2C44-4C0C-B21B-2755C2AC3D4D}" type="datetimeFigureOut">
              <a:rPr lang="en-US" smtClean="0"/>
              <a:t>10/28/2024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4199277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34F039-2C44-4C0C-B21B-2755C2AC3D4D}" type="datetimeFigureOut">
              <a:rPr lang="en-US" smtClean="0"/>
              <a:t>10/28/2024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4205354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34F039-2C44-4C0C-B21B-2755C2AC3D4D}"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2496370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34F039-2C44-4C0C-B21B-2755C2AC3D4D}" type="datetimeFigureOut">
              <a:rPr lang="en-US" smtClean="0"/>
              <a:t>10/28/2024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C9B5B1-6BC7-4C78-AFE5-13E3CC84A8DA}" type="slidenum">
              <a:rPr lang="en-US" smtClean="0"/>
              <a:t>‹#›</a:t>
            </a:fld>
            <a:endParaRPr lang="en-US"/>
          </a:p>
        </p:txBody>
      </p:sp>
    </p:spTree>
    <p:extLst>
      <p:ext uri="{BB962C8B-B14F-4D97-AF65-F5344CB8AC3E}">
        <p14:creationId xmlns:p14="http://schemas.microsoft.com/office/powerpoint/2010/main" val="547636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rot="16200000">
            <a:off x="4217194" y="1912144"/>
            <a:ext cx="709612" cy="9144000"/>
          </a:xfrm>
          <a:prstGeom prst="rect">
            <a:avLst/>
          </a:prstGeom>
          <a:gradFill>
            <a:gsLst>
              <a:gs pos="53000">
                <a:srgbClr val="3D6696"/>
              </a:gs>
              <a:gs pos="100000">
                <a:srgbClr val="000714"/>
              </a:gs>
            </a:gsLst>
            <a:lin ang="3000000" scaled="0"/>
          </a:gradFill>
          <a:ln w="25400" cap="flat" cmpd="sng" algn="ctr">
            <a:noFill/>
            <a:prstDash val="solid"/>
          </a:ln>
          <a:effectLst>
            <a:outerShdw blurRad="101600" dist="38100" dir="16200000" sx="103000" sy="103000" rotWithShape="0">
              <a:prstClr val="black">
                <a:alpha val="46000"/>
              </a:prstClr>
            </a:outerShdw>
          </a:effectLst>
        </p:spPr>
        <p:txBody>
          <a:bodyPr anchor="ctr"/>
          <a:lstStyle/>
          <a:p>
            <a:pPr algn="ctr" defTabSz="914400" eaLnBrk="1" fontAlgn="auto" hangingPunct="1">
              <a:spcBef>
                <a:spcPts val="0"/>
              </a:spcBef>
              <a:spcAft>
                <a:spcPts val="0"/>
              </a:spcAft>
              <a:defRPr/>
            </a:pPr>
            <a:endParaRPr lang="en-US" kern="0" dirty="0">
              <a:solidFill>
                <a:prstClr val="white"/>
              </a:solidFill>
              <a:latin typeface="Calibri"/>
              <a:ea typeface="+mn-ea"/>
            </a:endParaRPr>
          </a:p>
        </p:txBody>
      </p:sp>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4F039-2C44-4C0C-B21B-2755C2AC3D4D}" type="datetimeFigureOut">
              <a:rPr lang="en-US" smtClean="0"/>
              <a:t>10/28/2024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C9B5B1-6BC7-4C78-AFE5-13E3CC84A8DA}" type="slidenum">
              <a:rPr lang="en-US" smtClean="0"/>
              <a:t>‹#›</a:t>
            </a:fld>
            <a:endParaRPr lang="en-US"/>
          </a:p>
        </p:txBody>
      </p:sp>
      <p:sp>
        <p:nvSpPr>
          <p:cNvPr id="7" name="Rectangle 6"/>
          <p:cNvSpPr/>
          <p:nvPr userDrawn="1"/>
        </p:nvSpPr>
        <p:spPr>
          <a:xfrm rot="16200000">
            <a:off x="4369597" y="2099469"/>
            <a:ext cx="404812"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
        <p:nvSpPr>
          <p:cNvPr id="10" name="TextBox 9"/>
          <p:cNvSpPr txBox="1">
            <a:spLocks noChangeArrowheads="1"/>
          </p:cNvSpPr>
          <p:nvPr userDrawn="1"/>
        </p:nvSpPr>
        <p:spPr bwMode="auto">
          <a:xfrm>
            <a:off x="971550" y="6129338"/>
            <a:ext cx="548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Texas Office of the Governor</a:t>
            </a:r>
          </a:p>
        </p:txBody>
      </p:sp>
      <p:sp>
        <p:nvSpPr>
          <p:cNvPr id="11" name="TextBox 10"/>
          <p:cNvSpPr txBox="1">
            <a:spLocks noChangeArrowheads="1"/>
          </p:cNvSpPr>
          <p:nvPr userDrawn="1"/>
        </p:nvSpPr>
        <p:spPr bwMode="auto">
          <a:xfrm>
            <a:off x="971550" y="6537325"/>
            <a:ext cx="69913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defTabSz="914400" eaLnBrk="1" hangingPunct="1">
              <a:defRPr/>
            </a:pPr>
            <a:r>
              <a:rPr lang="en-US" altLang="en-US" dirty="0">
                <a:solidFill>
                  <a:srgbClr val="FFC000"/>
                </a:solidFill>
                <a:latin typeface="Minion Pro"/>
                <a:cs typeface="Segoe UI" panose="020B0502040204020203" pitchFamily="34" charset="0"/>
              </a:rPr>
              <a:t>GOVERNOR’S COMMITTEE ON PEOPLE WITH DISABILITIES</a:t>
            </a:r>
          </a:p>
        </p:txBody>
      </p:sp>
      <p:sp>
        <p:nvSpPr>
          <p:cNvPr id="12" name="Rectangle 11"/>
          <p:cNvSpPr>
            <a:spLocks noChangeArrowheads="1"/>
          </p:cNvSpPr>
          <p:nvPr userDrawn="1"/>
        </p:nvSpPr>
        <p:spPr bwMode="auto">
          <a:xfrm rot="16200000" flipH="1">
            <a:off x="4548981" y="1920082"/>
            <a:ext cx="46037" cy="9144000"/>
          </a:xfrm>
          <a:prstGeom prst="rect">
            <a:avLst/>
          </a:prstGeom>
          <a:gradFill rotWithShape="1">
            <a:gsLst>
              <a:gs pos="0">
                <a:srgbClr val="E6A900"/>
              </a:gs>
              <a:gs pos="50000">
                <a:srgbClr val="E6A900"/>
              </a:gs>
              <a:gs pos="91000">
                <a:srgbClr val="FFFFFF"/>
              </a:gs>
              <a:gs pos="100000">
                <a:srgbClr val="FFC000"/>
              </a:gs>
            </a:gsLst>
            <a:lin ang="16200000" scaled="1"/>
          </a:gra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defTabSz="914400" eaLnBrk="1" hangingPunct="1">
              <a:defRPr/>
            </a:pPr>
            <a:endParaRPr lang="en-US" altLang="en-US">
              <a:solidFill>
                <a:srgbClr val="FFFFFF"/>
              </a:solidFill>
            </a:endParaRPr>
          </a:p>
        </p:txBody>
      </p:sp>
      <p:pic>
        <p:nvPicPr>
          <p:cNvPr id="9" name="Picture 8"/>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11182" y="6168433"/>
            <a:ext cx="689610" cy="686851"/>
          </a:xfrm>
          <a:prstGeom prst="ellipse">
            <a:avLst/>
          </a:prstGeom>
          <a:ln>
            <a:noFill/>
          </a:ln>
          <a:effectLst>
            <a:outerShdw blurRad="139700" dist="38100" dir="2700000" sx="107000" sy="107000" algn="tl" rotWithShape="0">
              <a:prstClr val="black">
                <a:alpha val="40000"/>
              </a:prstClr>
            </a:outerShdw>
          </a:effectLst>
        </p:spPr>
      </p:pic>
      <p:sp>
        <p:nvSpPr>
          <p:cNvPr id="13" name="Rectangle 12"/>
          <p:cNvSpPr/>
          <p:nvPr userDrawn="1"/>
        </p:nvSpPr>
        <p:spPr>
          <a:xfrm rot="16200000">
            <a:off x="4491300" y="-4479284"/>
            <a:ext cx="161400" cy="9144001"/>
          </a:xfrm>
          <a:prstGeom prst="rect">
            <a:avLst/>
          </a:prstGeom>
          <a:gradFill>
            <a:gsLst>
              <a:gs pos="28000">
                <a:srgbClr val="9E0000"/>
              </a:gs>
              <a:gs pos="71000">
                <a:srgbClr val="580000"/>
              </a:gs>
            </a:gsLst>
            <a:lin ang="3000000" scaled="0"/>
          </a:gradFill>
          <a:ln w="25400" cap="flat" cmpd="sng" algn="ctr">
            <a:noFill/>
            <a:prstDash val="solid"/>
          </a:ln>
          <a:effectLst>
            <a:innerShdw blurRad="63500" dist="50800">
              <a:prstClr val="black">
                <a:alpha val="50000"/>
              </a:prstClr>
            </a:innerShdw>
          </a:effectLst>
        </p:spPr>
        <p:txBody>
          <a:bodyPr anchor="ctr">
            <a:scene3d>
              <a:camera prst="orthographicFront">
                <a:rot lat="0" lon="0" rev="0"/>
              </a:camera>
              <a:lightRig rig="threePt" dir="t">
                <a:rot lat="0" lon="0" rev="10800000"/>
              </a:lightRig>
            </a:scene3d>
            <a:sp3d>
              <a:bevelT w="27940" h="12700"/>
            </a:sp3d>
          </a:bodyPr>
          <a:lstStyle/>
          <a:p>
            <a:pPr defTabSz="914400" eaLnBrk="1" fontAlgn="auto" hangingPunct="1">
              <a:spcBef>
                <a:spcPts val="0"/>
              </a:spcBef>
              <a:spcAft>
                <a:spcPts val="0"/>
              </a:spcAft>
              <a:defRPr/>
            </a:pPr>
            <a:endParaRPr lang="en-US" sz="2000" b="1" dirty="0">
              <a:ln w="11430"/>
              <a:solidFill>
                <a:srgbClr val="FFC000"/>
              </a:solidFill>
              <a:latin typeface="Minion Pro" pitchFamily="18" charset="0"/>
              <a:ea typeface="+mn-ea"/>
              <a:cs typeface="Segoe UI" pitchFamily="34" charset="0"/>
            </a:endParaRPr>
          </a:p>
        </p:txBody>
      </p:sp>
    </p:spTree>
    <p:extLst>
      <p:ext uri="{BB962C8B-B14F-4D97-AF65-F5344CB8AC3E}">
        <p14:creationId xmlns:p14="http://schemas.microsoft.com/office/powerpoint/2010/main" val="13892304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800" b="1" kern="1200">
          <a:solidFill>
            <a:schemeClr val="tx1"/>
          </a:solidFill>
          <a:latin typeface="Verdana" panose="020B0604030504040204" pitchFamily="34" charset="0"/>
          <a:ea typeface="Verdana" panose="020B060403050404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Verdana" panose="020B060403050404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Verdana" panose="020B060403050404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Verdana" panose="020B060403050404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Verdana" panose="020B060403050404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capitol.texas.gov/billlookup/History.aspx?LegSess=85R&amp;Bill=SB1693"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8659B-B62B-3FFF-CD7B-DC7BD8590E34}"/>
              </a:ext>
            </a:extLst>
          </p:cNvPr>
          <p:cNvSpPr>
            <a:spLocks noGrp="1"/>
          </p:cNvSpPr>
          <p:nvPr>
            <p:ph type="ctrTitle"/>
          </p:nvPr>
        </p:nvSpPr>
        <p:spPr/>
        <p:txBody>
          <a:bodyPr>
            <a:normAutofit fontScale="90000"/>
          </a:bodyPr>
          <a:lstStyle/>
          <a:p>
            <a:r>
              <a:rPr lang="en-US" dirty="0"/>
              <a:t>Vision Loss in Older Adults Summit </a:t>
            </a:r>
          </a:p>
        </p:txBody>
      </p:sp>
      <p:sp>
        <p:nvSpPr>
          <p:cNvPr id="3" name="Subtitle 2">
            <a:extLst>
              <a:ext uri="{FF2B5EF4-FFF2-40B4-BE49-F238E27FC236}">
                <a16:creationId xmlns:a16="http://schemas.microsoft.com/office/drawing/2014/main" id="{A3931832-7B21-20C5-3EB4-7AD539A18BC9}"/>
              </a:ext>
            </a:extLst>
          </p:cNvPr>
          <p:cNvSpPr>
            <a:spLocks noGrp="1"/>
          </p:cNvSpPr>
          <p:nvPr>
            <p:ph type="subTitle" idx="1"/>
          </p:nvPr>
        </p:nvSpPr>
        <p:spPr/>
        <p:txBody>
          <a:bodyPr/>
          <a:lstStyle/>
          <a:p>
            <a:r>
              <a:rPr lang="en-US" dirty="0"/>
              <a:t>Preliminary Findings and Recommendations</a:t>
            </a:r>
          </a:p>
        </p:txBody>
      </p:sp>
    </p:spTree>
    <p:extLst>
      <p:ext uri="{BB962C8B-B14F-4D97-AF65-F5344CB8AC3E}">
        <p14:creationId xmlns:p14="http://schemas.microsoft.com/office/powerpoint/2010/main" val="322862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D44193-E13D-6FE3-0E6A-96AA3447912C}"/>
              </a:ext>
            </a:extLst>
          </p:cNvPr>
          <p:cNvSpPr>
            <a:spLocks noGrp="1"/>
          </p:cNvSpPr>
          <p:nvPr>
            <p:ph type="title"/>
          </p:nvPr>
        </p:nvSpPr>
        <p:spPr/>
        <p:txBody>
          <a:bodyPr/>
          <a:lstStyle/>
          <a:p>
            <a:r>
              <a:rPr lang="en-US" dirty="0"/>
              <a:t>Next Steps</a:t>
            </a:r>
          </a:p>
        </p:txBody>
      </p:sp>
      <p:sp>
        <p:nvSpPr>
          <p:cNvPr id="3" name="Content Placeholder 2">
            <a:extLst>
              <a:ext uri="{FF2B5EF4-FFF2-40B4-BE49-F238E27FC236}">
                <a16:creationId xmlns:a16="http://schemas.microsoft.com/office/drawing/2014/main" id="{8CEA2684-3B9E-651C-8613-DE2588BF75C5}"/>
              </a:ext>
            </a:extLst>
          </p:cNvPr>
          <p:cNvSpPr>
            <a:spLocks noGrp="1"/>
          </p:cNvSpPr>
          <p:nvPr>
            <p:ph idx="1"/>
          </p:nvPr>
        </p:nvSpPr>
        <p:spPr/>
        <p:txBody>
          <a:bodyPr/>
          <a:lstStyle/>
          <a:p>
            <a:pPr marL="0" indent="0">
              <a:buNone/>
            </a:pPr>
            <a:r>
              <a:rPr lang="en-US" dirty="0"/>
              <a:t>The staff will bring the completed report to the January meeting and present on the findings and conclusions. </a:t>
            </a:r>
          </a:p>
        </p:txBody>
      </p:sp>
    </p:spTree>
    <p:extLst>
      <p:ext uri="{BB962C8B-B14F-4D97-AF65-F5344CB8AC3E}">
        <p14:creationId xmlns:p14="http://schemas.microsoft.com/office/powerpoint/2010/main" val="235078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37BD7-4AE7-B17D-9B64-5AA1C027FFB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152886A2-24B6-3297-20EC-774722DB9241}"/>
              </a:ext>
            </a:extLst>
          </p:cNvPr>
          <p:cNvSpPr>
            <a:spLocks noGrp="1"/>
          </p:cNvSpPr>
          <p:nvPr>
            <p:ph idx="1"/>
          </p:nvPr>
        </p:nvSpPr>
        <p:spPr/>
        <p:txBody>
          <a:bodyPr/>
          <a:lstStyle/>
          <a:p>
            <a:pPr marL="0" indent="0">
              <a:lnSpc>
                <a:spcPct val="100000"/>
              </a:lnSpc>
              <a:buNone/>
            </a:pPr>
            <a:r>
              <a:rPr lang="en-US" sz="1800" kern="1400" dirty="0">
                <a:ln>
                  <a:noFill/>
                </a:ln>
                <a:solidFill>
                  <a:srgbClr val="000000"/>
                </a:solidFill>
                <a:effectLst/>
                <a:uFill>
                  <a:solidFill>
                    <a:srgbClr val="000000"/>
                  </a:solidFill>
                </a:uFill>
                <a:latin typeface="Verdana" panose="020B0604030504040204" pitchFamily="34" charset="0"/>
                <a:ea typeface="Arial Unicode MS"/>
                <a:cs typeface="Arial Unicode MS"/>
              </a:rPr>
              <a:t>In 2017, the Texas Legislature </a:t>
            </a:r>
            <a:r>
              <a:rPr lang="en-US" sz="1800" kern="1400" dirty="0">
                <a:solidFill>
                  <a:srgbClr val="000000"/>
                </a:solidFill>
                <a:uFill>
                  <a:solidFill>
                    <a:srgbClr val="000000"/>
                  </a:solidFill>
                </a:uFill>
                <a:ea typeface="Arial Unicode MS"/>
                <a:cs typeface="Arial Unicode MS"/>
              </a:rPr>
              <a:t>passed</a:t>
            </a:r>
            <a:r>
              <a:rPr lang="en-US" sz="1800" kern="1400" dirty="0">
                <a:ln>
                  <a:noFill/>
                </a:ln>
                <a:solidFill>
                  <a:srgbClr val="000000"/>
                </a:solidFill>
                <a:effectLst/>
                <a:uFill>
                  <a:solidFill>
                    <a:srgbClr val="000000"/>
                  </a:solidFill>
                </a:uFill>
                <a:latin typeface="Verdana" panose="020B0604030504040204" pitchFamily="34" charset="0"/>
                <a:ea typeface="Arial Unicode MS"/>
                <a:cs typeface="Arial Unicode MS"/>
              </a:rPr>
              <a:t> </a:t>
            </a:r>
            <a:r>
              <a:rPr lang="en-US" sz="1800" kern="1400" dirty="0">
                <a:ln>
                  <a:noFill/>
                </a:ln>
                <a:solidFill>
                  <a:srgbClr val="000000"/>
                </a:solidFill>
                <a:effectLst/>
                <a:uFill>
                  <a:solidFill>
                    <a:srgbClr val="000000"/>
                  </a:solidFill>
                </a:uFill>
                <a:latin typeface="Verdana" panose="020B0604030504040204" pitchFamily="34" charset="0"/>
                <a:ea typeface="Arial Unicode MS"/>
                <a:cs typeface="Arial Unicode MS"/>
                <a:hlinkClick r:id="rId2"/>
              </a:rPr>
              <a:t>SB 1693 (85R) Relating to a Study of Seniors with a Visual Impairment </a:t>
            </a:r>
            <a:r>
              <a:rPr lang="en-US" sz="1800" dirty="0">
                <a:ln>
                  <a:noFill/>
                </a:ln>
                <a:solidFill>
                  <a:srgbClr val="000000"/>
                </a:solidFill>
                <a:effectLst/>
                <a:uFill>
                  <a:solidFill>
                    <a:srgbClr val="000000"/>
                  </a:solidFill>
                </a:uFill>
                <a:latin typeface="Verdana" panose="020B0604030504040204" pitchFamily="34" charset="0"/>
                <a:ea typeface="Arial Unicode MS"/>
                <a:cs typeface="Arial Unicode MS"/>
                <a:hlinkClick r:id="rId2"/>
              </a:rPr>
              <a:t>by the Aging Texas Well Advisory Committee</a:t>
            </a:r>
            <a:r>
              <a:rPr lang="en-US" sz="1800" kern="1400" dirty="0">
                <a:ln>
                  <a:noFill/>
                </a:ln>
                <a:solidFill>
                  <a:srgbClr val="000000"/>
                </a:solidFill>
                <a:effectLst/>
                <a:uFill>
                  <a:solidFill>
                    <a:srgbClr val="000000"/>
                  </a:solidFill>
                </a:uFill>
                <a:latin typeface="Verdana" panose="020B0604030504040204" pitchFamily="34" charset="0"/>
                <a:ea typeface="Arial Unicode MS"/>
                <a:cs typeface="Arial Unicode MS"/>
              </a:rPr>
              <a:t>.  This Committee submitted a comprehensive report to the legislature in 2018 that detailed several recommendations that are still relevant today.  For example, the report encouraged partner agencies to better communicate and learn from each other, proposed a single entry point for services and information (i.e., referrals), and aimed to leverage awareness and education efforts via the Texas Workforce Commission’s Older Individuals who are Blind program, establish a tiered approach to training, create an online portal for information and training, and ramp up efforts around awareness training for service providers as well as service recipients. </a:t>
            </a:r>
            <a:endParaRPr lang="en-US" sz="1800" dirty="0">
              <a:ln>
                <a:noFill/>
              </a:ln>
              <a:solidFill>
                <a:srgbClr val="000000"/>
              </a:solidFill>
              <a:effectLst/>
              <a:uFill>
                <a:solidFill>
                  <a:srgbClr val="000000"/>
                </a:solidFill>
              </a:uFill>
              <a:latin typeface="Times New Roman" panose="02020603050405020304" pitchFamily="18" charset="0"/>
              <a:ea typeface="Arial Unicode MS"/>
              <a:cs typeface="Arial Unicode MS"/>
            </a:endParaRPr>
          </a:p>
          <a:p>
            <a:endParaRPr lang="en-US" dirty="0"/>
          </a:p>
        </p:txBody>
      </p:sp>
    </p:spTree>
    <p:extLst>
      <p:ext uri="{BB962C8B-B14F-4D97-AF65-F5344CB8AC3E}">
        <p14:creationId xmlns:p14="http://schemas.microsoft.com/office/powerpoint/2010/main" val="157711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D72A5-392A-AA4A-84D8-3FDB0C9292A7}"/>
              </a:ext>
            </a:extLst>
          </p:cNvPr>
          <p:cNvSpPr>
            <a:spLocks noGrp="1"/>
          </p:cNvSpPr>
          <p:nvPr>
            <p:ph type="title"/>
          </p:nvPr>
        </p:nvSpPr>
        <p:spPr/>
        <p:txBody>
          <a:bodyPr/>
          <a:lstStyle/>
          <a:p>
            <a:r>
              <a:rPr lang="en-US" dirty="0"/>
              <a:t>Demographics</a:t>
            </a:r>
          </a:p>
        </p:txBody>
      </p:sp>
      <p:sp>
        <p:nvSpPr>
          <p:cNvPr id="8" name="Content Placeholder 7">
            <a:extLst>
              <a:ext uri="{FF2B5EF4-FFF2-40B4-BE49-F238E27FC236}">
                <a16:creationId xmlns:a16="http://schemas.microsoft.com/office/drawing/2014/main" id="{7B86D0D1-03B4-AF13-5080-F44D1359A856}"/>
              </a:ext>
            </a:extLst>
          </p:cNvPr>
          <p:cNvSpPr>
            <a:spLocks noGrp="1"/>
          </p:cNvSpPr>
          <p:nvPr>
            <p:ph sz="half" idx="1"/>
          </p:nvPr>
        </p:nvSpPr>
        <p:spPr>
          <a:xfrm>
            <a:off x="628650" y="1633260"/>
            <a:ext cx="3886200" cy="4351338"/>
          </a:xfrm>
        </p:spPr>
        <p:txBody>
          <a:bodyPr>
            <a:normAutofit fontScale="85000" lnSpcReduction="10000"/>
          </a:bodyPr>
          <a:lstStyle/>
          <a:p>
            <a:r>
              <a:rPr lang="en-US" sz="1800" dirty="0"/>
              <a:t>an estimated 9.7% of older people (i.e., people 65 years of age and older) in Texas report severe vision impairment or blindness</a:t>
            </a:r>
          </a:p>
          <a:p>
            <a:r>
              <a:rPr lang="en-US" sz="1800" dirty="0"/>
              <a:t>59% of older Texans with vision impairment report fair or poor health compared to 25% among older Texans without vision impairment</a:t>
            </a:r>
          </a:p>
          <a:p>
            <a:r>
              <a:rPr lang="en-US" sz="1800" dirty="0"/>
              <a:t>43% of older people with vision impairment report diabetes compared to 25% of those without vision impairment.</a:t>
            </a:r>
          </a:p>
          <a:p>
            <a:r>
              <a:rPr lang="en-US" sz="1800" dirty="0"/>
              <a:t>Similar trends hold true for rates of stroke, heart attack, depression, hearing impairment, and other chronic conditions among older people with vision impairments, putting those individuals at a greater risk for losing independence.</a:t>
            </a:r>
          </a:p>
        </p:txBody>
      </p:sp>
      <p:sp>
        <p:nvSpPr>
          <p:cNvPr id="9" name="Content Placeholder 8">
            <a:extLst>
              <a:ext uri="{FF2B5EF4-FFF2-40B4-BE49-F238E27FC236}">
                <a16:creationId xmlns:a16="http://schemas.microsoft.com/office/drawing/2014/main" id="{76CA532C-81F0-B483-B2CD-0CC53A0DA918}"/>
              </a:ext>
            </a:extLst>
          </p:cNvPr>
          <p:cNvSpPr>
            <a:spLocks noGrp="1"/>
          </p:cNvSpPr>
          <p:nvPr>
            <p:ph sz="half" idx="2"/>
          </p:nvPr>
        </p:nvSpPr>
        <p:spPr>
          <a:xfrm>
            <a:off x="4629150" y="1627800"/>
            <a:ext cx="3886200" cy="4351338"/>
          </a:xfrm>
        </p:spPr>
        <p:txBody>
          <a:bodyPr>
            <a:normAutofit fontScale="85000" lnSpcReduction="10000"/>
          </a:bodyPr>
          <a:lstStyle/>
          <a:p>
            <a:r>
              <a:rPr lang="en-US" sz="1800" dirty="0"/>
              <a:t>The incidence rate of vision impairment in older adults is 6.6% among White non-Hispanic older people, 9.0% among Black non-Hispanic people, and 18.8% among Hispanic individuals.</a:t>
            </a:r>
          </a:p>
          <a:p>
            <a:r>
              <a:rPr lang="en-US" sz="1800"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 Texas, the highest concentration of contiguous counties with high prevalence rates is in the Rio Grande Valley. </a:t>
            </a:r>
            <a:endParaRPr lang="en-US" sz="180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r>
              <a:rPr lang="en-US" sz="1800" dirty="0"/>
              <a:t>Along with reported physical health limitations, the older visually impaired population tends to report higher mental health concerns and limitations in activities (e.g., travel skills and preventing falls). </a:t>
            </a:r>
          </a:p>
        </p:txBody>
      </p:sp>
    </p:spTree>
    <p:extLst>
      <p:ext uri="{BB962C8B-B14F-4D97-AF65-F5344CB8AC3E}">
        <p14:creationId xmlns:p14="http://schemas.microsoft.com/office/powerpoint/2010/main" val="386455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979345-A8CC-74F5-35DA-AA6F52CC70A2}"/>
              </a:ext>
            </a:extLst>
          </p:cNvPr>
          <p:cNvSpPr>
            <a:spLocks noGrp="1"/>
          </p:cNvSpPr>
          <p:nvPr>
            <p:ph type="title"/>
          </p:nvPr>
        </p:nvSpPr>
        <p:spPr>
          <a:xfrm>
            <a:off x="628650" y="562350"/>
            <a:ext cx="7886700" cy="836145"/>
          </a:xfrm>
        </p:spPr>
        <p:txBody>
          <a:bodyPr/>
          <a:lstStyle/>
          <a:p>
            <a:r>
              <a:rPr lang="en-US" dirty="0"/>
              <a:t>About the Summit		</a:t>
            </a:r>
          </a:p>
        </p:txBody>
      </p:sp>
      <p:sp>
        <p:nvSpPr>
          <p:cNvPr id="6" name="Content Placeholder 5">
            <a:extLst>
              <a:ext uri="{FF2B5EF4-FFF2-40B4-BE49-F238E27FC236}">
                <a16:creationId xmlns:a16="http://schemas.microsoft.com/office/drawing/2014/main" id="{254C5C6A-FD7E-808F-DE12-F285EF0A8108}"/>
              </a:ext>
            </a:extLst>
          </p:cNvPr>
          <p:cNvSpPr>
            <a:spLocks noGrp="1"/>
          </p:cNvSpPr>
          <p:nvPr>
            <p:ph sz="half" idx="1"/>
          </p:nvPr>
        </p:nvSpPr>
        <p:spPr>
          <a:xfrm>
            <a:off x="515471" y="1703294"/>
            <a:ext cx="3886200" cy="4110458"/>
          </a:xfrm>
        </p:spPr>
        <p:txBody>
          <a:bodyPr>
            <a:noAutofit/>
          </a:bodyPr>
          <a:lstStyle/>
          <a:p>
            <a:pPr>
              <a:lnSpc>
                <a:spcPct val="120000"/>
              </a:lnSpc>
            </a:pPr>
            <a:r>
              <a:rPr lang="en-US" sz="1200" dirty="0"/>
              <a:t>The Summit was held at the Criss Cole Rehabilitation Center and hosted by: </a:t>
            </a:r>
          </a:p>
          <a:p>
            <a:pPr lvl="1">
              <a:lnSpc>
                <a:spcPct val="120000"/>
              </a:lnSpc>
            </a:pPr>
            <a:r>
              <a:rPr lang="en-US" sz="1100" dirty="0"/>
              <a:t>Texas Governor’s Committee on People with Disabilities (GCPD), </a:t>
            </a:r>
          </a:p>
          <a:p>
            <a:pPr lvl="1">
              <a:lnSpc>
                <a:spcPct val="120000"/>
              </a:lnSpc>
            </a:pPr>
            <a:r>
              <a:rPr lang="en-US" sz="1100" dirty="0"/>
              <a:t>Texas Workforce Commission, </a:t>
            </a:r>
          </a:p>
          <a:p>
            <a:pPr lvl="1">
              <a:lnSpc>
                <a:spcPct val="120000"/>
              </a:lnSpc>
            </a:pPr>
            <a:r>
              <a:rPr lang="en-US" sz="1100" dirty="0"/>
              <a:t>Texas State Library and Archives Commission Talking Book Program, </a:t>
            </a:r>
          </a:p>
          <a:p>
            <a:pPr lvl="1">
              <a:lnSpc>
                <a:spcPct val="120000"/>
              </a:lnSpc>
            </a:pPr>
            <a:r>
              <a:rPr lang="en-US" sz="1100" dirty="0"/>
              <a:t>Texas Health and Human Services Commission, and </a:t>
            </a:r>
          </a:p>
          <a:p>
            <a:pPr lvl="1">
              <a:lnSpc>
                <a:spcPct val="120000"/>
              </a:lnSpc>
            </a:pPr>
            <a:r>
              <a:rPr lang="en-US" sz="1100" dirty="0"/>
              <a:t>Interagency Vision Loss in Older Adults Workgroup. </a:t>
            </a:r>
          </a:p>
          <a:p>
            <a:r>
              <a:rPr lang="en-US" sz="1200" dirty="0"/>
              <a:t>The Summit Master of Ceremonies was Scott Bowman.</a:t>
            </a:r>
          </a:p>
          <a:p>
            <a:r>
              <a:rPr lang="en-US" sz="1200" dirty="0"/>
              <a:t>Opening remark were made by Vocational Rehabilitation Director Cheryl Fuller.</a:t>
            </a:r>
          </a:p>
          <a:p>
            <a:r>
              <a:rPr lang="en-US" sz="1200" dirty="0"/>
              <a:t>Pris Rogers of the American Federation of the Blind gave a keynote address.</a:t>
            </a:r>
          </a:p>
          <a:p>
            <a:pPr>
              <a:lnSpc>
                <a:spcPct val="120000"/>
              </a:lnSpc>
            </a:pPr>
            <a:endParaRPr lang="en-US" sz="1500" dirty="0"/>
          </a:p>
          <a:p>
            <a:pPr>
              <a:lnSpc>
                <a:spcPct val="120000"/>
              </a:lnSpc>
            </a:pPr>
            <a:endParaRPr lang="en-US" sz="1100" dirty="0"/>
          </a:p>
        </p:txBody>
      </p:sp>
      <p:sp>
        <p:nvSpPr>
          <p:cNvPr id="7" name="Content Placeholder 6">
            <a:extLst>
              <a:ext uri="{FF2B5EF4-FFF2-40B4-BE49-F238E27FC236}">
                <a16:creationId xmlns:a16="http://schemas.microsoft.com/office/drawing/2014/main" id="{9E7ECFFE-8262-574C-FE82-2363070A6D43}"/>
              </a:ext>
            </a:extLst>
          </p:cNvPr>
          <p:cNvSpPr>
            <a:spLocks noGrp="1"/>
          </p:cNvSpPr>
          <p:nvPr>
            <p:ph sz="half" idx="2"/>
          </p:nvPr>
        </p:nvSpPr>
        <p:spPr>
          <a:xfrm>
            <a:off x="4629150" y="1703294"/>
            <a:ext cx="3886200" cy="4473669"/>
          </a:xfrm>
        </p:spPr>
        <p:txBody>
          <a:bodyPr>
            <a:noAutofit/>
          </a:bodyPr>
          <a:lstStyle/>
          <a:p>
            <a:r>
              <a:rPr lang="en-US" sz="1200" dirty="0"/>
              <a:t>The Summit had 5 Breakout Groups:</a:t>
            </a:r>
          </a:p>
          <a:p>
            <a:pPr lvl="1"/>
            <a:r>
              <a:rPr lang="en-US" sz="1100" dirty="0"/>
              <a:t>Travel and Transportation Access</a:t>
            </a:r>
          </a:p>
          <a:p>
            <a:pPr lvl="1"/>
            <a:r>
              <a:rPr lang="en-US" sz="1100" dirty="0"/>
              <a:t>Independent Living Skills</a:t>
            </a:r>
          </a:p>
          <a:p>
            <a:pPr lvl="1"/>
            <a:r>
              <a:rPr lang="en-US" sz="1100" dirty="0"/>
              <a:t>Identification and Referral</a:t>
            </a:r>
          </a:p>
          <a:p>
            <a:pPr lvl="1"/>
            <a:r>
              <a:rPr lang="en-US" sz="1100" dirty="0"/>
              <a:t>Acknowledgement and Adjustment to Blindness</a:t>
            </a:r>
          </a:p>
          <a:p>
            <a:pPr lvl="1"/>
            <a:r>
              <a:rPr lang="en-US" sz="1100" dirty="0"/>
              <a:t>Access to Assistive Technology and Training</a:t>
            </a:r>
          </a:p>
          <a:p>
            <a:pPr>
              <a:lnSpc>
                <a:spcPct val="120000"/>
              </a:lnSpc>
            </a:pPr>
            <a:r>
              <a:rPr lang="en-US" sz="1200" dirty="0"/>
              <a:t>The Summit participants were challenged to:</a:t>
            </a:r>
          </a:p>
          <a:p>
            <a:pPr lvl="1">
              <a:lnSpc>
                <a:spcPct val="120000"/>
              </a:lnSpc>
            </a:pPr>
            <a:r>
              <a:rPr lang="en-US" sz="1100" dirty="0"/>
              <a:t>work to identify non-traditional partners to deliver core independent living (IL) services,</a:t>
            </a:r>
          </a:p>
          <a:p>
            <a:pPr lvl="1">
              <a:lnSpc>
                <a:spcPct val="120000"/>
              </a:lnSpc>
            </a:pPr>
            <a:r>
              <a:rPr lang="en-US" sz="1100" dirty="0"/>
              <a:t>explore how to educate aging services providers about significant vision loss and IL services, and</a:t>
            </a:r>
          </a:p>
          <a:p>
            <a:pPr lvl="1">
              <a:lnSpc>
                <a:spcPct val="120000"/>
              </a:lnSpc>
            </a:pPr>
            <a:r>
              <a:rPr lang="en-US" sz="1100" dirty="0"/>
              <a:t>discuss how to integrate vision loss services into other aging service programs.</a:t>
            </a:r>
            <a:endParaRPr lang="en-US" dirty="0"/>
          </a:p>
        </p:txBody>
      </p:sp>
    </p:spTree>
    <p:extLst>
      <p:ext uri="{BB962C8B-B14F-4D97-AF65-F5344CB8AC3E}">
        <p14:creationId xmlns:p14="http://schemas.microsoft.com/office/powerpoint/2010/main" val="472949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FCE0-DA39-CABC-3C2A-0983E51CFFAA}"/>
              </a:ext>
            </a:extLst>
          </p:cNvPr>
          <p:cNvSpPr>
            <a:spLocks noGrp="1"/>
          </p:cNvSpPr>
          <p:nvPr>
            <p:ph type="title"/>
          </p:nvPr>
        </p:nvSpPr>
        <p:spPr>
          <a:xfrm>
            <a:off x="629841" y="365126"/>
            <a:ext cx="7886700" cy="1248521"/>
          </a:xfrm>
        </p:spPr>
        <p:txBody>
          <a:bodyPr/>
          <a:lstStyle/>
          <a:p>
            <a:r>
              <a:rPr lang="en-US" dirty="0"/>
              <a:t>Breakout 1: Travel and Transportation Access</a:t>
            </a:r>
          </a:p>
        </p:txBody>
      </p:sp>
      <p:sp>
        <p:nvSpPr>
          <p:cNvPr id="6" name="Text Placeholder 5">
            <a:extLst>
              <a:ext uri="{FF2B5EF4-FFF2-40B4-BE49-F238E27FC236}">
                <a16:creationId xmlns:a16="http://schemas.microsoft.com/office/drawing/2014/main" id="{E1FBB2F1-9F0B-CC7B-74FB-44C7ACE24432}"/>
              </a:ext>
            </a:extLst>
          </p:cNvPr>
          <p:cNvSpPr>
            <a:spLocks noGrp="1"/>
          </p:cNvSpPr>
          <p:nvPr>
            <p:ph type="body" idx="1"/>
          </p:nvPr>
        </p:nvSpPr>
        <p:spPr>
          <a:xfrm>
            <a:off x="629842" y="1681163"/>
            <a:ext cx="3868340" cy="300037"/>
          </a:xfrm>
        </p:spPr>
        <p:txBody>
          <a:bodyPr>
            <a:normAutofit fontScale="77500" lnSpcReduction="20000"/>
          </a:bodyPr>
          <a:lstStyle/>
          <a:p>
            <a:r>
              <a:rPr lang="en-US" dirty="0"/>
              <a:t>Findings	</a:t>
            </a:r>
          </a:p>
        </p:txBody>
      </p:sp>
      <p:sp>
        <p:nvSpPr>
          <p:cNvPr id="7" name="Content Placeholder 6">
            <a:extLst>
              <a:ext uri="{FF2B5EF4-FFF2-40B4-BE49-F238E27FC236}">
                <a16:creationId xmlns:a16="http://schemas.microsoft.com/office/drawing/2014/main" id="{DCBFAB7C-5FD6-9D9B-FD63-9902DA88D283}"/>
              </a:ext>
            </a:extLst>
          </p:cNvPr>
          <p:cNvSpPr>
            <a:spLocks noGrp="1"/>
          </p:cNvSpPr>
          <p:nvPr>
            <p:ph sz="half" idx="2"/>
          </p:nvPr>
        </p:nvSpPr>
        <p:spPr>
          <a:xfrm>
            <a:off x="629841" y="2030225"/>
            <a:ext cx="3868340" cy="3885734"/>
          </a:xfrm>
        </p:spPr>
        <p:txBody>
          <a:bodyPr>
            <a:noAutofit/>
          </a:bodyPr>
          <a:lstStyle/>
          <a:p>
            <a:pPr>
              <a:lnSpc>
                <a:spcPct val="120000"/>
              </a:lnSpc>
            </a:pPr>
            <a:r>
              <a:rPr lang="en-US" sz="1400" dirty="0"/>
              <a:t>A significant need to provide more Orientation &amp; Mobility (O&amp;M) services was identified, especially in rural areas of Texas</a:t>
            </a:r>
          </a:p>
          <a:p>
            <a:pPr>
              <a:lnSpc>
                <a:spcPct val="120000"/>
              </a:lnSpc>
            </a:pPr>
            <a:r>
              <a:rPr lang="en-US" sz="14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Bus companies and para-transit services staff need training to be able to appropriately interact with and serve blind or visually impaired riders.</a:t>
            </a:r>
            <a:endParaRPr lang="en-US" sz="14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a:lnSpc>
                <a:spcPct val="120000"/>
              </a:lnSpc>
            </a:pPr>
            <a:r>
              <a:rPr lang="en-US" sz="14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Limitations on how eligible riders can use special transit services (e.g., many are limited to medical appointments).</a:t>
            </a:r>
            <a:endParaRPr lang="en-US" sz="14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
        <p:nvSpPr>
          <p:cNvPr id="8" name="Text Placeholder 7">
            <a:extLst>
              <a:ext uri="{FF2B5EF4-FFF2-40B4-BE49-F238E27FC236}">
                <a16:creationId xmlns:a16="http://schemas.microsoft.com/office/drawing/2014/main" id="{30D98CF7-A62A-9B8B-DA99-67CCB2FCB225}"/>
              </a:ext>
            </a:extLst>
          </p:cNvPr>
          <p:cNvSpPr>
            <a:spLocks noGrp="1"/>
          </p:cNvSpPr>
          <p:nvPr>
            <p:ph type="body" sz="quarter" idx="3"/>
          </p:nvPr>
        </p:nvSpPr>
        <p:spPr>
          <a:xfrm>
            <a:off x="4626767" y="1613647"/>
            <a:ext cx="3887391" cy="367553"/>
          </a:xfrm>
        </p:spPr>
        <p:txBody>
          <a:bodyPr>
            <a:normAutofit fontScale="77500" lnSpcReduction="20000"/>
          </a:bodyPr>
          <a:lstStyle/>
          <a:p>
            <a:r>
              <a:rPr lang="en-US" dirty="0"/>
              <a:t>Recommendations</a:t>
            </a:r>
          </a:p>
        </p:txBody>
      </p:sp>
      <p:sp>
        <p:nvSpPr>
          <p:cNvPr id="9" name="Content Placeholder 8">
            <a:extLst>
              <a:ext uri="{FF2B5EF4-FFF2-40B4-BE49-F238E27FC236}">
                <a16:creationId xmlns:a16="http://schemas.microsoft.com/office/drawing/2014/main" id="{406194B1-110C-8461-3A6C-543F264B5F71}"/>
              </a:ext>
            </a:extLst>
          </p:cNvPr>
          <p:cNvSpPr>
            <a:spLocks noGrp="1"/>
          </p:cNvSpPr>
          <p:nvPr>
            <p:ph sz="quarter" idx="4"/>
          </p:nvPr>
        </p:nvSpPr>
        <p:spPr>
          <a:xfrm>
            <a:off x="4626766" y="2030225"/>
            <a:ext cx="3887391" cy="3885734"/>
          </a:xfrm>
        </p:spPr>
        <p:txBody>
          <a:bodyPr>
            <a:noAutofit/>
          </a:bodyPr>
          <a:lstStyle/>
          <a:p>
            <a:pPr marL="342900" marR="0" lvl="0" indent="-342900" fontAlgn="base">
              <a:lnSpc>
                <a:spcPct val="120000"/>
              </a:lnSpc>
              <a:spcBef>
                <a:spcPts val="0"/>
              </a:spcBef>
              <a:spcAft>
                <a:spcPts val="800"/>
              </a:spcAft>
              <a:buFont typeface="Arial" panose="020B0604020202020204" pitchFamily="34" charset="0"/>
              <a:buChar char="•"/>
            </a:pPr>
            <a:r>
              <a:rPr lang="en-US" sz="13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involvement with consumer organizations (e.g., National Federation of the Blind and American Council of the Blind) to leverage financial resources and local training opportunities.</a:t>
            </a:r>
            <a:endParaRPr lang="en-US" sz="13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20000"/>
              </a:lnSpc>
              <a:spcBef>
                <a:spcPts val="0"/>
              </a:spcBef>
              <a:spcAft>
                <a:spcPts val="800"/>
              </a:spcAft>
              <a:buFont typeface="Arial" panose="020B0604020202020204" pitchFamily="34" charset="0"/>
              <a:buChar char="•"/>
            </a:pPr>
            <a:r>
              <a:rPr lang="en-US" sz="13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Relax qualification requirements for para-transit applicants (i.e., not making people travel to a central location for an assessment when they are seeking travel services).</a:t>
            </a:r>
            <a:endParaRPr lang="en-US" sz="13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20000"/>
              </a:lnSpc>
              <a:spcBef>
                <a:spcPts val="0"/>
              </a:spcBef>
              <a:spcAft>
                <a:spcPts val="800"/>
              </a:spcAft>
              <a:buFont typeface="Arial" panose="020B0604020202020204" pitchFamily="34" charset="0"/>
              <a:buChar char="•"/>
            </a:pPr>
            <a:r>
              <a:rPr lang="en-US" sz="13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funding levels for pre-service training for O&amp;M at the undergraduate and the graduate level; increase pay rates for O&amp;M instructors to help with recruitment and retention challenges.</a:t>
            </a:r>
            <a:endParaRPr lang="en-US" sz="13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Tree>
    <p:extLst>
      <p:ext uri="{BB962C8B-B14F-4D97-AF65-F5344CB8AC3E}">
        <p14:creationId xmlns:p14="http://schemas.microsoft.com/office/powerpoint/2010/main" val="4290476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FCE0-DA39-CABC-3C2A-0983E51CFFAA}"/>
              </a:ext>
            </a:extLst>
          </p:cNvPr>
          <p:cNvSpPr>
            <a:spLocks noGrp="1"/>
          </p:cNvSpPr>
          <p:nvPr>
            <p:ph type="title"/>
          </p:nvPr>
        </p:nvSpPr>
        <p:spPr>
          <a:xfrm>
            <a:off x="629841" y="365126"/>
            <a:ext cx="7886700" cy="1248521"/>
          </a:xfrm>
        </p:spPr>
        <p:txBody>
          <a:bodyPr/>
          <a:lstStyle/>
          <a:p>
            <a:r>
              <a:rPr lang="en-US" dirty="0"/>
              <a:t>Breakout 2: Independent Living Skills</a:t>
            </a:r>
          </a:p>
        </p:txBody>
      </p:sp>
      <p:sp>
        <p:nvSpPr>
          <p:cNvPr id="6" name="Text Placeholder 5">
            <a:extLst>
              <a:ext uri="{FF2B5EF4-FFF2-40B4-BE49-F238E27FC236}">
                <a16:creationId xmlns:a16="http://schemas.microsoft.com/office/drawing/2014/main" id="{E1FBB2F1-9F0B-CC7B-74FB-44C7ACE24432}"/>
              </a:ext>
            </a:extLst>
          </p:cNvPr>
          <p:cNvSpPr>
            <a:spLocks noGrp="1"/>
          </p:cNvSpPr>
          <p:nvPr>
            <p:ph type="body" idx="1"/>
          </p:nvPr>
        </p:nvSpPr>
        <p:spPr>
          <a:xfrm>
            <a:off x="629842" y="1681163"/>
            <a:ext cx="3868340" cy="300037"/>
          </a:xfrm>
        </p:spPr>
        <p:txBody>
          <a:bodyPr>
            <a:normAutofit fontScale="77500" lnSpcReduction="20000"/>
          </a:bodyPr>
          <a:lstStyle/>
          <a:p>
            <a:r>
              <a:rPr lang="en-US" dirty="0"/>
              <a:t>Findings	</a:t>
            </a:r>
          </a:p>
        </p:txBody>
      </p:sp>
      <p:sp>
        <p:nvSpPr>
          <p:cNvPr id="7" name="Content Placeholder 6">
            <a:extLst>
              <a:ext uri="{FF2B5EF4-FFF2-40B4-BE49-F238E27FC236}">
                <a16:creationId xmlns:a16="http://schemas.microsoft.com/office/drawing/2014/main" id="{DCBFAB7C-5FD6-9D9B-FD63-9902DA88D283}"/>
              </a:ext>
            </a:extLst>
          </p:cNvPr>
          <p:cNvSpPr>
            <a:spLocks noGrp="1"/>
          </p:cNvSpPr>
          <p:nvPr>
            <p:ph sz="half" idx="2"/>
          </p:nvPr>
        </p:nvSpPr>
        <p:spPr>
          <a:xfrm>
            <a:off x="629841" y="2030225"/>
            <a:ext cx="3868340" cy="3885734"/>
          </a:xfrm>
        </p:spPr>
        <p:txBody>
          <a:bodyPr>
            <a:normAutofit fontScale="85000" lnSpcReduction="20000"/>
          </a:bodyPr>
          <a:lstStyle/>
          <a:p>
            <a:pPr>
              <a:lnSpc>
                <a:spcPct val="120000"/>
              </a:lnSpc>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Federal funding for OIB requires the program to be administered by the state’s Vocational Rehabilitation agency (Texas Workforce Commission), whose largest and best-known program provides job services for working adults, not IL skill training for people aged 55 and older.</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a:lnSpc>
                <a:spcPct val="120000"/>
              </a:lnSpc>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Finding qualified staff to provide low vision training and programs that offer IL skills training is a huge issue, necessitating in-house training for OIB workers.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a:lnSpc>
                <a:spcPct val="120000"/>
              </a:lnSpc>
            </a:pPr>
            <a:endParaRPr lang="en-US" sz="14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
        <p:nvSpPr>
          <p:cNvPr id="8" name="Text Placeholder 7">
            <a:extLst>
              <a:ext uri="{FF2B5EF4-FFF2-40B4-BE49-F238E27FC236}">
                <a16:creationId xmlns:a16="http://schemas.microsoft.com/office/drawing/2014/main" id="{30D98CF7-A62A-9B8B-DA99-67CCB2FCB225}"/>
              </a:ext>
            </a:extLst>
          </p:cNvPr>
          <p:cNvSpPr>
            <a:spLocks noGrp="1"/>
          </p:cNvSpPr>
          <p:nvPr>
            <p:ph type="body" sz="quarter" idx="3"/>
          </p:nvPr>
        </p:nvSpPr>
        <p:spPr>
          <a:xfrm>
            <a:off x="4626767" y="1613647"/>
            <a:ext cx="3887391" cy="367553"/>
          </a:xfrm>
        </p:spPr>
        <p:txBody>
          <a:bodyPr>
            <a:normAutofit fontScale="77500" lnSpcReduction="20000"/>
          </a:bodyPr>
          <a:lstStyle/>
          <a:p>
            <a:r>
              <a:rPr lang="en-US" dirty="0"/>
              <a:t>Recommendations</a:t>
            </a:r>
          </a:p>
        </p:txBody>
      </p:sp>
      <p:sp>
        <p:nvSpPr>
          <p:cNvPr id="9" name="Content Placeholder 8">
            <a:extLst>
              <a:ext uri="{FF2B5EF4-FFF2-40B4-BE49-F238E27FC236}">
                <a16:creationId xmlns:a16="http://schemas.microsoft.com/office/drawing/2014/main" id="{406194B1-110C-8461-3A6C-543F264B5F71}"/>
              </a:ext>
            </a:extLst>
          </p:cNvPr>
          <p:cNvSpPr>
            <a:spLocks noGrp="1"/>
          </p:cNvSpPr>
          <p:nvPr>
            <p:ph sz="quarter" idx="4"/>
          </p:nvPr>
        </p:nvSpPr>
        <p:spPr>
          <a:xfrm>
            <a:off x="4626766" y="2030225"/>
            <a:ext cx="3887391" cy="3885734"/>
          </a:xfrm>
        </p:spPr>
        <p:txBody>
          <a:bodyPr>
            <a:normAutofit fontScale="850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coordination efforts between and among OIB, the Centers for Independent Living, the lighthouses for the blind, the low vision medical and nursing communities, and individual contractors and service providers.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Continue leveraging additional federal and state funding streams to increase funding and staffing for the OIB program and its training resources.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indent="-342900" fontAlgn="base">
              <a:lnSpc>
                <a:spcPct val="120000"/>
              </a:lnSpc>
              <a:spcBef>
                <a:spcPts val="0"/>
              </a:spcBef>
              <a:spcAft>
                <a:spcPts val="800"/>
              </a:spcAft>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Develop and conduct an annual “train the trainer” conference where experts from OIB and the lighthouses can train other practitioners to do IL skills training.</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Tree>
    <p:extLst>
      <p:ext uri="{BB962C8B-B14F-4D97-AF65-F5344CB8AC3E}">
        <p14:creationId xmlns:p14="http://schemas.microsoft.com/office/powerpoint/2010/main" val="2151849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FCE0-DA39-CABC-3C2A-0983E51CFFAA}"/>
              </a:ext>
            </a:extLst>
          </p:cNvPr>
          <p:cNvSpPr>
            <a:spLocks noGrp="1"/>
          </p:cNvSpPr>
          <p:nvPr>
            <p:ph type="title"/>
          </p:nvPr>
        </p:nvSpPr>
        <p:spPr>
          <a:xfrm>
            <a:off x="629841" y="365126"/>
            <a:ext cx="7886700" cy="1248521"/>
          </a:xfrm>
        </p:spPr>
        <p:txBody>
          <a:bodyPr/>
          <a:lstStyle/>
          <a:p>
            <a:r>
              <a:rPr lang="en-US" dirty="0"/>
              <a:t>Breakout 3: Identification and Referral</a:t>
            </a:r>
          </a:p>
        </p:txBody>
      </p:sp>
      <p:sp>
        <p:nvSpPr>
          <p:cNvPr id="6" name="Text Placeholder 5">
            <a:extLst>
              <a:ext uri="{FF2B5EF4-FFF2-40B4-BE49-F238E27FC236}">
                <a16:creationId xmlns:a16="http://schemas.microsoft.com/office/drawing/2014/main" id="{E1FBB2F1-9F0B-CC7B-74FB-44C7ACE24432}"/>
              </a:ext>
            </a:extLst>
          </p:cNvPr>
          <p:cNvSpPr>
            <a:spLocks noGrp="1"/>
          </p:cNvSpPr>
          <p:nvPr>
            <p:ph type="body" idx="1"/>
          </p:nvPr>
        </p:nvSpPr>
        <p:spPr>
          <a:xfrm>
            <a:off x="629842" y="1681163"/>
            <a:ext cx="3868340" cy="300037"/>
          </a:xfrm>
        </p:spPr>
        <p:txBody>
          <a:bodyPr>
            <a:normAutofit fontScale="77500" lnSpcReduction="20000"/>
          </a:bodyPr>
          <a:lstStyle/>
          <a:p>
            <a:r>
              <a:rPr lang="en-US" dirty="0"/>
              <a:t>Findings	</a:t>
            </a:r>
          </a:p>
        </p:txBody>
      </p:sp>
      <p:sp>
        <p:nvSpPr>
          <p:cNvPr id="7" name="Content Placeholder 6">
            <a:extLst>
              <a:ext uri="{FF2B5EF4-FFF2-40B4-BE49-F238E27FC236}">
                <a16:creationId xmlns:a16="http://schemas.microsoft.com/office/drawing/2014/main" id="{DCBFAB7C-5FD6-9D9B-FD63-9902DA88D283}"/>
              </a:ext>
            </a:extLst>
          </p:cNvPr>
          <p:cNvSpPr>
            <a:spLocks noGrp="1"/>
          </p:cNvSpPr>
          <p:nvPr>
            <p:ph sz="half" idx="2"/>
          </p:nvPr>
        </p:nvSpPr>
        <p:spPr>
          <a:xfrm>
            <a:off x="629841" y="2030225"/>
            <a:ext cx="3868340" cy="3885734"/>
          </a:xfrm>
        </p:spPr>
        <p:txBody>
          <a:bodyPr>
            <a:normAutofit fontScale="85000" lnSpcReduction="1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Need unique branding (URL) for the OIB program to increase visibility.</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The Aging and Disability Resource Centers (ADRCs) currently do not have a statewide referral program.</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 disconnect exists between optometrists and ophthalmologists, as well as providers and healthcare professionals.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Increased training opportunities are needed for people who are experiencing vision loss.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
        <p:nvSpPr>
          <p:cNvPr id="8" name="Text Placeholder 7">
            <a:extLst>
              <a:ext uri="{FF2B5EF4-FFF2-40B4-BE49-F238E27FC236}">
                <a16:creationId xmlns:a16="http://schemas.microsoft.com/office/drawing/2014/main" id="{30D98CF7-A62A-9B8B-DA99-67CCB2FCB225}"/>
              </a:ext>
            </a:extLst>
          </p:cNvPr>
          <p:cNvSpPr>
            <a:spLocks noGrp="1"/>
          </p:cNvSpPr>
          <p:nvPr>
            <p:ph type="body" sz="quarter" idx="3"/>
          </p:nvPr>
        </p:nvSpPr>
        <p:spPr>
          <a:xfrm>
            <a:off x="4626767" y="1613647"/>
            <a:ext cx="3887391" cy="367553"/>
          </a:xfrm>
        </p:spPr>
        <p:txBody>
          <a:bodyPr>
            <a:normAutofit fontScale="77500" lnSpcReduction="20000"/>
          </a:bodyPr>
          <a:lstStyle/>
          <a:p>
            <a:r>
              <a:rPr lang="en-US" dirty="0"/>
              <a:t>Recommendations</a:t>
            </a:r>
          </a:p>
        </p:txBody>
      </p:sp>
      <p:sp>
        <p:nvSpPr>
          <p:cNvPr id="9" name="Content Placeholder 8">
            <a:extLst>
              <a:ext uri="{FF2B5EF4-FFF2-40B4-BE49-F238E27FC236}">
                <a16:creationId xmlns:a16="http://schemas.microsoft.com/office/drawing/2014/main" id="{406194B1-110C-8461-3A6C-543F264B5F71}"/>
              </a:ext>
            </a:extLst>
          </p:cNvPr>
          <p:cNvSpPr>
            <a:spLocks noGrp="1"/>
          </p:cNvSpPr>
          <p:nvPr>
            <p:ph sz="quarter" idx="4"/>
          </p:nvPr>
        </p:nvSpPr>
        <p:spPr>
          <a:xfrm>
            <a:off x="4626766" y="2030225"/>
            <a:ext cx="3887391" cy="3885734"/>
          </a:xfrm>
        </p:spPr>
        <p:txBody>
          <a:bodyPr>
            <a:normAutofit fontScale="625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Work with the Texas Optometric Association, Texas Medical Association, university programs/medical schools, and individual practitioners to advocate better coordination (e.g., encouraging ophthalmologists to employ low vision optometrists). </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Use a multimedia marketing approach (e.g., YouTube, PSAs) to reach a broader audience regarding the needs and available services for older individuals who are blind or visually impaired.</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Aging Texas Well and other statewide and local plans should be better coordinated to ensure continuity of services.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Broaden the training to support older adults with vision loss by expanding the trainers to include (1) volunteers to train on existing tools, (2) community health workers, (3) </a:t>
            </a:r>
            <a:r>
              <a:rPr lang="en-US" sz="1800" u="none" strike="noStrike" kern="1400" spc="-20" dirty="0" err="1">
                <a:ln>
                  <a:noFill/>
                </a:ln>
                <a:solidFill>
                  <a:srgbClr val="000000"/>
                </a:solidFill>
                <a:effectLst/>
                <a:uFill>
                  <a:solidFill>
                    <a:srgbClr val="000000"/>
                  </a:solidFill>
                </a:uFill>
                <a:latin typeface="Verdana" panose="020B0604030504040204" pitchFamily="34" charset="0"/>
                <a:ea typeface="Arial Unicode MS"/>
                <a:cs typeface="Arial Unicode MS"/>
              </a:rPr>
              <a:t>AmeriCorp</a:t>
            </a: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 Seniors/Senior Corp, (4) Senior Companions, and (5) Adult Protective Services.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Tree>
    <p:extLst>
      <p:ext uri="{BB962C8B-B14F-4D97-AF65-F5344CB8AC3E}">
        <p14:creationId xmlns:p14="http://schemas.microsoft.com/office/powerpoint/2010/main" val="965088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FCE0-DA39-CABC-3C2A-0983E51CFFAA}"/>
              </a:ext>
            </a:extLst>
          </p:cNvPr>
          <p:cNvSpPr>
            <a:spLocks noGrp="1"/>
          </p:cNvSpPr>
          <p:nvPr>
            <p:ph type="title"/>
          </p:nvPr>
        </p:nvSpPr>
        <p:spPr>
          <a:xfrm>
            <a:off x="629841" y="365126"/>
            <a:ext cx="7886700" cy="1248521"/>
          </a:xfrm>
        </p:spPr>
        <p:txBody>
          <a:bodyPr>
            <a:normAutofit fontScale="90000"/>
          </a:bodyPr>
          <a:lstStyle/>
          <a:p>
            <a:r>
              <a:rPr lang="en-US" dirty="0"/>
              <a:t>Breakout 4: Acknowledgement and Adjustment to Blindness</a:t>
            </a:r>
          </a:p>
        </p:txBody>
      </p:sp>
      <p:sp>
        <p:nvSpPr>
          <p:cNvPr id="6" name="Text Placeholder 5">
            <a:extLst>
              <a:ext uri="{FF2B5EF4-FFF2-40B4-BE49-F238E27FC236}">
                <a16:creationId xmlns:a16="http://schemas.microsoft.com/office/drawing/2014/main" id="{E1FBB2F1-9F0B-CC7B-74FB-44C7ACE24432}"/>
              </a:ext>
            </a:extLst>
          </p:cNvPr>
          <p:cNvSpPr>
            <a:spLocks noGrp="1"/>
          </p:cNvSpPr>
          <p:nvPr>
            <p:ph type="body" idx="1"/>
          </p:nvPr>
        </p:nvSpPr>
        <p:spPr>
          <a:xfrm>
            <a:off x="629842" y="1681163"/>
            <a:ext cx="3868340" cy="300037"/>
          </a:xfrm>
        </p:spPr>
        <p:txBody>
          <a:bodyPr>
            <a:normAutofit fontScale="77500" lnSpcReduction="20000"/>
          </a:bodyPr>
          <a:lstStyle/>
          <a:p>
            <a:r>
              <a:rPr lang="en-US" dirty="0"/>
              <a:t>Findings	</a:t>
            </a:r>
          </a:p>
        </p:txBody>
      </p:sp>
      <p:sp>
        <p:nvSpPr>
          <p:cNvPr id="7" name="Content Placeholder 6">
            <a:extLst>
              <a:ext uri="{FF2B5EF4-FFF2-40B4-BE49-F238E27FC236}">
                <a16:creationId xmlns:a16="http://schemas.microsoft.com/office/drawing/2014/main" id="{DCBFAB7C-5FD6-9D9B-FD63-9902DA88D283}"/>
              </a:ext>
            </a:extLst>
          </p:cNvPr>
          <p:cNvSpPr>
            <a:spLocks noGrp="1"/>
          </p:cNvSpPr>
          <p:nvPr>
            <p:ph sz="half" idx="2"/>
          </p:nvPr>
        </p:nvSpPr>
        <p:spPr>
          <a:xfrm>
            <a:off x="629841" y="2030225"/>
            <a:ext cx="3868340" cy="3885734"/>
          </a:xfrm>
        </p:spPr>
        <p:txBody>
          <a:bodyPr>
            <a:normAutofit fontScale="700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 range of issues around transportation include isolation or adjustment issues (when a person is no longer able to drive), access to public transportation systems, or limitations on service areas or usage of the service.</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Adjustment issues around a person’s vision loss, understanding their vision loss and prognosis, denial that they have a vision loss, and admitting that they have a vision loss (acceptance).</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Public attitudes and perceptions of others regarding what they believe a person who is blind or visually impaired can do (or not do).</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Self-awareness concerns that the individual may not realize they need help, may refuse help, or may be unaware that help exists.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
        <p:nvSpPr>
          <p:cNvPr id="8" name="Text Placeholder 7">
            <a:extLst>
              <a:ext uri="{FF2B5EF4-FFF2-40B4-BE49-F238E27FC236}">
                <a16:creationId xmlns:a16="http://schemas.microsoft.com/office/drawing/2014/main" id="{30D98CF7-A62A-9B8B-DA99-67CCB2FCB225}"/>
              </a:ext>
            </a:extLst>
          </p:cNvPr>
          <p:cNvSpPr>
            <a:spLocks noGrp="1"/>
          </p:cNvSpPr>
          <p:nvPr>
            <p:ph type="body" sz="quarter" idx="3"/>
          </p:nvPr>
        </p:nvSpPr>
        <p:spPr>
          <a:xfrm>
            <a:off x="4626767" y="1613647"/>
            <a:ext cx="3887391" cy="367553"/>
          </a:xfrm>
        </p:spPr>
        <p:txBody>
          <a:bodyPr>
            <a:normAutofit fontScale="77500" lnSpcReduction="20000"/>
          </a:bodyPr>
          <a:lstStyle/>
          <a:p>
            <a:r>
              <a:rPr lang="en-US" dirty="0"/>
              <a:t>Recommendations</a:t>
            </a:r>
          </a:p>
        </p:txBody>
      </p:sp>
      <p:sp>
        <p:nvSpPr>
          <p:cNvPr id="9" name="Content Placeholder 8">
            <a:extLst>
              <a:ext uri="{FF2B5EF4-FFF2-40B4-BE49-F238E27FC236}">
                <a16:creationId xmlns:a16="http://schemas.microsoft.com/office/drawing/2014/main" id="{406194B1-110C-8461-3A6C-543F264B5F71}"/>
              </a:ext>
            </a:extLst>
          </p:cNvPr>
          <p:cNvSpPr>
            <a:spLocks noGrp="1"/>
          </p:cNvSpPr>
          <p:nvPr>
            <p:ph sz="quarter" idx="4"/>
          </p:nvPr>
        </p:nvSpPr>
        <p:spPr>
          <a:xfrm>
            <a:off x="4626766" y="2030225"/>
            <a:ext cx="3887391" cy="3885734"/>
          </a:xfrm>
        </p:spPr>
        <p:txBody>
          <a:bodyPr>
            <a:normAutofit fontScale="700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public outreach and education efforts to address misunderstandings about blindness and vision loss.  For example, build partnerships with employers or businesses to address stereotypes.  Increased understanding within the workforce should help provide a better foundation in the community for individuals as they age and other providers serving that population.</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self-advocacy education and encourage providers to help older blind individuals build independence. </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education and training for family supports, letting them know about programs available in their area.</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Ensuring all providers participate in the 211 database, increase partnering efforts with one another, and be visible in public forums such as health fairs. </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Tree>
    <p:extLst>
      <p:ext uri="{BB962C8B-B14F-4D97-AF65-F5344CB8AC3E}">
        <p14:creationId xmlns:p14="http://schemas.microsoft.com/office/powerpoint/2010/main" val="2064878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FCE0-DA39-CABC-3C2A-0983E51CFFAA}"/>
              </a:ext>
            </a:extLst>
          </p:cNvPr>
          <p:cNvSpPr>
            <a:spLocks noGrp="1"/>
          </p:cNvSpPr>
          <p:nvPr>
            <p:ph type="title"/>
          </p:nvPr>
        </p:nvSpPr>
        <p:spPr>
          <a:xfrm>
            <a:off x="629841" y="365126"/>
            <a:ext cx="7886700" cy="1248521"/>
          </a:xfrm>
        </p:spPr>
        <p:txBody>
          <a:bodyPr>
            <a:normAutofit fontScale="90000"/>
          </a:bodyPr>
          <a:lstStyle/>
          <a:p>
            <a:r>
              <a:rPr lang="en-US" dirty="0"/>
              <a:t>Breakout 5: Access to Assistive Technology and Training</a:t>
            </a:r>
          </a:p>
        </p:txBody>
      </p:sp>
      <p:sp>
        <p:nvSpPr>
          <p:cNvPr id="6" name="Text Placeholder 5">
            <a:extLst>
              <a:ext uri="{FF2B5EF4-FFF2-40B4-BE49-F238E27FC236}">
                <a16:creationId xmlns:a16="http://schemas.microsoft.com/office/drawing/2014/main" id="{E1FBB2F1-9F0B-CC7B-74FB-44C7ACE24432}"/>
              </a:ext>
            </a:extLst>
          </p:cNvPr>
          <p:cNvSpPr>
            <a:spLocks noGrp="1"/>
          </p:cNvSpPr>
          <p:nvPr>
            <p:ph type="body" idx="1"/>
          </p:nvPr>
        </p:nvSpPr>
        <p:spPr>
          <a:xfrm>
            <a:off x="629842" y="1681163"/>
            <a:ext cx="3868340" cy="300037"/>
          </a:xfrm>
        </p:spPr>
        <p:txBody>
          <a:bodyPr>
            <a:normAutofit fontScale="77500" lnSpcReduction="20000"/>
          </a:bodyPr>
          <a:lstStyle/>
          <a:p>
            <a:r>
              <a:rPr lang="en-US" dirty="0"/>
              <a:t>Findings	</a:t>
            </a:r>
          </a:p>
        </p:txBody>
      </p:sp>
      <p:sp>
        <p:nvSpPr>
          <p:cNvPr id="7" name="Content Placeholder 6">
            <a:extLst>
              <a:ext uri="{FF2B5EF4-FFF2-40B4-BE49-F238E27FC236}">
                <a16:creationId xmlns:a16="http://schemas.microsoft.com/office/drawing/2014/main" id="{DCBFAB7C-5FD6-9D9B-FD63-9902DA88D283}"/>
              </a:ext>
            </a:extLst>
          </p:cNvPr>
          <p:cNvSpPr>
            <a:spLocks noGrp="1"/>
          </p:cNvSpPr>
          <p:nvPr>
            <p:ph sz="half" idx="2"/>
          </p:nvPr>
        </p:nvSpPr>
        <p:spPr>
          <a:xfrm>
            <a:off x="629841" y="2030225"/>
            <a:ext cx="3868340" cy="3885734"/>
          </a:xfrm>
        </p:spPr>
        <p:txBody>
          <a:bodyPr>
            <a:normAutofit fontScale="625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 addition to the actual cost of the technology, determining how to get the technology (or access to equipment if owned by another entity) and learn how to use it presents a significant challenge.</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Timeliness or urgency in getting help with technology can be a challenge; on the other hand, reluctance to use the technology can be a barrier.</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 instances where there is an eligibility requirement, how to determine the cost (or cost share) and the specific criteria can be complicated.</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 perception sometimes exists among seniors that technology is too complicated or difficult to master for older individuals, especially someone with blindness or low vision (i.e., the “fear of technology”).  </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Discrepancies between services in rural vs urban areas exist.</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
        <p:nvSpPr>
          <p:cNvPr id="8" name="Text Placeholder 7">
            <a:extLst>
              <a:ext uri="{FF2B5EF4-FFF2-40B4-BE49-F238E27FC236}">
                <a16:creationId xmlns:a16="http://schemas.microsoft.com/office/drawing/2014/main" id="{30D98CF7-A62A-9B8B-DA99-67CCB2FCB225}"/>
              </a:ext>
            </a:extLst>
          </p:cNvPr>
          <p:cNvSpPr>
            <a:spLocks noGrp="1"/>
          </p:cNvSpPr>
          <p:nvPr>
            <p:ph type="body" sz="quarter" idx="3"/>
          </p:nvPr>
        </p:nvSpPr>
        <p:spPr>
          <a:xfrm>
            <a:off x="4626767" y="1613647"/>
            <a:ext cx="3887391" cy="367553"/>
          </a:xfrm>
        </p:spPr>
        <p:txBody>
          <a:bodyPr>
            <a:normAutofit fontScale="77500" lnSpcReduction="20000"/>
          </a:bodyPr>
          <a:lstStyle/>
          <a:p>
            <a:r>
              <a:rPr lang="en-US" dirty="0"/>
              <a:t>Recommendations</a:t>
            </a:r>
          </a:p>
        </p:txBody>
      </p:sp>
      <p:sp>
        <p:nvSpPr>
          <p:cNvPr id="9" name="Content Placeholder 8">
            <a:extLst>
              <a:ext uri="{FF2B5EF4-FFF2-40B4-BE49-F238E27FC236}">
                <a16:creationId xmlns:a16="http://schemas.microsoft.com/office/drawing/2014/main" id="{406194B1-110C-8461-3A6C-543F264B5F71}"/>
              </a:ext>
            </a:extLst>
          </p:cNvPr>
          <p:cNvSpPr>
            <a:spLocks noGrp="1"/>
          </p:cNvSpPr>
          <p:nvPr>
            <p:ph sz="quarter" idx="4"/>
          </p:nvPr>
        </p:nvSpPr>
        <p:spPr>
          <a:xfrm>
            <a:off x="4626766" y="2030225"/>
            <a:ext cx="3887391" cy="3885734"/>
          </a:xfrm>
        </p:spPr>
        <p:txBody>
          <a:bodyPr>
            <a:normAutofit fontScale="70000" lnSpcReduction="20000"/>
          </a:bodyPr>
          <a:lstStyle/>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Increase visibility and use of the Texas Technology Access Program.</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Agencies and programs serving seniors should be referring people to appropriate services and resources for technology needs.</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Technology trainers should be reminded that everyone learns at a different speed/level and that seniors often need more repetition and hands-on guidance.</a:t>
            </a: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a:p>
            <a:pPr marL="342900" marR="0" lvl="0" indent="-342900" fontAlgn="base">
              <a:lnSpc>
                <a:spcPct val="107000"/>
              </a:lnSpc>
              <a:spcBef>
                <a:spcPts val="0"/>
              </a:spcBef>
              <a:spcAft>
                <a:spcPts val="800"/>
              </a:spcAft>
              <a:buFont typeface="Arial" panose="020B0604020202020204" pitchFamily="34" charset="0"/>
              <a:buChar char="•"/>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Secure funding to provide a series of “AT 101” training classes targeted for medical students or those in a health-related field.</a:t>
            </a:r>
          </a:p>
          <a:p>
            <a:pPr marL="342900" indent="-342900" fontAlgn="base">
              <a:lnSpc>
                <a:spcPct val="107000"/>
              </a:lnSpc>
              <a:spcBef>
                <a:spcPts val="0"/>
              </a:spcBef>
              <a:spcAft>
                <a:spcPts val="800"/>
              </a:spcAft>
            </a:pPr>
            <a:r>
              <a:rPr lang="en-US" sz="1800" u="none" strike="noStrike" kern="1400" spc="-20" dirty="0">
                <a:ln>
                  <a:noFill/>
                </a:ln>
                <a:solidFill>
                  <a:srgbClr val="000000"/>
                </a:solidFill>
                <a:effectLst/>
                <a:uFill>
                  <a:solidFill>
                    <a:srgbClr val="000000"/>
                  </a:solidFill>
                </a:uFill>
                <a:latin typeface="Verdana" panose="020B0604030504040204" pitchFamily="34" charset="0"/>
                <a:ea typeface="Arial Unicode MS"/>
                <a:cs typeface="Arial Unicode MS"/>
              </a:rPr>
              <a:t>Investigate the possibility of assistive technology as a medical device (or prescription) that could be authorized by a doctor or occupational therapist.</a:t>
            </a:r>
          </a:p>
          <a:p>
            <a:pPr marL="342900" marR="0" lvl="0" indent="-342900" fontAlgn="base">
              <a:lnSpc>
                <a:spcPct val="107000"/>
              </a:lnSpc>
              <a:spcBef>
                <a:spcPts val="0"/>
              </a:spcBef>
              <a:spcAft>
                <a:spcPts val="800"/>
              </a:spcAft>
              <a:buFont typeface="Arial" panose="020B0604020202020204" pitchFamily="34" charset="0"/>
              <a:buChar char="•"/>
            </a:pPr>
            <a:endParaRPr lang="en-US" sz="1800" u="none" strike="noStrike" kern="0" spc="0" dirty="0">
              <a:ln>
                <a:noFill/>
              </a:ln>
              <a:solidFill>
                <a:srgbClr val="000000"/>
              </a:solidFill>
              <a:effectLst/>
              <a:uFill>
                <a:solidFill>
                  <a:srgbClr val="000000"/>
                </a:solidFill>
              </a:uFill>
              <a:latin typeface="Verdana" panose="020B0604030504040204" pitchFamily="34" charset="0"/>
              <a:ea typeface="Arial Unicode MS"/>
              <a:cs typeface="Arial Unicode MS"/>
            </a:endParaRPr>
          </a:p>
        </p:txBody>
      </p:sp>
    </p:spTree>
    <p:extLst>
      <p:ext uri="{BB962C8B-B14F-4D97-AF65-F5344CB8AC3E}">
        <p14:creationId xmlns:p14="http://schemas.microsoft.com/office/powerpoint/2010/main" val="87734372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536</TotalTime>
  <Words>1593</Words>
  <Application>Microsoft Office PowerPoint</Application>
  <PresentationFormat>On-screen Show (4:3)</PresentationFormat>
  <Paragraphs>86</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Unicode MS</vt:lpstr>
      <vt:lpstr>Calibri</vt:lpstr>
      <vt:lpstr>Minion Pro</vt:lpstr>
      <vt:lpstr>Times New Roman</vt:lpstr>
      <vt:lpstr>Verdana</vt:lpstr>
      <vt:lpstr>Office Theme</vt:lpstr>
      <vt:lpstr>Vision Loss in Older Adults Summit </vt:lpstr>
      <vt:lpstr>Background</vt:lpstr>
      <vt:lpstr>Demographics</vt:lpstr>
      <vt:lpstr>About the Summit  </vt:lpstr>
      <vt:lpstr>Breakout 1: Travel and Transportation Access</vt:lpstr>
      <vt:lpstr>Breakout 2: Independent Living Skills</vt:lpstr>
      <vt:lpstr>Breakout 3: Identification and Referral</vt:lpstr>
      <vt:lpstr>Breakout 4: Acknowledgement and Adjustment to Blindness</vt:lpstr>
      <vt:lpstr>Breakout 5: Access to Assistive Technology and Training</vt:lpstr>
      <vt:lpstr>Next Steps</vt:lpstr>
    </vt:vector>
  </TitlesOfParts>
  <Company>Office of the Governor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Randi Turner</dc:creator>
  <cp:lastModifiedBy>Rebecca  Lopez</cp:lastModifiedBy>
  <cp:revision>25</cp:revision>
  <dcterms:created xsi:type="dcterms:W3CDTF">2019-03-09T15:15:33Z</dcterms:created>
  <dcterms:modified xsi:type="dcterms:W3CDTF">2024-10-28T14:44:25Z</dcterms:modified>
</cp:coreProperties>
</file>