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0" r:id="rId17"/>
  </p:sldIdLst>
  <p:sldSz cx="18288000" cy="10287000"/>
  <p:notesSz cx="6858000" cy="9144000"/>
  <p:embeddedFontLst>
    <p:embeddedFont>
      <p:font typeface="Arimo" panose="020B0604020202020204" charset="0"/>
      <p:regular r:id="rId19"/>
    </p:embeddedFont>
    <p:embeddedFont>
      <p:font typeface="Canva Sans" panose="020B0604020202020204" charset="0"/>
      <p:regular r:id="rId20"/>
    </p:embeddedFont>
    <p:embeddedFont>
      <p:font typeface="Canva Sans Bold" panose="020B0604020202020204" charset="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9" autoAdjust="0"/>
    <p:restoredTop sz="93015" autoAdjust="0"/>
  </p:normalViewPr>
  <p:slideViewPr>
    <p:cSldViewPr>
      <p:cViewPr varScale="1">
        <p:scale>
          <a:sx n="50" d="100"/>
          <a:sy n="50" d="100"/>
        </p:scale>
        <p:origin x="5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17.04.2025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This bill includes a base pay of $20/hr.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Includes info about SSLCs and placement for kids in an SSLC for parents.</a:t>
            </a:r>
          </a:p>
          <a:p>
            <a:r>
              <a:rPr lang="en-US" dirty="0"/>
              <a:t>Grants for students with disabilities  at risk for being placed in an institution for noneducational expenses (respite care, in home care, etc)</a:t>
            </a:r>
          </a:p>
          <a:p>
            <a:r>
              <a:rPr lang="en-US" dirty="0"/>
              <a:t>Grants for schools that have innovative approaches for students with Autism.</a:t>
            </a:r>
          </a:p>
          <a:p>
            <a:r>
              <a:rPr lang="en-US" dirty="0"/>
              <a:t>Grants for SpEd teacher recruitment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The current strategy is following the house bill. Both bill authors are supportive of this strategy.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Note: SB 1680 by Sen. Menendez adds an adult changing table to the Capitol Complex.</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4/17/2025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4/17/2025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4/17/2025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4/17/2025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4/17/2025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4/17/2025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https://capitol.texas.gov/BillLookup/History.aspx?LegSess=89R&amp;Bill=HB466" TargetMode="External"/><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hyperlink" Target="https://capitol.texas.gov/BillLookup/History.aspx?LegSess=89R&amp;Bill=SB58"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capitol.texas.gov/BillLookup/History.aspx?LegSess=89R&amp;Bill=HCR110" TargetMode="External"/><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hyperlink" Target="https://capitol.texas.gov/BillLookup/History.aspx?LegSess=89R&amp;Bill=SCR32"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capitol.texas.gov/BillLookup/history.aspx?LegSess=89R&amp;Bill=HB1936" TargetMode="External"/><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hyperlink" Target="https://capitol.texas.gov/BillLookup/History.aspx?LegSess=89R&amp;Bill=HB1996" TargetMode="External"/><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hyperlink" Target="https://capitol.texas.gov/BillLookup/History.aspx?LegSess=89R&amp;Bill=SB2526"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capitol.texas.gov/BillLookup/History.aspx?LegSess=89R&amp;Bill=HB3048" TargetMode="External"/><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hyperlink" Target="https://capitol.texas.gov/BillLookup/History.aspx?LegSess=89R&amp;Bill=SB2612"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hyperlink" Target="https://capitol.texas.gov/BillLookup/History.aspx?LegSess=89R&amp;Bill=SB2071" TargetMode="External"/><Relationship Id="rId3" Type="http://schemas.openxmlformats.org/officeDocument/2006/relationships/hyperlink" Target="https://capitol.texas.gov/BillLookup/History.aspx?LegSess=89R&amp;Bill=HB3162" TargetMode="External"/><Relationship Id="rId7" Type="http://schemas.openxmlformats.org/officeDocument/2006/relationships/hyperlink" Target="https://capitol.texas.gov/BillLookup/History.aspx?LegSess=89R&amp;Bill=HB174" TargetMode="External"/><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hyperlink" Target="https://capitol.texas.gov/BillLookup/History.aspx?LegSess=89R&amp;Bill=HB2542" TargetMode="External"/><Relationship Id="rId5" Type="http://schemas.openxmlformats.org/officeDocument/2006/relationships/hyperlink" Target="https://capitol.texas.gov/BillLookup/History.aspx?LegSess=89R&amp;Bill=HB2807" TargetMode="External"/><Relationship Id="rId4" Type="http://schemas.openxmlformats.org/officeDocument/2006/relationships/hyperlink" Target="https://capitol.texas.gov/BillLookup/History.aspx?LegSess=89R&amp;Bill=HB3238"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hyperlink" Target="https://capitol.texas.gov/BillLookup/History.aspx?LegSess=89R&amp;Bill=HB2938"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hyperlink" Target="https://capitol.texas.gov/BillLookup/History.aspx?LegSess=89R&amp;Bill=SB568"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capitol.texas.gov/BillLookup/History.aspx?LegSess=89R&amp;Bill=HB3312" TargetMode="External"/><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hyperlink" Target="https://capitol.texas.gov/BillLookup/History.aspx?LegSess=89R&amp;Bill=SB1653" TargetMode="External"/><Relationship Id="rId4" Type="http://schemas.openxmlformats.org/officeDocument/2006/relationships/hyperlink" Target="https://capitol.texas.gov/BillLookup/History.aspx?LegSess=89R&amp;Bill=HB645"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hyperlink" Target="https://capitol.texas.gov/BillLookup/History.aspx?LegSess=89R&amp;Bill=SB1680" TargetMode="External"/><Relationship Id="rId5" Type="http://schemas.openxmlformats.org/officeDocument/2006/relationships/hyperlink" Target="https://capitol.texas.gov/BillLookup/History.aspx?LegSess=89R&amp;Bill=SB2326" TargetMode="External"/><Relationship Id="rId4" Type="http://schemas.openxmlformats.org/officeDocument/2006/relationships/hyperlink" Target="https://capitol.texas.gov/BillLookup/History.aspx?LegSess=89R&amp;Bill=HB4754"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capitol.texas.gov/BillLookup/History.aspx?LegSess=89R&amp;Bill=HB2292" TargetMode="External"/><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hyperlink" Target="https://capitol.texas.gov/BillLookup/History.aspx?LegSess=89R&amp;Bill=HB2096" TargetMode="External"/><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hyperlink" Target="https://capitol.texas.gov/BillLookup/History.aspx?LegSess=89R&amp;Bill=SB68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1" y="9194007"/>
            <a:ext cx="18288000" cy="1166812"/>
            <a:chOff x="0" y="0"/>
            <a:chExt cx="24384000" cy="1555750"/>
          </a:xfrm>
        </p:grpSpPr>
        <p:grpSp>
          <p:nvGrpSpPr>
            <p:cNvPr id="3" name="Group 3"/>
            <p:cNvGrpSpPr/>
            <p:nvPr/>
          </p:nvGrpSpPr>
          <p:grpSpPr>
            <a:xfrm rot="-5400000">
              <a:off x="11482384" y="-11482383"/>
              <a:ext cx="1419224" cy="24383989"/>
              <a:chOff x="0" y="0"/>
              <a:chExt cx="1009226" cy="17339726"/>
            </a:xfrm>
          </p:grpSpPr>
          <p:sp>
            <p:nvSpPr>
              <p:cNvPr id="4" name="Freeform 4"/>
              <p:cNvSpPr/>
              <p:nvPr/>
            </p:nvSpPr>
            <p:spPr>
              <a:xfrm>
                <a:off x="0" y="0"/>
                <a:ext cx="1009269" cy="17339726"/>
              </a:xfrm>
              <a:custGeom>
                <a:avLst/>
                <a:gdLst/>
                <a:ahLst/>
                <a:cxnLst/>
                <a:rect l="l" t="t" r="r" b="b"/>
                <a:pathLst>
                  <a:path w="1009269" h="17339726">
                    <a:moveTo>
                      <a:pt x="0" y="0"/>
                    </a:moveTo>
                    <a:lnTo>
                      <a:pt x="1009269" y="0"/>
                    </a:lnTo>
                    <a:lnTo>
                      <a:pt x="1009269" y="17339726"/>
                    </a:lnTo>
                    <a:lnTo>
                      <a:pt x="0" y="17339726"/>
                    </a:lnTo>
                    <a:close/>
                  </a:path>
                </a:pathLst>
              </a:custGeom>
              <a:gradFill rotWithShape="1">
                <a:gsLst>
                  <a:gs pos="53000">
                    <a:srgbClr val="3D6696">
                      <a:alpha val="100000"/>
                    </a:srgbClr>
                  </a:gs>
                  <a:gs pos="100000">
                    <a:srgbClr val="000714">
                      <a:alpha val="100000"/>
                    </a:srgbClr>
                  </a:gs>
                </a:gsLst>
                <a:lin ang="8400000"/>
              </a:gradFill>
            </p:spPr>
            <p:txBody>
              <a:bodyPr/>
              <a:lstStyle/>
              <a:p>
                <a:endParaRPr lang="en-US" dirty="0"/>
              </a:p>
            </p:txBody>
          </p:sp>
        </p:grpSp>
        <p:grpSp>
          <p:nvGrpSpPr>
            <p:cNvPr id="5" name="Group 5"/>
            <p:cNvGrpSpPr/>
            <p:nvPr/>
          </p:nvGrpSpPr>
          <p:grpSpPr>
            <a:xfrm rot="-5400000">
              <a:off x="11787192" y="-11107733"/>
              <a:ext cx="809624" cy="24383992"/>
              <a:chOff x="0" y="0"/>
              <a:chExt cx="575733" cy="17339728"/>
            </a:xfrm>
          </p:grpSpPr>
          <p:sp>
            <p:nvSpPr>
              <p:cNvPr id="6" name="Freeform 6"/>
              <p:cNvSpPr/>
              <p:nvPr/>
            </p:nvSpPr>
            <p:spPr>
              <a:xfrm>
                <a:off x="0" y="0"/>
                <a:ext cx="575691" cy="17339726"/>
              </a:xfrm>
              <a:custGeom>
                <a:avLst/>
                <a:gdLst/>
                <a:ahLst/>
                <a:cxnLst/>
                <a:rect l="l" t="t" r="r" b="b"/>
                <a:pathLst>
                  <a:path w="575691" h="17339726">
                    <a:moveTo>
                      <a:pt x="0" y="0"/>
                    </a:moveTo>
                    <a:lnTo>
                      <a:pt x="575691" y="0"/>
                    </a:lnTo>
                    <a:lnTo>
                      <a:pt x="575691" y="17339726"/>
                    </a:lnTo>
                    <a:lnTo>
                      <a:pt x="0" y="17339726"/>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grpSp>
          <p:nvGrpSpPr>
            <p:cNvPr id="7" name="Group 7"/>
            <p:cNvGrpSpPr/>
            <p:nvPr/>
          </p:nvGrpSpPr>
          <p:grpSpPr>
            <a:xfrm>
              <a:off x="2590800" y="0"/>
              <a:ext cx="14630394" cy="736600"/>
              <a:chOff x="0" y="0"/>
              <a:chExt cx="10403835" cy="523804"/>
            </a:xfrm>
          </p:grpSpPr>
          <p:sp>
            <p:nvSpPr>
              <p:cNvPr id="8" name="Freeform 8"/>
              <p:cNvSpPr/>
              <p:nvPr/>
            </p:nvSpPr>
            <p:spPr>
              <a:xfrm>
                <a:off x="0" y="0"/>
                <a:ext cx="10403836" cy="523804"/>
              </a:xfrm>
              <a:custGeom>
                <a:avLst/>
                <a:gdLst/>
                <a:ahLst/>
                <a:cxnLst/>
                <a:rect l="l" t="t" r="r" b="b"/>
                <a:pathLst>
                  <a:path w="10403836" h="523804">
                    <a:moveTo>
                      <a:pt x="0" y="0"/>
                    </a:moveTo>
                    <a:lnTo>
                      <a:pt x="10403836" y="0"/>
                    </a:lnTo>
                    <a:lnTo>
                      <a:pt x="10403836" y="523804"/>
                    </a:lnTo>
                    <a:lnTo>
                      <a:pt x="0" y="523804"/>
                    </a:lnTo>
                    <a:close/>
                  </a:path>
                </a:pathLst>
              </a:custGeom>
              <a:solidFill>
                <a:srgbClr val="000000">
                  <a:alpha val="0"/>
                </a:srgbClr>
              </a:solidFill>
            </p:spPr>
            <p:txBody>
              <a:bodyPr/>
              <a:lstStyle/>
              <a:p>
                <a:endParaRPr lang="en-US" dirty="0"/>
              </a:p>
            </p:txBody>
          </p:sp>
          <p:sp>
            <p:nvSpPr>
              <p:cNvPr id="9" name="TextBox 9"/>
              <p:cNvSpPr txBox="1"/>
              <p:nvPr/>
            </p:nvSpPr>
            <p:spPr>
              <a:xfrm>
                <a:off x="0" y="-19050"/>
                <a:ext cx="10403835" cy="542854"/>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Texas Office of the Governor</a:t>
                </a:r>
              </a:p>
            </p:txBody>
          </p:sp>
        </p:grpSp>
        <p:grpSp>
          <p:nvGrpSpPr>
            <p:cNvPr id="10" name="Group 10"/>
            <p:cNvGrpSpPr/>
            <p:nvPr/>
          </p:nvGrpSpPr>
          <p:grpSpPr>
            <a:xfrm>
              <a:off x="2590800" y="815974"/>
              <a:ext cx="18643592" cy="739776"/>
              <a:chOff x="0" y="0"/>
              <a:chExt cx="13257665" cy="526063"/>
            </a:xfrm>
          </p:grpSpPr>
          <p:sp>
            <p:nvSpPr>
              <p:cNvPr id="11" name="Freeform 11"/>
              <p:cNvSpPr/>
              <p:nvPr/>
            </p:nvSpPr>
            <p:spPr>
              <a:xfrm>
                <a:off x="0" y="0"/>
                <a:ext cx="13257665" cy="526063"/>
              </a:xfrm>
              <a:custGeom>
                <a:avLst/>
                <a:gdLst/>
                <a:ahLst/>
                <a:cxnLst/>
                <a:rect l="l" t="t" r="r" b="b"/>
                <a:pathLst>
                  <a:path w="13257665" h="526063">
                    <a:moveTo>
                      <a:pt x="0" y="0"/>
                    </a:moveTo>
                    <a:lnTo>
                      <a:pt x="13257665" y="0"/>
                    </a:lnTo>
                    <a:lnTo>
                      <a:pt x="13257665" y="526063"/>
                    </a:lnTo>
                    <a:lnTo>
                      <a:pt x="0" y="526063"/>
                    </a:lnTo>
                    <a:close/>
                  </a:path>
                </a:pathLst>
              </a:custGeom>
              <a:solidFill>
                <a:srgbClr val="000000">
                  <a:alpha val="0"/>
                </a:srgbClr>
              </a:solidFill>
            </p:spPr>
            <p:txBody>
              <a:bodyPr/>
              <a:lstStyle/>
              <a:p>
                <a:endParaRPr lang="en-US" dirty="0"/>
              </a:p>
            </p:txBody>
          </p:sp>
          <p:sp>
            <p:nvSpPr>
              <p:cNvPr id="12" name="TextBox 12"/>
              <p:cNvSpPr txBox="1"/>
              <p:nvPr/>
            </p:nvSpPr>
            <p:spPr>
              <a:xfrm>
                <a:off x="0" y="-19050"/>
                <a:ext cx="13257665" cy="545113"/>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GOVERNOR’S COMMITTEE ON PEOPLE WITH DISABILITIES</a:t>
                </a:r>
              </a:p>
            </p:txBody>
          </p:sp>
        </p:grpSp>
        <p:grpSp>
          <p:nvGrpSpPr>
            <p:cNvPr id="13" name="Group 13"/>
            <p:cNvGrpSpPr/>
            <p:nvPr/>
          </p:nvGrpSpPr>
          <p:grpSpPr>
            <a:xfrm rot="-5400000">
              <a:off x="12145958" y="-11466507"/>
              <a:ext cx="92074" cy="24383989"/>
              <a:chOff x="0" y="0"/>
              <a:chExt cx="65475" cy="17339726"/>
            </a:xfrm>
          </p:grpSpPr>
          <p:sp>
            <p:nvSpPr>
              <p:cNvPr id="14" name="Freeform 14"/>
              <p:cNvSpPr/>
              <p:nvPr/>
            </p:nvSpPr>
            <p:spPr>
              <a:xfrm>
                <a:off x="0" y="0"/>
                <a:ext cx="65532" cy="17339726"/>
              </a:xfrm>
              <a:custGeom>
                <a:avLst/>
                <a:gdLst/>
                <a:ahLst/>
                <a:cxnLst/>
                <a:rect l="l" t="t" r="r" b="b"/>
                <a:pathLst>
                  <a:path w="65532" h="17339726">
                    <a:moveTo>
                      <a:pt x="65532" y="0"/>
                    </a:moveTo>
                    <a:lnTo>
                      <a:pt x="0" y="0"/>
                    </a:lnTo>
                    <a:lnTo>
                      <a:pt x="0" y="17339726"/>
                    </a:lnTo>
                    <a:lnTo>
                      <a:pt x="65532" y="17339726"/>
                    </a:lnTo>
                    <a:close/>
                  </a:path>
                </a:pathLst>
              </a:custGeom>
              <a:gradFill rotWithShape="1">
                <a:gsLst>
                  <a:gs pos="0">
                    <a:srgbClr val="E6A900">
                      <a:alpha val="100000"/>
                    </a:srgbClr>
                  </a:gs>
                  <a:gs pos="50000">
                    <a:srgbClr val="E6A900">
                      <a:alpha val="100000"/>
                    </a:srgbClr>
                  </a:gs>
                  <a:gs pos="91000">
                    <a:srgbClr val="FFFFFF">
                      <a:alpha val="100000"/>
                    </a:srgbClr>
                  </a:gs>
                  <a:gs pos="100000">
                    <a:srgbClr val="FFC000">
                      <a:alpha val="100000"/>
                    </a:srgbClr>
                  </a:gs>
                </a:gsLst>
                <a:lin ang="16200000"/>
              </a:gradFill>
            </p:spPr>
            <p:txBody>
              <a:bodyPr/>
              <a:lstStyle/>
              <a:p>
                <a:endParaRPr lang="en-US" dirty="0"/>
              </a:p>
            </p:txBody>
          </p:sp>
        </p:grpSp>
        <p:sp>
          <p:nvSpPr>
            <p:cNvPr id="15" name="Freeform 15"/>
            <p:cNvSpPr/>
            <p:nvPr/>
          </p:nvSpPr>
          <p:spPr>
            <a:xfrm>
              <a:off x="563153" y="78190"/>
              <a:ext cx="1838959" cy="1373702"/>
            </a:xfrm>
            <a:custGeom>
              <a:avLst/>
              <a:gdLst/>
              <a:ahLst/>
              <a:cxnLst/>
              <a:rect l="l" t="t" r="r" b="b"/>
              <a:pathLst>
                <a:path w="1838959" h="1373702">
                  <a:moveTo>
                    <a:pt x="0" y="0"/>
                  </a:moveTo>
                  <a:lnTo>
                    <a:pt x="1838959" y="0"/>
                  </a:lnTo>
                  <a:lnTo>
                    <a:pt x="1838959" y="1373702"/>
                  </a:lnTo>
                  <a:lnTo>
                    <a:pt x="0" y="1373702"/>
                  </a:lnTo>
                  <a:lnTo>
                    <a:pt x="0" y="0"/>
                  </a:lnTo>
                  <a:close/>
                </a:path>
              </a:pathLst>
            </a:custGeom>
            <a:blipFill>
              <a:blip r:embed="rId2"/>
              <a:stretch>
                <a:fillRect t="-16531" b="-16531"/>
              </a:stretch>
            </a:blipFill>
          </p:spPr>
          <p:txBody>
            <a:bodyPr/>
            <a:lstStyle/>
            <a:p>
              <a:endParaRPr lang="en-US" dirty="0"/>
            </a:p>
          </p:txBody>
        </p:sp>
      </p:grpSp>
      <p:grpSp>
        <p:nvGrpSpPr>
          <p:cNvPr id="16" name="Group 16">
            <a:extLst>
              <a:ext uri="{C183D7F6-B498-43B3-948B-1728B52AA6E4}">
                <adec:decorative xmlns:adec="http://schemas.microsoft.com/office/drawing/2017/decorative" val="1"/>
              </a:ext>
            </a:extLst>
          </p:cNvPr>
          <p:cNvGrpSpPr/>
          <p:nvPr/>
        </p:nvGrpSpPr>
        <p:grpSpPr>
          <a:xfrm rot="-5400000">
            <a:off x="8982599" y="-8982600"/>
            <a:ext cx="322800" cy="18288000"/>
            <a:chOff x="0" y="0"/>
            <a:chExt cx="229547" cy="13004801"/>
          </a:xfrm>
        </p:grpSpPr>
        <p:sp>
          <p:nvSpPr>
            <p:cNvPr id="17" name="Freeform 17"/>
            <p:cNvSpPr/>
            <p:nvPr/>
          </p:nvSpPr>
          <p:spPr>
            <a:xfrm>
              <a:off x="0" y="0"/>
              <a:ext cx="229489" cy="13004800"/>
            </a:xfrm>
            <a:custGeom>
              <a:avLst/>
              <a:gdLst/>
              <a:ahLst/>
              <a:cxnLst/>
              <a:rect l="l" t="t" r="r" b="b"/>
              <a:pathLst>
                <a:path w="229489" h="13004800">
                  <a:moveTo>
                    <a:pt x="0" y="0"/>
                  </a:moveTo>
                  <a:lnTo>
                    <a:pt x="229489" y="0"/>
                  </a:lnTo>
                  <a:lnTo>
                    <a:pt x="229489" y="13004800"/>
                  </a:lnTo>
                  <a:lnTo>
                    <a:pt x="0" y="13004800"/>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sp>
        <p:nvSpPr>
          <p:cNvPr id="19" name="TextBox 19"/>
          <p:cNvSpPr txBox="1">
            <a:spLocks noGrp="1"/>
          </p:cNvSpPr>
          <p:nvPr>
            <p:ph type="title" idx="4294967295"/>
          </p:nvPr>
        </p:nvSpPr>
        <p:spPr>
          <a:xfrm>
            <a:off x="2" y="403513"/>
            <a:ext cx="18287998" cy="319531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2880"/>
              </a:lnSpc>
              <a:spcBef>
                <a:spcPts val="0"/>
              </a:spcBef>
              <a:spcAft>
                <a:spcPts val="0"/>
              </a:spcAft>
              <a:buClrTx/>
              <a:buSzTx/>
              <a:buFontTx/>
              <a:buNone/>
              <a:tabLst/>
              <a:defRPr/>
            </a:pPr>
            <a:r>
              <a:rPr kumimoji="0" lang="en-US" sz="9200" b="1" i="0" u="none" strike="noStrike" kern="1200" cap="none" spc="0" normalizeH="0" baseline="0" noProof="0" dirty="0">
                <a:ln>
                  <a:noFill/>
                </a:ln>
                <a:solidFill>
                  <a:srgbClr val="000000"/>
                </a:solidFill>
                <a:effectLst/>
                <a:uLnTx/>
                <a:uFillTx/>
                <a:latin typeface="Canva Sans Bold"/>
                <a:ea typeface="Canva Sans Bold"/>
                <a:cs typeface="Canva Sans Bold"/>
                <a:sym typeface="Canva Sans Bold"/>
              </a:rPr>
              <a:t> Update on the 89th Texas Legislative Session</a:t>
            </a:r>
          </a:p>
        </p:txBody>
      </p:sp>
      <p:sp>
        <p:nvSpPr>
          <p:cNvPr id="20" name="TextBox 20"/>
          <p:cNvSpPr txBox="1"/>
          <p:nvPr/>
        </p:nvSpPr>
        <p:spPr>
          <a:xfrm>
            <a:off x="5956449" y="7492315"/>
            <a:ext cx="6375102" cy="1536065"/>
          </a:xfrm>
          <a:prstGeom prst="rect">
            <a:avLst/>
          </a:prstGeom>
        </p:spPr>
        <p:txBody>
          <a:bodyPr lIns="0" tIns="0" rIns="0" bIns="0" rtlCol="0" anchor="t">
            <a:spAutoFit/>
          </a:bodyPr>
          <a:lstStyle/>
          <a:p>
            <a:pPr algn="ctr">
              <a:lnSpc>
                <a:spcPts val="6160"/>
              </a:lnSpc>
            </a:pPr>
            <a:r>
              <a:rPr lang="en-US" sz="4400" b="1" dirty="0">
                <a:solidFill>
                  <a:srgbClr val="000000"/>
                </a:solidFill>
                <a:latin typeface="Canva Sans Bold"/>
                <a:ea typeface="Canva Sans Bold"/>
                <a:cs typeface="Canva Sans Bold"/>
                <a:sym typeface="Canva Sans Bold"/>
              </a:rPr>
              <a:t> Quarterly Meeting</a:t>
            </a:r>
          </a:p>
          <a:p>
            <a:pPr algn="ctr">
              <a:lnSpc>
                <a:spcPts val="6160"/>
              </a:lnSpc>
            </a:pPr>
            <a:r>
              <a:rPr lang="en-US" sz="4400" b="1" dirty="0">
                <a:solidFill>
                  <a:srgbClr val="000000"/>
                </a:solidFill>
                <a:latin typeface="Canva Sans Bold"/>
                <a:ea typeface="Canva Sans Bold"/>
                <a:cs typeface="Canva Sans Bold"/>
                <a:sym typeface="Canva Sans Bold"/>
              </a:rPr>
              <a:t>April 22, 2025</a:t>
            </a:r>
          </a:p>
        </p:txBody>
      </p:sp>
      <p:sp>
        <p:nvSpPr>
          <p:cNvPr id="18" name="Freeform 18" descr="GCPD Logo"/>
          <p:cNvSpPr/>
          <p:nvPr/>
        </p:nvSpPr>
        <p:spPr>
          <a:xfrm>
            <a:off x="7258521" y="3792515"/>
            <a:ext cx="3770947" cy="3755863"/>
          </a:xfrm>
          <a:custGeom>
            <a:avLst/>
            <a:gdLst/>
            <a:ahLst/>
            <a:cxnLst/>
            <a:rect l="l" t="t" r="r" b="b"/>
            <a:pathLst>
              <a:path w="3770947" h="3755863">
                <a:moveTo>
                  <a:pt x="0" y="0"/>
                </a:moveTo>
                <a:lnTo>
                  <a:pt x="3770947" y="0"/>
                </a:lnTo>
                <a:lnTo>
                  <a:pt x="3770947" y="3755864"/>
                </a:lnTo>
                <a:lnTo>
                  <a:pt x="0" y="3755864"/>
                </a:lnTo>
                <a:lnTo>
                  <a:pt x="0" y="0"/>
                </a:lnTo>
                <a:close/>
              </a:path>
            </a:pathLst>
          </a:custGeom>
          <a:blipFill>
            <a:blip r:embed="rId3"/>
            <a:stretch>
              <a:fillRect/>
            </a:stretch>
          </a:blipFill>
        </p:spPr>
        <p:txBody>
          <a:body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1" y="9194007"/>
            <a:ext cx="18288000" cy="1166812"/>
            <a:chOff x="0" y="0"/>
            <a:chExt cx="24384000" cy="1555750"/>
          </a:xfrm>
        </p:grpSpPr>
        <p:grpSp>
          <p:nvGrpSpPr>
            <p:cNvPr id="3" name="Group 3"/>
            <p:cNvGrpSpPr/>
            <p:nvPr/>
          </p:nvGrpSpPr>
          <p:grpSpPr>
            <a:xfrm rot="-5400000">
              <a:off x="11482384" y="-11482383"/>
              <a:ext cx="1419224" cy="24383989"/>
              <a:chOff x="0" y="0"/>
              <a:chExt cx="1009226" cy="17339726"/>
            </a:xfrm>
          </p:grpSpPr>
          <p:sp>
            <p:nvSpPr>
              <p:cNvPr id="4" name="Freeform 4"/>
              <p:cNvSpPr/>
              <p:nvPr/>
            </p:nvSpPr>
            <p:spPr>
              <a:xfrm>
                <a:off x="0" y="0"/>
                <a:ext cx="1009269" cy="17339726"/>
              </a:xfrm>
              <a:custGeom>
                <a:avLst/>
                <a:gdLst/>
                <a:ahLst/>
                <a:cxnLst/>
                <a:rect l="l" t="t" r="r" b="b"/>
                <a:pathLst>
                  <a:path w="1009269" h="17339726">
                    <a:moveTo>
                      <a:pt x="0" y="0"/>
                    </a:moveTo>
                    <a:lnTo>
                      <a:pt x="1009269" y="0"/>
                    </a:lnTo>
                    <a:lnTo>
                      <a:pt x="1009269" y="17339726"/>
                    </a:lnTo>
                    <a:lnTo>
                      <a:pt x="0" y="17339726"/>
                    </a:lnTo>
                    <a:close/>
                  </a:path>
                </a:pathLst>
              </a:custGeom>
              <a:gradFill rotWithShape="1">
                <a:gsLst>
                  <a:gs pos="53000">
                    <a:srgbClr val="3D6696">
                      <a:alpha val="100000"/>
                    </a:srgbClr>
                  </a:gs>
                  <a:gs pos="100000">
                    <a:srgbClr val="000714">
                      <a:alpha val="100000"/>
                    </a:srgbClr>
                  </a:gs>
                </a:gsLst>
                <a:lin ang="8400000"/>
              </a:gradFill>
            </p:spPr>
            <p:txBody>
              <a:bodyPr/>
              <a:lstStyle/>
              <a:p>
                <a:endParaRPr lang="en-US" dirty="0"/>
              </a:p>
            </p:txBody>
          </p:sp>
        </p:grpSp>
        <p:grpSp>
          <p:nvGrpSpPr>
            <p:cNvPr id="5" name="Group 5"/>
            <p:cNvGrpSpPr/>
            <p:nvPr/>
          </p:nvGrpSpPr>
          <p:grpSpPr>
            <a:xfrm rot="-5400000">
              <a:off x="11787192" y="-11107733"/>
              <a:ext cx="809624" cy="24383992"/>
              <a:chOff x="0" y="0"/>
              <a:chExt cx="575733" cy="17339728"/>
            </a:xfrm>
          </p:grpSpPr>
          <p:sp>
            <p:nvSpPr>
              <p:cNvPr id="6" name="Freeform 6"/>
              <p:cNvSpPr/>
              <p:nvPr/>
            </p:nvSpPr>
            <p:spPr>
              <a:xfrm>
                <a:off x="0" y="0"/>
                <a:ext cx="575691" cy="17339726"/>
              </a:xfrm>
              <a:custGeom>
                <a:avLst/>
                <a:gdLst/>
                <a:ahLst/>
                <a:cxnLst/>
                <a:rect l="l" t="t" r="r" b="b"/>
                <a:pathLst>
                  <a:path w="575691" h="17339726">
                    <a:moveTo>
                      <a:pt x="0" y="0"/>
                    </a:moveTo>
                    <a:lnTo>
                      <a:pt x="575691" y="0"/>
                    </a:lnTo>
                    <a:lnTo>
                      <a:pt x="575691" y="17339726"/>
                    </a:lnTo>
                    <a:lnTo>
                      <a:pt x="0" y="17339726"/>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grpSp>
          <p:nvGrpSpPr>
            <p:cNvPr id="7" name="Group 7"/>
            <p:cNvGrpSpPr/>
            <p:nvPr/>
          </p:nvGrpSpPr>
          <p:grpSpPr>
            <a:xfrm>
              <a:off x="2590800" y="0"/>
              <a:ext cx="14630394" cy="736600"/>
              <a:chOff x="0" y="0"/>
              <a:chExt cx="10403835" cy="523804"/>
            </a:xfrm>
          </p:grpSpPr>
          <p:sp>
            <p:nvSpPr>
              <p:cNvPr id="8" name="Freeform 8"/>
              <p:cNvSpPr/>
              <p:nvPr/>
            </p:nvSpPr>
            <p:spPr>
              <a:xfrm>
                <a:off x="0" y="0"/>
                <a:ext cx="10403836" cy="523804"/>
              </a:xfrm>
              <a:custGeom>
                <a:avLst/>
                <a:gdLst/>
                <a:ahLst/>
                <a:cxnLst/>
                <a:rect l="l" t="t" r="r" b="b"/>
                <a:pathLst>
                  <a:path w="10403836" h="523804">
                    <a:moveTo>
                      <a:pt x="0" y="0"/>
                    </a:moveTo>
                    <a:lnTo>
                      <a:pt x="10403836" y="0"/>
                    </a:lnTo>
                    <a:lnTo>
                      <a:pt x="10403836" y="523804"/>
                    </a:lnTo>
                    <a:lnTo>
                      <a:pt x="0" y="523804"/>
                    </a:lnTo>
                    <a:close/>
                  </a:path>
                </a:pathLst>
              </a:custGeom>
              <a:solidFill>
                <a:srgbClr val="000000">
                  <a:alpha val="0"/>
                </a:srgbClr>
              </a:solidFill>
            </p:spPr>
            <p:txBody>
              <a:bodyPr/>
              <a:lstStyle/>
              <a:p>
                <a:endParaRPr lang="en-US" dirty="0"/>
              </a:p>
            </p:txBody>
          </p:sp>
          <p:sp>
            <p:nvSpPr>
              <p:cNvPr id="9" name="TextBox 9"/>
              <p:cNvSpPr txBox="1"/>
              <p:nvPr/>
            </p:nvSpPr>
            <p:spPr>
              <a:xfrm>
                <a:off x="0" y="-19050"/>
                <a:ext cx="10403835" cy="542854"/>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Texas Office of the Governor</a:t>
                </a:r>
              </a:p>
            </p:txBody>
          </p:sp>
        </p:grpSp>
        <p:grpSp>
          <p:nvGrpSpPr>
            <p:cNvPr id="10" name="Group 10"/>
            <p:cNvGrpSpPr/>
            <p:nvPr/>
          </p:nvGrpSpPr>
          <p:grpSpPr>
            <a:xfrm>
              <a:off x="2590800" y="815974"/>
              <a:ext cx="18643592" cy="739776"/>
              <a:chOff x="0" y="0"/>
              <a:chExt cx="13257665" cy="526063"/>
            </a:xfrm>
          </p:grpSpPr>
          <p:sp>
            <p:nvSpPr>
              <p:cNvPr id="11" name="Freeform 11"/>
              <p:cNvSpPr/>
              <p:nvPr/>
            </p:nvSpPr>
            <p:spPr>
              <a:xfrm>
                <a:off x="0" y="0"/>
                <a:ext cx="13257665" cy="526063"/>
              </a:xfrm>
              <a:custGeom>
                <a:avLst/>
                <a:gdLst/>
                <a:ahLst/>
                <a:cxnLst/>
                <a:rect l="l" t="t" r="r" b="b"/>
                <a:pathLst>
                  <a:path w="13257665" h="526063">
                    <a:moveTo>
                      <a:pt x="0" y="0"/>
                    </a:moveTo>
                    <a:lnTo>
                      <a:pt x="13257665" y="0"/>
                    </a:lnTo>
                    <a:lnTo>
                      <a:pt x="13257665" y="526063"/>
                    </a:lnTo>
                    <a:lnTo>
                      <a:pt x="0" y="526063"/>
                    </a:lnTo>
                    <a:close/>
                  </a:path>
                </a:pathLst>
              </a:custGeom>
              <a:solidFill>
                <a:srgbClr val="000000">
                  <a:alpha val="0"/>
                </a:srgbClr>
              </a:solidFill>
            </p:spPr>
            <p:txBody>
              <a:bodyPr/>
              <a:lstStyle/>
              <a:p>
                <a:endParaRPr lang="en-US" dirty="0"/>
              </a:p>
            </p:txBody>
          </p:sp>
          <p:sp>
            <p:nvSpPr>
              <p:cNvPr id="12" name="TextBox 12"/>
              <p:cNvSpPr txBox="1"/>
              <p:nvPr/>
            </p:nvSpPr>
            <p:spPr>
              <a:xfrm>
                <a:off x="0" y="-19050"/>
                <a:ext cx="13257665" cy="545113"/>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GOVERNOR’S COMMITTEE ON PEOPLE WITH DISABILITIES</a:t>
                </a:r>
              </a:p>
            </p:txBody>
          </p:sp>
        </p:grpSp>
        <p:grpSp>
          <p:nvGrpSpPr>
            <p:cNvPr id="13" name="Group 13"/>
            <p:cNvGrpSpPr/>
            <p:nvPr/>
          </p:nvGrpSpPr>
          <p:grpSpPr>
            <a:xfrm rot="-5400000">
              <a:off x="12145958" y="-11466507"/>
              <a:ext cx="92074" cy="24383989"/>
              <a:chOff x="0" y="0"/>
              <a:chExt cx="65475" cy="17339726"/>
            </a:xfrm>
          </p:grpSpPr>
          <p:sp>
            <p:nvSpPr>
              <p:cNvPr id="14" name="Freeform 14"/>
              <p:cNvSpPr/>
              <p:nvPr/>
            </p:nvSpPr>
            <p:spPr>
              <a:xfrm>
                <a:off x="0" y="0"/>
                <a:ext cx="65532" cy="17339726"/>
              </a:xfrm>
              <a:custGeom>
                <a:avLst/>
                <a:gdLst/>
                <a:ahLst/>
                <a:cxnLst/>
                <a:rect l="l" t="t" r="r" b="b"/>
                <a:pathLst>
                  <a:path w="65532" h="17339726">
                    <a:moveTo>
                      <a:pt x="65532" y="0"/>
                    </a:moveTo>
                    <a:lnTo>
                      <a:pt x="0" y="0"/>
                    </a:lnTo>
                    <a:lnTo>
                      <a:pt x="0" y="17339726"/>
                    </a:lnTo>
                    <a:lnTo>
                      <a:pt x="65532" y="17339726"/>
                    </a:lnTo>
                    <a:close/>
                  </a:path>
                </a:pathLst>
              </a:custGeom>
              <a:gradFill rotWithShape="1">
                <a:gsLst>
                  <a:gs pos="0">
                    <a:srgbClr val="E6A900">
                      <a:alpha val="100000"/>
                    </a:srgbClr>
                  </a:gs>
                  <a:gs pos="50000">
                    <a:srgbClr val="E6A900">
                      <a:alpha val="100000"/>
                    </a:srgbClr>
                  </a:gs>
                  <a:gs pos="91000">
                    <a:srgbClr val="FFFFFF">
                      <a:alpha val="100000"/>
                    </a:srgbClr>
                  </a:gs>
                  <a:gs pos="100000">
                    <a:srgbClr val="FFC000">
                      <a:alpha val="100000"/>
                    </a:srgbClr>
                  </a:gs>
                </a:gsLst>
                <a:lin ang="16200000"/>
              </a:gradFill>
            </p:spPr>
            <p:txBody>
              <a:bodyPr/>
              <a:lstStyle/>
              <a:p>
                <a:endParaRPr lang="en-US" dirty="0"/>
              </a:p>
            </p:txBody>
          </p:sp>
        </p:grpSp>
        <p:sp>
          <p:nvSpPr>
            <p:cNvPr id="15" name="Freeform 15"/>
            <p:cNvSpPr/>
            <p:nvPr/>
          </p:nvSpPr>
          <p:spPr>
            <a:xfrm>
              <a:off x="563153" y="78190"/>
              <a:ext cx="1838959" cy="1373702"/>
            </a:xfrm>
            <a:custGeom>
              <a:avLst/>
              <a:gdLst/>
              <a:ahLst/>
              <a:cxnLst/>
              <a:rect l="l" t="t" r="r" b="b"/>
              <a:pathLst>
                <a:path w="1838959" h="1373702">
                  <a:moveTo>
                    <a:pt x="0" y="0"/>
                  </a:moveTo>
                  <a:lnTo>
                    <a:pt x="1838959" y="0"/>
                  </a:lnTo>
                  <a:lnTo>
                    <a:pt x="1838959" y="1373702"/>
                  </a:lnTo>
                  <a:lnTo>
                    <a:pt x="0" y="1373702"/>
                  </a:lnTo>
                  <a:lnTo>
                    <a:pt x="0" y="0"/>
                  </a:lnTo>
                  <a:close/>
                </a:path>
              </a:pathLst>
            </a:custGeom>
            <a:blipFill>
              <a:blip r:embed="rId2"/>
              <a:stretch>
                <a:fillRect t="-16531" b="-16531"/>
              </a:stretch>
            </a:blipFill>
          </p:spPr>
          <p:txBody>
            <a:bodyPr/>
            <a:lstStyle/>
            <a:p>
              <a:endParaRPr lang="en-US" dirty="0"/>
            </a:p>
          </p:txBody>
        </p:sp>
      </p:grpSp>
      <p:grpSp>
        <p:nvGrpSpPr>
          <p:cNvPr id="16" name="Group 16">
            <a:extLst>
              <a:ext uri="{C183D7F6-B498-43B3-948B-1728B52AA6E4}">
                <adec:decorative xmlns:adec="http://schemas.microsoft.com/office/drawing/2017/decorative" val="1"/>
              </a:ext>
            </a:extLst>
          </p:cNvPr>
          <p:cNvGrpSpPr/>
          <p:nvPr/>
        </p:nvGrpSpPr>
        <p:grpSpPr>
          <a:xfrm rot="-5400000">
            <a:off x="8982599" y="-8982600"/>
            <a:ext cx="322800" cy="18288000"/>
            <a:chOff x="0" y="0"/>
            <a:chExt cx="229547" cy="13004801"/>
          </a:xfrm>
        </p:grpSpPr>
        <p:sp>
          <p:nvSpPr>
            <p:cNvPr id="17" name="Freeform 17"/>
            <p:cNvSpPr/>
            <p:nvPr/>
          </p:nvSpPr>
          <p:spPr>
            <a:xfrm>
              <a:off x="0" y="0"/>
              <a:ext cx="229489" cy="13004800"/>
            </a:xfrm>
            <a:custGeom>
              <a:avLst/>
              <a:gdLst/>
              <a:ahLst/>
              <a:cxnLst/>
              <a:rect l="l" t="t" r="r" b="b"/>
              <a:pathLst>
                <a:path w="229489" h="13004800">
                  <a:moveTo>
                    <a:pt x="0" y="0"/>
                  </a:moveTo>
                  <a:lnTo>
                    <a:pt x="229489" y="0"/>
                  </a:lnTo>
                  <a:lnTo>
                    <a:pt x="229489" y="13004800"/>
                  </a:lnTo>
                  <a:lnTo>
                    <a:pt x="0" y="13004800"/>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sp>
        <p:nvSpPr>
          <p:cNvPr id="18" name="TextBox 18"/>
          <p:cNvSpPr txBox="1">
            <a:spLocks noGrp="1"/>
          </p:cNvSpPr>
          <p:nvPr>
            <p:ph type="title" idx="4294967295"/>
          </p:nvPr>
        </p:nvSpPr>
        <p:spPr>
          <a:xfrm>
            <a:off x="0" y="159703"/>
            <a:ext cx="18288000" cy="156654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2880"/>
              </a:lnSpc>
              <a:spcBef>
                <a:spcPts val="0"/>
              </a:spcBef>
              <a:spcAft>
                <a:spcPts val="0"/>
              </a:spcAft>
              <a:buClrTx/>
              <a:buSzTx/>
              <a:buFontTx/>
              <a:buNone/>
              <a:tabLst/>
              <a:defRPr/>
            </a:pPr>
            <a:r>
              <a:rPr kumimoji="0" lang="en-US" sz="9200" b="1" i="0" u="none" strike="noStrike" kern="1200" cap="none" spc="0" normalizeH="0" baseline="0" noProof="0" dirty="0">
                <a:ln>
                  <a:noFill/>
                </a:ln>
                <a:solidFill>
                  <a:srgbClr val="000000"/>
                </a:solidFill>
                <a:effectLst/>
                <a:uLnTx/>
                <a:uFillTx/>
                <a:latin typeface="Canva Sans Bold"/>
                <a:ea typeface="Canva Sans Bold"/>
                <a:cs typeface="Canva Sans Bold"/>
                <a:sym typeface="Canva Sans Bold"/>
              </a:rPr>
              <a:t>Educational Representatives</a:t>
            </a:r>
          </a:p>
        </p:txBody>
      </p:sp>
      <p:sp>
        <p:nvSpPr>
          <p:cNvPr id="19" name="TextBox 19"/>
          <p:cNvSpPr txBox="1"/>
          <p:nvPr/>
        </p:nvSpPr>
        <p:spPr>
          <a:xfrm>
            <a:off x="0" y="1855818"/>
            <a:ext cx="18287998" cy="2369820"/>
          </a:xfrm>
          <a:prstGeom prst="rect">
            <a:avLst/>
          </a:prstGeom>
        </p:spPr>
        <p:txBody>
          <a:bodyPr lIns="0" tIns="0" rIns="0" bIns="0" rtlCol="0" anchor="t">
            <a:spAutoFit/>
          </a:bodyPr>
          <a:lstStyle/>
          <a:p>
            <a:pPr algn="ctr">
              <a:lnSpc>
                <a:spcPts val="3779"/>
              </a:lnSpc>
            </a:pPr>
            <a:r>
              <a:rPr lang="en-US" sz="2700" b="1" dirty="0">
                <a:solidFill>
                  <a:srgbClr val="000000"/>
                </a:solidFill>
                <a:latin typeface="Canva Sans Bold"/>
                <a:ea typeface="Canva Sans Bold"/>
                <a:cs typeface="Canva Sans Bold"/>
                <a:sym typeface="Canva Sans Bold"/>
              </a:rPr>
              <a:t>Amend the Texas Education Code to create a procedure for school districts to determine whether an adult student with a disability can provide informed consent for their educational program. If the adult student is determined to be unable to provide informed consent, school districts shall have the authority to designate an educational representative. The school district shall work with the student to identify an appropriate educational representative that address the needs and preferences of the student.</a:t>
            </a:r>
          </a:p>
        </p:txBody>
      </p:sp>
      <p:sp>
        <p:nvSpPr>
          <p:cNvPr id="20" name="TextBox 20"/>
          <p:cNvSpPr txBox="1"/>
          <p:nvPr/>
        </p:nvSpPr>
        <p:spPr>
          <a:xfrm>
            <a:off x="1275707" y="4345683"/>
            <a:ext cx="5984208" cy="1180465"/>
          </a:xfrm>
          <a:prstGeom prst="rect">
            <a:avLst/>
          </a:prstGeom>
        </p:spPr>
        <p:txBody>
          <a:bodyPr wrap="square"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3" tooltip="https://capitol.texas.gov/BillLookup/History.aspx?LegSess=89R&amp;Bill=HB466"/>
              </a:rPr>
              <a:t>HB 466</a:t>
            </a:r>
          </a:p>
          <a:p>
            <a:pPr algn="ctr">
              <a:lnSpc>
                <a:spcPts val="4759"/>
              </a:lnSpc>
            </a:pPr>
            <a:r>
              <a:rPr lang="en-US" sz="3399" dirty="0">
                <a:solidFill>
                  <a:srgbClr val="000000"/>
                </a:solidFill>
                <a:latin typeface="Canva Sans"/>
                <a:ea typeface="Canva Sans"/>
                <a:cs typeface="Canva Sans"/>
                <a:sym typeface="Canva Sans"/>
              </a:rPr>
              <a:t>by Rep.  Gonzalez of El Paso</a:t>
            </a:r>
          </a:p>
        </p:txBody>
      </p:sp>
      <p:sp>
        <p:nvSpPr>
          <p:cNvPr id="21" name="TextBox 21"/>
          <p:cNvSpPr txBox="1"/>
          <p:nvPr/>
        </p:nvSpPr>
        <p:spPr>
          <a:xfrm>
            <a:off x="11028086" y="4345683"/>
            <a:ext cx="5572959" cy="1180465"/>
          </a:xfrm>
          <a:prstGeom prst="rect">
            <a:avLst/>
          </a:prstGeom>
        </p:spPr>
        <p:txBody>
          <a:bodyPr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4" tooltip="https://capitol.texas.gov/BillLookup/History.aspx?LegSess=89R&amp;Bill=SB58"/>
              </a:rPr>
              <a:t>SB 58 </a:t>
            </a:r>
          </a:p>
          <a:p>
            <a:pPr algn="ctr">
              <a:lnSpc>
                <a:spcPts val="4759"/>
              </a:lnSpc>
            </a:pPr>
            <a:r>
              <a:rPr lang="en-US" sz="3399" dirty="0">
                <a:solidFill>
                  <a:srgbClr val="000000"/>
                </a:solidFill>
                <a:latin typeface="Canva Sans"/>
                <a:ea typeface="Canva Sans"/>
                <a:cs typeface="Canva Sans"/>
                <a:sym typeface="Canva Sans"/>
              </a:rPr>
              <a:t>by Sen. Zaffirini</a:t>
            </a:r>
          </a:p>
        </p:txBody>
      </p:sp>
      <p:sp>
        <p:nvSpPr>
          <p:cNvPr id="22" name="TextBox 22"/>
          <p:cNvSpPr txBox="1"/>
          <p:nvPr/>
        </p:nvSpPr>
        <p:spPr>
          <a:xfrm>
            <a:off x="369507" y="5705952"/>
            <a:ext cx="17548986" cy="3488055"/>
          </a:xfrm>
          <a:prstGeom prst="rect">
            <a:avLst/>
          </a:prstGeom>
        </p:spPr>
        <p:txBody>
          <a:bodyPr lIns="0" tIns="0" rIns="0" bIns="0" rtlCol="0" anchor="t">
            <a:spAutoFit/>
          </a:bodyPr>
          <a:lstStyle/>
          <a:p>
            <a:pPr algn="ctr">
              <a:lnSpc>
                <a:spcPts val="4620"/>
              </a:lnSpc>
            </a:pPr>
            <a:r>
              <a:rPr lang="en-US" sz="3300" dirty="0">
                <a:solidFill>
                  <a:srgbClr val="000000"/>
                </a:solidFill>
                <a:latin typeface="Canva Sans"/>
                <a:ea typeface="Canva Sans"/>
                <a:cs typeface="Canva Sans"/>
                <a:sym typeface="Canva Sans"/>
              </a:rPr>
              <a:t>Amends education code so that an adult student who cannot make informed consent may appoint a person to serve as their educational representative. School districts will also provide information about educational representatives when sharing information on guardianship with parents.  </a:t>
            </a:r>
          </a:p>
          <a:p>
            <a:pPr algn="ctr">
              <a:lnSpc>
                <a:spcPts val="4759"/>
              </a:lnSpc>
            </a:pPr>
            <a:endParaRPr lang="en-US" sz="3300" dirty="0">
              <a:solidFill>
                <a:srgbClr val="000000"/>
              </a:solidFill>
              <a:latin typeface="Canva Sans"/>
              <a:ea typeface="Canva Sans"/>
              <a:cs typeface="Canva Sans"/>
              <a:sym typeface="Canva Sans"/>
            </a:endParaRPr>
          </a:p>
          <a:p>
            <a:pPr algn="ctr">
              <a:lnSpc>
                <a:spcPts val="4620"/>
              </a:lnSpc>
            </a:pPr>
            <a:r>
              <a:rPr lang="en-US" sz="3300" dirty="0">
                <a:solidFill>
                  <a:srgbClr val="000000"/>
                </a:solidFill>
                <a:latin typeface="Canva Sans"/>
                <a:ea typeface="Canva Sans"/>
                <a:cs typeface="Canva Sans"/>
                <a:sym typeface="Canva Sans"/>
              </a:rPr>
              <a:t>These bills are in committee.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1" y="9194007"/>
            <a:ext cx="18288000" cy="1166812"/>
            <a:chOff x="0" y="0"/>
            <a:chExt cx="24384000" cy="1555750"/>
          </a:xfrm>
        </p:grpSpPr>
        <p:grpSp>
          <p:nvGrpSpPr>
            <p:cNvPr id="3" name="Group 3"/>
            <p:cNvGrpSpPr/>
            <p:nvPr/>
          </p:nvGrpSpPr>
          <p:grpSpPr>
            <a:xfrm rot="-5400000">
              <a:off x="11482384" y="-11482383"/>
              <a:ext cx="1419224" cy="24383989"/>
              <a:chOff x="0" y="0"/>
              <a:chExt cx="1009226" cy="17339726"/>
            </a:xfrm>
          </p:grpSpPr>
          <p:sp>
            <p:nvSpPr>
              <p:cNvPr id="4" name="Freeform 4"/>
              <p:cNvSpPr/>
              <p:nvPr/>
            </p:nvSpPr>
            <p:spPr>
              <a:xfrm>
                <a:off x="0" y="0"/>
                <a:ext cx="1009269" cy="17339726"/>
              </a:xfrm>
              <a:custGeom>
                <a:avLst/>
                <a:gdLst/>
                <a:ahLst/>
                <a:cxnLst/>
                <a:rect l="l" t="t" r="r" b="b"/>
                <a:pathLst>
                  <a:path w="1009269" h="17339726">
                    <a:moveTo>
                      <a:pt x="0" y="0"/>
                    </a:moveTo>
                    <a:lnTo>
                      <a:pt x="1009269" y="0"/>
                    </a:lnTo>
                    <a:lnTo>
                      <a:pt x="1009269" y="17339726"/>
                    </a:lnTo>
                    <a:lnTo>
                      <a:pt x="0" y="17339726"/>
                    </a:lnTo>
                    <a:close/>
                  </a:path>
                </a:pathLst>
              </a:custGeom>
              <a:gradFill rotWithShape="1">
                <a:gsLst>
                  <a:gs pos="53000">
                    <a:srgbClr val="3D6696">
                      <a:alpha val="100000"/>
                    </a:srgbClr>
                  </a:gs>
                  <a:gs pos="100000">
                    <a:srgbClr val="000714">
                      <a:alpha val="100000"/>
                    </a:srgbClr>
                  </a:gs>
                </a:gsLst>
                <a:lin ang="8400000"/>
              </a:gradFill>
            </p:spPr>
            <p:txBody>
              <a:bodyPr/>
              <a:lstStyle/>
              <a:p>
                <a:endParaRPr lang="en-US" dirty="0"/>
              </a:p>
            </p:txBody>
          </p:sp>
        </p:grpSp>
        <p:grpSp>
          <p:nvGrpSpPr>
            <p:cNvPr id="5" name="Group 5"/>
            <p:cNvGrpSpPr/>
            <p:nvPr/>
          </p:nvGrpSpPr>
          <p:grpSpPr>
            <a:xfrm rot="-5400000">
              <a:off x="11787192" y="-11107733"/>
              <a:ext cx="809624" cy="24383992"/>
              <a:chOff x="0" y="0"/>
              <a:chExt cx="575733" cy="17339728"/>
            </a:xfrm>
          </p:grpSpPr>
          <p:sp>
            <p:nvSpPr>
              <p:cNvPr id="6" name="Freeform 6"/>
              <p:cNvSpPr/>
              <p:nvPr/>
            </p:nvSpPr>
            <p:spPr>
              <a:xfrm>
                <a:off x="0" y="0"/>
                <a:ext cx="575691" cy="17339726"/>
              </a:xfrm>
              <a:custGeom>
                <a:avLst/>
                <a:gdLst/>
                <a:ahLst/>
                <a:cxnLst/>
                <a:rect l="l" t="t" r="r" b="b"/>
                <a:pathLst>
                  <a:path w="575691" h="17339726">
                    <a:moveTo>
                      <a:pt x="0" y="0"/>
                    </a:moveTo>
                    <a:lnTo>
                      <a:pt x="575691" y="0"/>
                    </a:lnTo>
                    <a:lnTo>
                      <a:pt x="575691" y="17339726"/>
                    </a:lnTo>
                    <a:lnTo>
                      <a:pt x="0" y="17339726"/>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grpSp>
          <p:nvGrpSpPr>
            <p:cNvPr id="7" name="Group 7"/>
            <p:cNvGrpSpPr/>
            <p:nvPr/>
          </p:nvGrpSpPr>
          <p:grpSpPr>
            <a:xfrm>
              <a:off x="2590800" y="0"/>
              <a:ext cx="14630394" cy="736600"/>
              <a:chOff x="0" y="0"/>
              <a:chExt cx="10403835" cy="523804"/>
            </a:xfrm>
          </p:grpSpPr>
          <p:sp>
            <p:nvSpPr>
              <p:cNvPr id="8" name="Freeform 8"/>
              <p:cNvSpPr/>
              <p:nvPr/>
            </p:nvSpPr>
            <p:spPr>
              <a:xfrm>
                <a:off x="0" y="0"/>
                <a:ext cx="10403836" cy="523804"/>
              </a:xfrm>
              <a:custGeom>
                <a:avLst/>
                <a:gdLst/>
                <a:ahLst/>
                <a:cxnLst/>
                <a:rect l="l" t="t" r="r" b="b"/>
                <a:pathLst>
                  <a:path w="10403836" h="523804">
                    <a:moveTo>
                      <a:pt x="0" y="0"/>
                    </a:moveTo>
                    <a:lnTo>
                      <a:pt x="10403836" y="0"/>
                    </a:lnTo>
                    <a:lnTo>
                      <a:pt x="10403836" y="523804"/>
                    </a:lnTo>
                    <a:lnTo>
                      <a:pt x="0" y="523804"/>
                    </a:lnTo>
                    <a:close/>
                  </a:path>
                </a:pathLst>
              </a:custGeom>
              <a:solidFill>
                <a:srgbClr val="000000">
                  <a:alpha val="0"/>
                </a:srgbClr>
              </a:solidFill>
            </p:spPr>
            <p:txBody>
              <a:bodyPr/>
              <a:lstStyle/>
              <a:p>
                <a:endParaRPr lang="en-US" dirty="0"/>
              </a:p>
            </p:txBody>
          </p:sp>
          <p:sp>
            <p:nvSpPr>
              <p:cNvPr id="9" name="TextBox 9"/>
              <p:cNvSpPr txBox="1"/>
              <p:nvPr/>
            </p:nvSpPr>
            <p:spPr>
              <a:xfrm>
                <a:off x="0" y="-19050"/>
                <a:ext cx="10403835" cy="542854"/>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Texas Office of the Governor</a:t>
                </a:r>
              </a:p>
            </p:txBody>
          </p:sp>
        </p:grpSp>
        <p:grpSp>
          <p:nvGrpSpPr>
            <p:cNvPr id="10" name="Group 10"/>
            <p:cNvGrpSpPr/>
            <p:nvPr/>
          </p:nvGrpSpPr>
          <p:grpSpPr>
            <a:xfrm>
              <a:off x="2590800" y="815974"/>
              <a:ext cx="18643592" cy="739776"/>
              <a:chOff x="0" y="0"/>
              <a:chExt cx="13257665" cy="526063"/>
            </a:xfrm>
          </p:grpSpPr>
          <p:sp>
            <p:nvSpPr>
              <p:cNvPr id="11" name="Freeform 11"/>
              <p:cNvSpPr/>
              <p:nvPr/>
            </p:nvSpPr>
            <p:spPr>
              <a:xfrm>
                <a:off x="0" y="0"/>
                <a:ext cx="13257665" cy="526063"/>
              </a:xfrm>
              <a:custGeom>
                <a:avLst/>
                <a:gdLst/>
                <a:ahLst/>
                <a:cxnLst/>
                <a:rect l="l" t="t" r="r" b="b"/>
                <a:pathLst>
                  <a:path w="13257665" h="526063">
                    <a:moveTo>
                      <a:pt x="0" y="0"/>
                    </a:moveTo>
                    <a:lnTo>
                      <a:pt x="13257665" y="0"/>
                    </a:lnTo>
                    <a:lnTo>
                      <a:pt x="13257665" y="526063"/>
                    </a:lnTo>
                    <a:lnTo>
                      <a:pt x="0" y="526063"/>
                    </a:lnTo>
                    <a:close/>
                  </a:path>
                </a:pathLst>
              </a:custGeom>
              <a:solidFill>
                <a:srgbClr val="000000">
                  <a:alpha val="0"/>
                </a:srgbClr>
              </a:solidFill>
            </p:spPr>
            <p:txBody>
              <a:bodyPr/>
              <a:lstStyle/>
              <a:p>
                <a:endParaRPr lang="en-US" dirty="0"/>
              </a:p>
            </p:txBody>
          </p:sp>
          <p:sp>
            <p:nvSpPr>
              <p:cNvPr id="12" name="TextBox 12"/>
              <p:cNvSpPr txBox="1"/>
              <p:nvPr/>
            </p:nvSpPr>
            <p:spPr>
              <a:xfrm>
                <a:off x="0" y="-19050"/>
                <a:ext cx="13257665" cy="545113"/>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GOVERNOR’S COMMITTEE ON PEOPLE WITH DISABILITIES</a:t>
                </a:r>
              </a:p>
            </p:txBody>
          </p:sp>
        </p:grpSp>
        <p:grpSp>
          <p:nvGrpSpPr>
            <p:cNvPr id="13" name="Group 13"/>
            <p:cNvGrpSpPr/>
            <p:nvPr/>
          </p:nvGrpSpPr>
          <p:grpSpPr>
            <a:xfrm rot="-5400000">
              <a:off x="12145958" y="-11466507"/>
              <a:ext cx="92074" cy="24383989"/>
              <a:chOff x="0" y="0"/>
              <a:chExt cx="65475" cy="17339726"/>
            </a:xfrm>
          </p:grpSpPr>
          <p:sp>
            <p:nvSpPr>
              <p:cNvPr id="14" name="Freeform 14"/>
              <p:cNvSpPr/>
              <p:nvPr/>
            </p:nvSpPr>
            <p:spPr>
              <a:xfrm>
                <a:off x="0" y="0"/>
                <a:ext cx="65532" cy="17339726"/>
              </a:xfrm>
              <a:custGeom>
                <a:avLst/>
                <a:gdLst/>
                <a:ahLst/>
                <a:cxnLst/>
                <a:rect l="l" t="t" r="r" b="b"/>
                <a:pathLst>
                  <a:path w="65532" h="17339726">
                    <a:moveTo>
                      <a:pt x="65532" y="0"/>
                    </a:moveTo>
                    <a:lnTo>
                      <a:pt x="0" y="0"/>
                    </a:lnTo>
                    <a:lnTo>
                      <a:pt x="0" y="17339726"/>
                    </a:lnTo>
                    <a:lnTo>
                      <a:pt x="65532" y="17339726"/>
                    </a:lnTo>
                    <a:close/>
                  </a:path>
                </a:pathLst>
              </a:custGeom>
              <a:gradFill rotWithShape="1">
                <a:gsLst>
                  <a:gs pos="0">
                    <a:srgbClr val="E6A900">
                      <a:alpha val="100000"/>
                    </a:srgbClr>
                  </a:gs>
                  <a:gs pos="50000">
                    <a:srgbClr val="E6A900">
                      <a:alpha val="100000"/>
                    </a:srgbClr>
                  </a:gs>
                  <a:gs pos="91000">
                    <a:srgbClr val="FFFFFF">
                      <a:alpha val="100000"/>
                    </a:srgbClr>
                  </a:gs>
                  <a:gs pos="100000">
                    <a:srgbClr val="FFC000">
                      <a:alpha val="100000"/>
                    </a:srgbClr>
                  </a:gs>
                </a:gsLst>
                <a:lin ang="16200000"/>
              </a:gradFill>
            </p:spPr>
            <p:txBody>
              <a:bodyPr/>
              <a:lstStyle/>
              <a:p>
                <a:endParaRPr lang="en-US" dirty="0"/>
              </a:p>
            </p:txBody>
          </p:sp>
        </p:grpSp>
        <p:sp>
          <p:nvSpPr>
            <p:cNvPr id="15" name="Freeform 15"/>
            <p:cNvSpPr/>
            <p:nvPr/>
          </p:nvSpPr>
          <p:spPr>
            <a:xfrm>
              <a:off x="563153" y="78190"/>
              <a:ext cx="1838959" cy="1373702"/>
            </a:xfrm>
            <a:custGeom>
              <a:avLst/>
              <a:gdLst/>
              <a:ahLst/>
              <a:cxnLst/>
              <a:rect l="l" t="t" r="r" b="b"/>
              <a:pathLst>
                <a:path w="1838959" h="1373702">
                  <a:moveTo>
                    <a:pt x="0" y="0"/>
                  </a:moveTo>
                  <a:lnTo>
                    <a:pt x="1838959" y="0"/>
                  </a:lnTo>
                  <a:lnTo>
                    <a:pt x="1838959" y="1373702"/>
                  </a:lnTo>
                  <a:lnTo>
                    <a:pt x="0" y="1373702"/>
                  </a:lnTo>
                  <a:lnTo>
                    <a:pt x="0" y="0"/>
                  </a:lnTo>
                  <a:close/>
                </a:path>
              </a:pathLst>
            </a:custGeom>
            <a:blipFill>
              <a:blip r:embed="rId2"/>
              <a:stretch>
                <a:fillRect t="-16531" b="-16531"/>
              </a:stretch>
            </a:blipFill>
          </p:spPr>
          <p:txBody>
            <a:bodyPr/>
            <a:lstStyle/>
            <a:p>
              <a:endParaRPr lang="en-US" dirty="0"/>
            </a:p>
          </p:txBody>
        </p:sp>
      </p:grpSp>
      <p:grpSp>
        <p:nvGrpSpPr>
          <p:cNvPr id="16" name="Group 16">
            <a:extLst>
              <a:ext uri="{C183D7F6-B498-43B3-948B-1728B52AA6E4}">
                <adec:decorative xmlns:adec="http://schemas.microsoft.com/office/drawing/2017/decorative" val="1"/>
              </a:ext>
            </a:extLst>
          </p:cNvPr>
          <p:cNvGrpSpPr/>
          <p:nvPr/>
        </p:nvGrpSpPr>
        <p:grpSpPr>
          <a:xfrm rot="-5400000">
            <a:off x="8982599" y="-8982600"/>
            <a:ext cx="322800" cy="18288000"/>
            <a:chOff x="0" y="0"/>
            <a:chExt cx="229547" cy="13004801"/>
          </a:xfrm>
        </p:grpSpPr>
        <p:sp>
          <p:nvSpPr>
            <p:cNvPr id="17" name="Freeform 17"/>
            <p:cNvSpPr/>
            <p:nvPr/>
          </p:nvSpPr>
          <p:spPr>
            <a:xfrm>
              <a:off x="0" y="0"/>
              <a:ext cx="229489" cy="13004800"/>
            </a:xfrm>
            <a:custGeom>
              <a:avLst/>
              <a:gdLst/>
              <a:ahLst/>
              <a:cxnLst/>
              <a:rect l="l" t="t" r="r" b="b"/>
              <a:pathLst>
                <a:path w="229489" h="13004800">
                  <a:moveTo>
                    <a:pt x="0" y="0"/>
                  </a:moveTo>
                  <a:lnTo>
                    <a:pt x="229489" y="0"/>
                  </a:lnTo>
                  <a:lnTo>
                    <a:pt x="229489" y="13004800"/>
                  </a:lnTo>
                  <a:lnTo>
                    <a:pt x="0" y="13004800"/>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sp>
        <p:nvSpPr>
          <p:cNvPr id="18" name="TextBox 18"/>
          <p:cNvSpPr txBox="1">
            <a:spLocks noGrp="1"/>
          </p:cNvSpPr>
          <p:nvPr>
            <p:ph type="title" idx="4294967295"/>
          </p:nvPr>
        </p:nvSpPr>
        <p:spPr>
          <a:xfrm>
            <a:off x="0" y="549875"/>
            <a:ext cx="18287991" cy="156654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2880"/>
              </a:lnSpc>
              <a:spcBef>
                <a:spcPts val="0"/>
              </a:spcBef>
              <a:spcAft>
                <a:spcPts val="0"/>
              </a:spcAft>
              <a:buClrTx/>
              <a:buSzTx/>
              <a:buFontTx/>
              <a:buNone/>
              <a:tabLst/>
              <a:defRPr/>
            </a:pPr>
            <a:r>
              <a:rPr kumimoji="0" lang="en-US" sz="9200" b="1" i="0" u="none" strike="noStrike" kern="1200" cap="none" spc="0" normalizeH="0" baseline="0" noProof="0" dirty="0">
                <a:ln>
                  <a:noFill/>
                </a:ln>
                <a:solidFill>
                  <a:srgbClr val="000000"/>
                </a:solidFill>
                <a:effectLst/>
                <a:uLnTx/>
                <a:uFillTx/>
                <a:latin typeface="Canva Sans Bold"/>
                <a:ea typeface="Canva Sans Bold"/>
                <a:cs typeface="Canva Sans Bold"/>
                <a:sym typeface="Canva Sans Bold"/>
              </a:rPr>
              <a:t>Lead On! Transit Station</a:t>
            </a:r>
          </a:p>
        </p:txBody>
      </p:sp>
      <p:sp>
        <p:nvSpPr>
          <p:cNvPr id="19" name="TextBox 19"/>
          <p:cNvSpPr txBox="1"/>
          <p:nvPr/>
        </p:nvSpPr>
        <p:spPr>
          <a:xfrm>
            <a:off x="2295167" y="2374807"/>
            <a:ext cx="14326886" cy="941070"/>
          </a:xfrm>
          <a:prstGeom prst="rect">
            <a:avLst/>
          </a:prstGeom>
        </p:spPr>
        <p:txBody>
          <a:bodyPr lIns="0" tIns="0" rIns="0" bIns="0" rtlCol="0" anchor="t">
            <a:spAutoFit/>
          </a:bodyPr>
          <a:lstStyle/>
          <a:p>
            <a:pPr algn="ctr">
              <a:lnSpc>
                <a:spcPts val="3779"/>
              </a:lnSpc>
            </a:pPr>
            <a:r>
              <a:rPr lang="en-US" sz="2700" b="1" dirty="0">
                <a:solidFill>
                  <a:srgbClr val="000000"/>
                </a:solidFill>
                <a:latin typeface="Canva Sans Bold"/>
                <a:ea typeface="Canva Sans Bold"/>
                <a:cs typeface="Canva Sans Bold"/>
                <a:sym typeface="Canva Sans Bold"/>
              </a:rPr>
              <a:t>By passing a concurrent resolution, the Texas Legislature could formally name the transit station after Justin Dart to honor his legacy. </a:t>
            </a:r>
          </a:p>
        </p:txBody>
      </p:sp>
      <p:sp>
        <p:nvSpPr>
          <p:cNvPr id="20" name="TextBox 20"/>
          <p:cNvSpPr txBox="1"/>
          <p:nvPr/>
        </p:nvSpPr>
        <p:spPr>
          <a:xfrm>
            <a:off x="96958" y="3649252"/>
            <a:ext cx="8732716" cy="5380990"/>
          </a:xfrm>
          <a:prstGeom prst="rect">
            <a:avLst/>
          </a:prstGeom>
        </p:spPr>
        <p:txBody>
          <a:bodyPr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3" tooltip="https://capitol.texas.gov/BillLookup/History.aspx?LegSess=89R&amp;Bill=HCR110"/>
              </a:rPr>
              <a:t>HCR 110</a:t>
            </a:r>
          </a:p>
          <a:p>
            <a:pPr algn="ctr">
              <a:lnSpc>
                <a:spcPts val="4759"/>
              </a:lnSpc>
            </a:pPr>
            <a:endParaRPr lang="en-US" sz="3399" u="sng" dirty="0">
              <a:solidFill>
                <a:srgbClr val="000000"/>
              </a:solidFill>
              <a:latin typeface="Canva Sans"/>
              <a:ea typeface="Canva Sans"/>
              <a:cs typeface="Canva Sans"/>
              <a:sym typeface="Canva Sans"/>
              <a:hlinkClick r:id="rId3" tooltip="https://capitol.texas.gov/BillLookup/History.aspx?LegSess=89R&amp;Bill=HCR110"/>
            </a:endParaRPr>
          </a:p>
          <a:p>
            <a:pPr algn="ctr">
              <a:lnSpc>
                <a:spcPts val="4759"/>
              </a:lnSpc>
            </a:pPr>
            <a:r>
              <a:rPr lang="en-US" sz="3399" dirty="0">
                <a:solidFill>
                  <a:srgbClr val="000000"/>
                </a:solidFill>
                <a:latin typeface="Canva Sans"/>
                <a:ea typeface="Canva Sans"/>
                <a:cs typeface="Canva Sans"/>
                <a:sym typeface="Canva Sans"/>
              </a:rPr>
              <a:t>Directing the Texas Facilities Commission to name the transit amenity center at 207 W. 14th Street in the Capitol Complex the "Lead On! Transit Amenity" in honor of Justin Dart.</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This resolution is in committee.</a:t>
            </a:r>
          </a:p>
        </p:txBody>
      </p:sp>
      <p:sp>
        <p:nvSpPr>
          <p:cNvPr id="21" name="TextBox 21"/>
          <p:cNvSpPr txBox="1"/>
          <p:nvPr/>
        </p:nvSpPr>
        <p:spPr>
          <a:xfrm>
            <a:off x="9458325" y="3649252"/>
            <a:ext cx="8640025" cy="5380990"/>
          </a:xfrm>
          <a:prstGeom prst="rect">
            <a:avLst/>
          </a:prstGeom>
        </p:spPr>
        <p:txBody>
          <a:bodyPr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4" tooltip="https://capitol.texas.gov/BillLookup/History.aspx?LegSess=89R&amp;Bill=SCR32"/>
              </a:rPr>
              <a:t>SCR 32</a:t>
            </a:r>
          </a:p>
          <a:p>
            <a:pPr algn="ctr">
              <a:lnSpc>
                <a:spcPts val="4759"/>
              </a:lnSpc>
            </a:pPr>
            <a:endParaRPr lang="en-US" sz="3399" u="sng" dirty="0">
              <a:solidFill>
                <a:srgbClr val="000000"/>
              </a:solidFill>
              <a:latin typeface="Canva Sans"/>
              <a:ea typeface="Canva Sans"/>
              <a:cs typeface="Canva Sans"/>
              <a:sym typeface="Canva Sans"/>
              <a:hlinkClick r:id="rId4" tooltip="https://capitol.texas.gov/BillLookup/History.aspx?LegSess=89R&amp;Bill=SCR32"/>
            </a:endParaRPr>
          </a:p>
          <a:p>
            <a:pPr algn="ctr">
              <a:lnSpc>
                <a:spcPts val="4759"/>
              </a:lnSpc>
            </a:pPr>
            <a:r>
              <a:rPr lang="en-US" sz="3399" dirty="0">
                <a:solidFill>
                  <a:srgbClr val="000000"/>
                </a:solidFill>
                <a:latin typeface="Canva Sans"/>
                <a:ea typeface="Canva Sans"/>
                <a:cs typeface="Canva Sans"/>
                <a:sym typeface="Canva Sans"/>
              </a:rPr>
              <a:t>Directing the Texas Facilities Commission to name the new transit amenity center at 207 W. 14th Street in the Capitol Complex the "Lead On! Transit Amenity" in honor of Justin Dart.</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The House received it from the Senate.</a:t>
            </a:r>
          </a:p>
        </p:txBody>
      </p:sp>
      <p:sp>
        <p:nvSpPr>
          <p:cNvPr id="22" name="AutoShape 22">
            <a:extLst>
              <a:ext uri="{C183D7F6-B498-43B3-948B-1728B52AA6E4}">
                <adec:decorative xmlns:adec="http://schemas.microsoft.com/office/drawing/2017/decorative" val="1"/>
              </a:ext>
            </a:extLst>
          </p:cNvPr>
          <p:cNvSpPr/>
          <p:nvPr/>
        </p:nvSpPr>
        <p:spPr>
          <a:xfrm>
            <a:off x="9143999" y="4345365"/>
            <a:ext cx="1" cy="4600365"/>
          </a:xfrm>
          <a:prstGeom prst="line">
            <a:avLst/>
          </a:prstGeom>
          <a:ln w="38100" cap="flat">
            <a:solidFill>
              <a:srgbClr val="000000"/>
            </a:solidFill>
            <a:prstDash val="solid"/>
            <a:headEnd type="none" w="sm" len="sm"/>
            <a:tailEnd type="none" w="sm" len="sm"/>
          </a:ln>
        </p:spPr>
        <p:txBody>
          <a:bodyPr/>
          <a:lstStyle/>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1" y="9194007"/>
            <a:ext cx="18288000" cy="1166812"/>
            <a:chOff x="0" y="0"/>
            <a:chExt cx="24384000" cy="1555750"/>
          </a:xfrm>
        </p:grpSpPr>
        <p:grpSp>
          <p:nvGrpSpPr>
            <p:cNvPr id="3" name="Group 3"/>
            <p:cNvGrpSpPr/>
            <p:nvPr/>
          </p:nvGrpSpPr>
          <p:grpSpPr>
            <a:xfrm rot="-5400000">
              <a:off x="11482384" y="-11482383"/>
              <a:ext cx="1419224" cy="24383989"/>
              <a:chOff x="0" y="0"/>
              <a:chExt cx="1009226" cy="17339726"/>
            </a:xfrm>
          </p:grpSpPr>
          <p:sp>
            <p:nvSpPr>
              <p:cNvPr id="4" name="Freeform 4"/>
              <p:cNvSpPr/>
              <p:nvPr/>
            </p:nvSpPr>
            <p:spPr>
              <a:xfrm>
                <a:off x="0" y="0"/>
                <a:ext cx="1009269" cy="17339726"/>
              </a:xfrm>
              <a:custGeom>
                <a:avLst/>
                <a:gdLst/>
                <a:ahLst/>
                <a:cxnLst/>
                <a:rect l="l" t="t" r="r" b="b"/>
                <a:pathLst>
                  <a:path w="1009269" h="17339726">
                    <a:moveTo>
                      <a:pt x="0" y="0"/>
                    </a:moveTo>
                    <a:lnTo>
                      <a:pt x="1009269" y="0"/>
                    </a:lnTo>
                    <a:lnTo>
                      <a:pt x="1009269" y="17339726"/>
                    </a:lnTo>
                    <a:lnTo>
                      <a:pt x="0" y="17339726"/>
                    </a:lnTo>
                    <a:close/>
                  </a:path>
                </a:pathLst>
              </a:custGeom>
              <a:gradFill rotWithShape="1">
                <a:gsLst>
                  <a:gs pos="53000">
                    <a:srgbClr val="3D6696">
                      <a:alpha val="100000"/>
                    </a:srgbClr>
                  </a:gs>
                  <a:gs pos="100000">
                    <a:srgbClr val="000714">
                      <a:alpha val="100000"/>
                    </a:srgbClr>
                  </a:gs>
                </a:gsLst>
                <a:lin ang="8400000"/>
              </a:gradFill>
            </p:spPr>
            <p:txBody>
              <a:bodyPr/>
              <a:lstStyle/>
              <a:p>
                <a:endParaRPr lang="en-US" dirty="0"/>
              </a:p>
            </p:txBody>
          </p:sp>
        </p:grpSp>
        <p:grpSp>
          <p:nvGrpSpPr>
            <p:cNvPr id="5" name="Group 5"/>
            <p:cNvGrpSpPr/>
            <p:nvPr/>
          </p:nvGrpSpPr>
          <p:grpSpPr>
            <a:xfrm rot="-5400000">
              <a:off x="11787192" y="-11107733"/>
              <a:ext cx="809624" cy="24383992"/>
              <a:chOff x="0" y="0"/>
              <a:chExt cx="575733" cy="17339728"/>
            </a:xfrm>
          </p:grpSpPr>
          <p:sp>
            <p:nvSpPr>
              <p:cNvPr id="6" name="Freeform 6"/>
              <p:cNvSpPr/>
              <p:nvPr/>
            </p:nvSpPr>
            <p:spPr>
              <a:xfrm>
                <a:off x="0" y="0"/>
                <a:ext cx="575691" cy="17339726"/>
              </a:xfrm>
              <a:custGeom>
                <a:avLst/>
                <a:gdLst/>
                <a:ahLst/>
                <a:cxnLst/>
                <a:rect l="l" t="t" r="r" b="b"/>
                <a:pathLst>
                  <a:path w="575691" h="17339726">
                    <a:moveTo>
                      <a:pt x="0" y="0"/>
                    </a:moveTo>
                    <a:lnTo>
                      <a:pt x="575691" y="0"/>
                    </a:lnTo>
                    <a:lnTo>
                      <a:pt x="575691" y="17339726"/>
                    </a:lnTo>
                    <a:lnTo>
                      <a:pt x="0" y="17339726"/>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grpSp>
          <p:nvGrpSpPr>
            <p:cNvPr id="7" name="Group 7"/>
            <p:cNvGrpSpPr/>
            <p:nvPr/>
          </p:nvGrpSpPr>
          <p:grpSpPr>
            <a:xfrm>
              <a:off x="2590800" y="0"/>
              <a:ext cx="14630394" cy="736600"/>
              <a:chOff x="0" y="0"/>
              <a:chExt cx="10403835" cy="523804"/>
            </a:xfrm>
          </p:grpSpPr>
          <p:sp>
            <p:nvSpPr>
              <p:cNvPr id="8" name="Freeform 8"/>
              <p:cNvSpPr/>
              <p:nvPr/>
            </p:nvSpPr>
            <p:spPr>
              <a:xfrm>
                <a:off x="0" y="0"/>
                <a:ext cx="10403836" cy="523804"/>
              </a:xfrm>
              <a:custGeom>
                <a:avLst/>
                <a:gdLst/>
                <a:ahLst/>
                <a:cxnLst/>
                <a:rect l="l" t="t" r="r" b="b"/>
                <a:pathLst>
                  <a:path w="10403836" h="523804">
                    <a:moveTo>
                      <a:pt x="0" y="0"/>
                    </a:moveTo>
                    <a:lnTo>
                      <a:pt x="10403836" y="0"/>
                    </a:lnTo>
                    <a:lnTo>
                      <a:pt x="10403836" y="523804"/>
                    </a:lnTo>
                    <a:lnTo>
                      <a:pt x="0" y="523804"/>
                    </a:lnTo>
                    <a:close/>
                  </a:path>
                </a:pathLst>
              </a:custGeom>
              <a:solidFill>
                <a:srgbClr val="000000">
                  <a:alpha val="0"/>
                </a:srgbClr>
              </a:solidFill>
            </p:spPr>
            <p:txBody>
              <a:bodyPr/>
              <a:lstStyle/>
              <a:p>
                <a:endParaRPr lang="en-US" dirty="0"/>
              </a:p>
            </p:txBody>
          </p:sp>
          <p:sp>
            <p:nvSpPr>
              <p:cNvPr id="9" name="TextBox 9"/>
              <p:cNvSpPr txBox="1"/>
              <p:nvPr/>
            </p:nvSpPr>
            <p:spPr>
              <a:xfrm>
                <a:off x="0" y="-19050"/>
                <a:ext cx="10403835" cy="542854"/>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Texas Office of the Governor</a:t>
                </a:r>
              </a:p>
            </p:txBody>
          </p:sp>
        </p:grpSp>
        <p:grpSp>
          <p:nvGrpSpPr>
            <p:cNvPr id="10" name="Group 10"/>
            <p:cNvGrpSpPr/>
            <p:nvPr/>
          </p:nvGrpSpPr>
          <p:grpSpPr>
            <a:xfrm>
              <a:off x="2590800" y="815974"/>
              <a:ext cx="18643592" cy="739776"/>
              <a:chOff x="0" y="0"/>
              <a:chExt cx="13257665" cy="526063"/>
            </a:xfrm>
          </p:grpSpPr>
          <p:sp>
            <p:nvSpPr>
              <p:cNvPr id="11" name="Freeform 11"/>
              <p:cNvSpPr/>
              <p:nvPr/>
            </p:nvSpPr>
            <p:spPr>
              <a:xfrm>
                <a:off x="0" y="0"/>
                <a:ext cx="13257665" cy="526063"/>
              </a:xfrm>
              <a:custGeom>
                <a:avLst/>
                <a:gdLst/>
                <a:ahLst/>
                <a:cxnLst/>
                <a:rect l="l" t="t" r="r" b="b"/>
                <a:pathLst>
                  <a:path w="13257665" h="526063">
                    <a:moveTo>
                      <a:pt x="0" y="0"/>
                    </a:moveTo>
                    <a:lnTo>
                      <a:pt x="13257665" y="0"/>
                    </a:lnTo>
                    <a:lnTo>
                      <a:pt x="13257665" y="526063"/>
                    </a:lnTo>
                    <a:lnTo>
                      <a:pt x="0" y="526063"/>
                    </a:lnTo>
                    <a:close/>
                  </a:path>
                </a:pathLst>
              </a:custGeom>
              <a:solidFill>
                <a:srgbClr val="000000">
                  <a:alpha val="0"/>
                </a:srgbClr>
              </a:solidFill>
            </p:spPr>
            <p:txBody>
              <a:bodyPr/>
              <a:lstStyle/>
              <a:p>
                <a:endParaRPr lang="en-US" dirty="0"/>
              </a:p>
            </p:txBody>
          </p:sp>
          <p:sp>
            <p:nvSpPr>
              <p:cNvPr id="12" name="TextBox 12"/>
              <p:cNvSpPr txBox="1"/>
              <p:nvPr/>
            </p:nvSpPr>
            <p:spPr>
              <a:xfrm>
                <a:off x="0" y="-19050"/>
                <a:ext cx="13257665" cy="545113"/>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GOVERNOR’S COMMITTEE ON PEOPLE WITH DISABILITIES</a:t>
                </a:r>
              </a:p>
            </p:txBody>
          </p:sp>
        </p:grpSp>
        <p:grpSp>
          <p:nvGrpSpPr>
            <p:cNvPr id="13" name="Group 13"/>
            <p:cNvGrpSpPr/>
            <p:nvPr/>
          </p:nvGrpSpPr>
          <p:grpSpPr>
            <a:xfrm rot="-5400000">
              <a:off x="12145958" y="-11466507"/>
              <a:ext cx="92074" cy="24383989"/>
              <a:chOff x="0" y="0"/>
              <a:chExt cx="65475" cy="17339726"/>
            </a:xfrm>
          </p:grpSpPr>
          <p:sp>
            <p:nvSpPr>
              <p:cNvPr id="14" name="Freeform 14"/>
              <p:cNvSpPr/>
              <p:nvPr/>
            </p:nvSpPr>
            <p:spPr>
              <a:xfrm>
                <a:off x="0" y="0"/>
                <a:ext cx="65532" cy="17339726"/>
              </a:xfrm>
              <a:custGeom>
                <a:avLst/>
                <a:gdLst/>
                <a:ahLst/>
                <a:cxnLst/>
                <a:rect l="l" t="t" r="r" b="b"/>
                <a:pathLst>
                  <a:path w="65532" h="17339726">
                    <a:moveTo>
                      <a:pt x="65532" y="0"/>
                    </a:moveTo>
                    <a:lnTo>
                      <a:pt x="0" y="0"/>
                    </a:lnTo>
                    <a:lnTo>
                      <a:pt x="0" y="17339726"/>
                    </a:lnTo>
                    <a:lnTo>
                      <a:pt x="65532" y="17339726"/>
                    </a:lnTo>
                    <a:close/>
                  </a:path>
                </a:pathLst>
              </a:custGeom>
              <a:gradFill rotWithShape="1">
                <a:gsLst>
                  <a:gs pos="0">
                    <a:srgbClr val="E6A900">
                      <a:alpha val="100000"/>
                    </a:srgbClr>
                  </a:gs>
                  <a:gs pos="50000">
                    <a:srgbClr val="E6A900">
                      <a:alpha val="100000"/>
                    </a:srgbClr>
                  </a:gs>
                  <a:gs pos="91000">
                    <a:srgbClr val="FFFFFF">
                      <a:alpha val="100000"/>
                    </a:srgbClr>
                  </a:gs>
                  <a:gs pos="100000">
                    <a:srgbClr val="FFC000">
                      <a:alpha val="100000"/>
                    </a:srgbClr>
                  </a:gs>
                </a:gsLst>
                <a:lin ang="16200000"/>
              </a:gradFill>
            </p:spPr>
            <p:txBody>
              <a:bodyPr/>
              <a:lstStyle/>
              <a:p>
                <a:endParaRPr lang="en-US" dirty="0"/>
              </a:p>
            </p:txBody>
          </p:sp>
        </p:grpSp>
        <p:sp>
          <p:nvSpPr>
            <p:cNvPr id="15" name="Freeform 15"/>
            <p:cNvSpPr/>
            <p:nvPr/>
          </p:nvSpPr>
          <p:spPr>
            <a:xfrm>
              <a:off x="563153" y="78190"/>
              <a:ext cx="1838959" cy="1373702"/>
            </a:xfrm>
            <a:custGeom>
              <a:avLst/>
              <a:gdLst/>
              <a:ahLst/>
              <a:cxnLst/>
              <a:rect l="l" t="t" r="r" b="b"/>
              <a:pathLst>
                <a:path w="1838959" h="1373702">
                  <a:moveTo>
                    <a:pt x="0" y="0"/>
                  </a:moveTo>
                  <a:lnTo>
                    <a:pt x="1838959" y="0"/>
                  </a:lnTo>
                  <a:lnTo>
                    <a:pt x="1838959" y="1373702"/>
                  </a:lnTo>
                  <a:lnTo>
                    <a:pt x="0" y="1373702"/>
                  </a:lnTo>
                  <a:lnTo>
                    <a:pt x="0" y="0"/>
                  </a:lnTo>
                  <a:close/>
                </a:path>
              </a:pathLst>
            </a:custGeom>
            <a:blipFill>
              <a:blip r:embed="rId2"/>
              <a:stretch>
                <a:fillRect t="-16531" b="-16531"/>
              </a:stretch>
            </a:blipFill>
          </p:spPr>
          <p:txBody>
            <a:bodyPr/>
            <a:lstStyle/>
            <a:p>
              <a:endParaRPr lang="en-US" dirty="0"/>
            </a:p>
          </p:txBody>
        </p:sp>
      </p:grpSp>
      <p:grpSp>
        <p:nvGrpSpPr>
          <p:cNvPr id="16" name="Group 16">
            <a:extLst>
              <a:ext uri="{C183D7F6-B498-43B3-948B-1728B52AA6E4}">
                <adec:decorative xmlns:adec="http://schemas.microsoft.com/office/drawing/2017/decorative" val="1"/>
              </a:ext>
            </a:extLst>
          </p:cNvPr>
          <p:cNvGrpSpPr/>
          <p:nvPr/>
        </p:nvGrpSpPr>
        <p:grpSpPr>
          <a:xfrm rot="-5400000">
            <a:off x="8982599" y="-8982600"/>
            <a:ext cx="322800" cy="18288000"/>
            <a:chOff x="0" y="0"/>
            <a:chExt cx="229547" cy="13004801"/>
          </a:xfrm>
        </p:grpSpPr>
        <p:sp>
          <p:nvSpPr>
            <p:cNvPr id="17" name="Freeform 17"/>
            <p:cNvSpPr/>
            <p:nvPr/>
          </p:nvSpPr>
          <p:spPr>
            <a:xfrm>
              <a:off x="0" y="0"/>
              <a:ext cx="229489" cy="13004800"/>
            </a:xfrm>
            <a:custGeom>
              <a:avLst/>
              <a:gdLst/>
              <a:ahLst/>
              <a:cxnLst/>
              <a:rect l="l" t="t" r="r" b="b"/>
              <a:pathLst>
                <a:path w="229489" h="13004800">
                  <a:moveTo>
                    <a:pt x="0" y="0"/>
                  </a:moveTo>
                  <a:lnTo>
                    <a:pt x="229489" y="0"/>
                  </a:lnTo>
                  <a:lnTo>
                    <a:pt x="229489" y="13004800"/>
                  </a:lnTo>
                  <a:lnTo>
                    <a:pt x="0" y="13004800"/>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sp>
        <p:nvSpPr>
          <p:cNvPr id="19" name="TextBox 19"/>
          <p:cNvSpPr txBox="1">
            <a:spLocks noGrp="1"/>
          </p:cNvSpPr>
          <p:nvPr>
            <p:ph type="title" idx="4294967295"/>
          </p:nvPr>
        </p:nvSpPr>
        <p:spPr>
          <a:xfrm>
            <a:off x="0" y="549875"/>
            <a:ext cx="18288000" cy="156654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2880"/>
              </a:lnSpc>
              <a:spcBef>
                <a:spcPts val="0"/>
              </a:spcBef>
              <a:spcAft>
                <a:spcPts val="0"/>
              </a:spcAft>
              <a:buClrTx/>
              <a:buSzTx/>
              <a:buFontTx/>
              <a:buNone/>
              <a:tabLst/>
              <a:defRPr/>
            </a:pPr>
            <a:r>
              <a:rPr kumimoji="0" lang="en-US" sz="9200" b="1" i="0" u="none" strike="noStrike" kern="1200" cap="none" spc="0" normalizeH="0" baseline="0" noProof="0" dirty="0">
                <a:ln>
                  <a:noFill/>
                </a:ln>
                <a:solidFill>
                  <a:srgbClr val="000000"/>
                </a:solidFill>
                <a:effectLst/>
                <a:uLnTx/>
                <a:uFillTx/>
                <a:latin typeface="Canva Sans Bold"/>
                <a:ea typeface="Canva Sans Bold"/>
                <a:cs typeface="Canva Sans Bold"/>
                <a:sym typeface="Canva Sans Bold"/>
              </a:rPr>
              <a:t>Edit Accessible Parking Law</a:t>
            </a:r>
          </a:p>
        </p:txBody>
      </p:sp>
      <p:sp>
        <p:nvSpPr>
          <p:cNvPr id="20" name="TextBox 20"/>
          <p:cNvSpPr txBox="1"/>
          <p:nvPr/>
        </p:nvSpPr>
        <p:spPr>
          <a:xfrm>
            <a:off x="0" y="2459319"/>
            <a:ext cx="18287998" cy="1417320"/>
          </a:xfrm>
          <a:prstGeom prst="rect">
            <a:avLst/>
          </a:prstGeom>
        </p:spPr>
        <p:txBody>
          <a:bodyPr lIns="0" tIns="0" rIns="0" bIns="0" rtlCol="0" anchor="t">
            <a:spAutoFit/>
          </a:bodyPr>
          <a:lstStyle/>
          <a:p>
            <a:pPr algn="ctr">
              <a:lnSpc>
                <a:spcPts val="3779"/>
              </a:lnSpc>
            </a:pPr>
            <a:r>
              <a:rPr lang="en-US" sz="2700" b="1" dirty="0">
                <a:solidFill>
                  <a:srgbClr val="000000"/>
                </a:solidFill>
                <a:latin typeface="Canva Sans Bold"/>
                <a:ea typeface="Canva Sans Bold"/>
                <a:cs typeface="Canva Sans Bold"/>
                <a:sym typeface="Canva Sans Bold"/>
              </a:rPr>
              <a:t>The Legislature should amend Transportation Code § 681.011 by removing section (f-2), which allows a peace officer to issue a warning and not a citation when a person parks in a space specifically designated for persons with disabilities, but the space does not have a disability parking space identification sign.</a:t>
            </a:r>
          </a:p>
        </p:txBody>
      </p:sp>
      <p:sp>
        <p:nvSpPr>
          <p:cNvPr id="21" name="TextBox 21"/>
          <p:cNvSpPr txBox="1"/>
          <p:nvPr/>
        </p:nvSpPr>
        <p:spPr>
          <a:xfrm>
            <a:off x="206924" y="4111528"/>
            <a:ext cx="10154839" cy="4780915"/>
          </a:xfrm>
          <a:prstGeom prst="rect">
            <a:avLst/>
          </a:prstGeom>
        </p:spPr>
        <p:txBody>
          <a:bodyPr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3" tooltip="https://capitol.texas.gov/BillLookup/history.aspx?LegSess=89R&amp;Bill=HB1936"/>
              </a:rPr>
              <a:t>HB 1936</a:t>
            </a:r>
          </a:p>
          <a:p>
            <a:pPr algn="ctr">
              <a:lnSpc>
                <a:spcPts val="4759"/>
              </a:lnSpc>
            </a:pPr>
            <a:r>
              <a:rPr lang="en-US" sz="3399" dirty="0">
                <a:solidFill>
                  <a:srgbClr val="000000"/>
                </a:solidFill>
                <a:latin typeface="Canva Sans"/>
                <a:ea typeface="Canva Sans"/>
                <a:cs typeface="Canva Sans"/>
                <a:sym typeface="Canva Sans"/>
              </a:rPr>
              <a:t>by Rep. Cook</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Amends Transportation code to allow peace officers to issue a citation for violators of accessible parking law. </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This bill has been left pending in committee.</a:t>
            </a:r>
          </a:p>
        </p:txBody>
      </p:sp>
      <p:sp>
        <p:nvSpPr>
          <p:cNvPr id="18" name="Freeform 18" descr="international symbol of access."/>
          <p:cNvSpPr/>
          <p:nvPr/>
        </p:nvSpPr>
        <p:spPr>
          <a:xfrm>
            <a:off x="10562906" y="4493480"/>
            <a:ext cx="7309785" cy="4114800"/>
          </a:xfrm>
          <a:custGeom>
            <a:avLst/>
            <a:gdLst/>
            <a:ahLst/>
            <a:cxnLst/>
            <a:rect l="l" t="t" r="r" b="b"/>
            <a:pathLst>
              <a:path w="7309785" h="4114800">
                <a:moveTo>
                  <a:pt x="0" y="0"/>
                </a:moveTo>
                <a:lnTo>
                  <a:pt x="7309785" y="0"/>
                </a:lnTo>
                <a:lnTo>
                  <a:pt x="7309785" y="4114800"/>
                </a:lnTo>
                <a:lnTo>
                  <a:pt x="0" y="4114800"/>
                </a:lnTo>
                <a:lnTo>
                  <a:pt x="0" y="0"/>
                </a:lnTo>
                <a:close/>
              </a:path>
            </a:pathLst>
          </a:custGeom>
          <a:blipFill>
            <a:blip r:embed="rId4"/>
            <a:stretch>
              <a:fillRect/>
            </a:stretch>
          </a:blipFill>
        </p:spPr>
        <p:txBody>
          <a:bodyPr/>
          <a:lstStyle/>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1" y="9194007"/>
            <a:ext cx="18288000" cy="1166812"/>
            <a:chOff x="0" y="0"/>
            <a:chExt cx="24384000" cy="1555750"/>
          </a:xfrm>
        </p:grpSpPr>
        <p:grpSp>
          <p:nvGrpSpPr>
            <p:cNvPr id="3" name="Group 3"/>
            <p:cNvGrpSpPr/>
            <p:nvPr/>
          </p:nvGrpSpPr>
          <p:grpSpPr>
            <a:xfrm rot="-5400000">
              <a:off x="11482384" y="-11482383"/>
              <a:ext cx="1419224" cy="24383989"/>
              <a:chOff x="0" y="0"/>
              <a:chExt cx="1009226" cy="17339726"/>
            </a:xfrm>
          </p:grpSpPr>
          <p:sp>
            <p:nvSpPr>
              <p:cNvPr id="4" name="Freeform 4"/>
              <p:cNvSpPr/>
              <p:nvPr/>
            </p:nvSpPr>
            <p:spPr>
              <a:xfrm>
                <a:off x="0" y="0"/>
                <a:ext cx="1009269" cy="17339726"/>
              </a:xfrm>
              <a:custGeom>
                <a:avLst/>
                <a:gdLst/>
                <a:ahLst/>
                <a:cxnLst/>
                <a:rect l="l" t="t" r="r" b="b"/>
                <a:pathLst>
                  <a:path w="1009269" h="17339726">
                    <a:moveTo>
                      <a:pt x="0" y="0"/>
                    </a:moveTo>
                    <a:lnTo>
                      <a:pt x="1009269" y="0"/>
                    </a:lnTo>
                    <a:lnTo>
                      <a:pt x="1009269" y="17339726"/>
                    </a:lnTo>
                    <a:lnTo>
                      <a:pt x="0" y="17339726"/>
                    </a:lnTo>
                    <a:close/>
                  </a:path>
                </a:pathLst>
              </a:custGeom>
              <a:gradFill rotWithShape="1">
                <a:gsLst>
                  <a:gs pos="53000">
                    <a:srgbClr val="3D6696">
                      <a:alpha val="100000"/>
                    </a:srgbClr>
                  </a:gs>
                  <a:gs pos="100000">
                    <a:srgbClr val="000714">
                      <a:alpha val="100000"/>
                    </a:srgbClr>
                  </a:gs>
                </a:gsLst>
                <a:lin ang="8400000"/>
              </a:gradFill>
            </p:spPr>
            <p:txBody>
              <a:bodyPr/>
              <a:lstStyle/>
              <a:p>
                <a:endParaRPr lang="en-US" dirty="0"/>
              </a:p>
            </p:txBody>
          </p:sp>
        </p:grpSp>
        <p:grpSp>
          <p:nvGrpSpPr>
            <p:cNvPr id="5" name="Group 5"/>
            <p:cNvGrpSpPr/>
            <p:nvPr/>
          </p:nvGrpSpPr>
          <p:grpSpPr>
            <a:xfrm rot="-5400000">
              <a:off x="11787192" y="-11107733"/>
              <a:ext cx="809624" cy="24383992"/>
              <a:chOff x="0" y="0"/>
              <a:chExt cx="575733" cy="17339728"/>
            </a:xfrm>
          </p:grpSpPr>
          <p:sp>
            <p:nvSpPr>
              <p:cNvPr id="6" name="Freeform 6"/>
              <p:cNvSpPr/>
              <p:nvPr/>
            </p:nvSpPr>
            <p:spPr>
              <a:xfrm>
                <a:off x="0" y="0"/>
                <a:ext cx="575691" cy="17339726"/>
              </a:xfrm>
              <a:custGeom>
                <a:avLst/>
                <a:gdLst/>
                <a:ahLst/>
                <a:cxnLst/>
                <a:rect l="l" t="t" r="r" b="b"/>
                <a:pathLst>
                  <a:path w="575691" h="17339726">
                    <a:moveTo>
                      <a:pt x="0" y="0"/>
                    </a:moveTo>
                    <a:lnTo>
                      <a:pt x="575691" y="0"/>
                    </a:lnTo>
                    <a:lnTo>
                      <a:pt x="575691" y="17339726"/>
                    </a:lnTo>
                    <a:lnTo>
                      <a:pt x="0" y="17339726"/>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grpSp>
          <p:nvGrpSpPr>
            <p:cNvPr id="7" name="Group 7"/>
            <p:cNvGrpSpPr/>
            <p:nvPr/>
          </p:nvGrpSpPr>
          <p:grpSpPr>
            <a:xfrm>
              <a:off x="2590800" y="0"/>
              <a:ext cx="14630394" cy="736600"/>
              <a:chOff x="0" y="0"/>
              <a:chExt cx="10403835" cy="523804"/>
            </a:xfrm>
          </p:grpSpPr>
          <p:sp>
            <p:nvSpPr>
              <p:cNvPr id="8" name="Freeform 8"/>
              <p:cNvSpPr/>
              <p:nvPr/>
            </p:nvSpPr>
            <p:spPr>
              <a:xfrm>
                <a:off x="0" y="0"/>
                <a:ext cx="10403836" cy="523804"/>
              </a:xfrm>
              <a:custGeom>
                <a:avLst/>
                <a:gdLst/>
                <a:ahLst/>
                <a:cxnLst/>
                <a:rect l="l" t="t" r="r" b="b"/>
                <a:pathLst>
                  <a:path w="10403836" h="523804">
                    <a:moveTo>
                      <a:pt x="0" y="0"/>
                    </a:moveTo>
                    <a:lnTo>
                      <a:pt x="10403836" y="0"/>
                    </a:lnTo>
                    <a:lnTo>
                      <a:pt x="10403836" y="523804"/>
                    </a:lnTo>
                    <a:lnTo>
                      <a:pt x="0" y="523804"/>
                    </a:lnTo>
                    <a:close/>
                  </a:path>
                </a:pathLst>
              </a:custGeom>
              <a:solidFill>
                <a:srgbClr val="000000">
                  <a:alpha val="0"/>
                </a:srgbClr>
              </a:solidFill>
            </p:spPr>
            <p:txBody>
              <a:bodyPr/>
              <a:lstStyle/>
              <a:p>
                <a:endParaRPr lang="en-US" dirty="0"/>
              </a:p>
            </p:txBody>
          </p:sp>
          <p:sp>
            <p:nvSpPr>
              <p:cNvPr id="9" name="TextBox 9"/>
              <p:cNvSpPr txBox="1"/>
              <p:nvPr/>
            </p:nvSpPr>
            <p:spPr>
              <a:xfrm>
                <a:off x="0" y="-19050"/>
                <a:ext cx="10403835" cy="542854"/>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Texas Office of the Governor</a:t>
                </a:r>
              </a:p>
            </p:txBody>
          </p:sp>
        </p:grpSp>
        <p:grpSp>
          <p:nvGrpSpPr>
            <p:cNvPr id="10" name="Group 10"/>
            <p:cNvGrpSpPr/>
            <p:nvPr/>
          </p:nvGrpSpPr>
          <p:grpSpPr>
            <a:xfrm>
              <a:off x="2590800" y="815974"/>
              <a:ext cx="18643592" cy="739776"/>
              <a:chOff x="0" y="0"/>
              <a:chExt cx="13257665" cy="526063"/>
            </a:xfrm>
          </p:grpSpPr>
          <p:sp>
            <p:nvSpPr>
              <p:cNvPr id="11" name="Freeform 11"/>
              <p:cNvSpPr/>
              <p:nvPr/>
            </p:nvSpPr>
            <p:spPr>
              <a:xfrm>
                <a:off x="0" y="0"/>
                <a:ext cx="13257665" cy="526063"/>
              </a:xfrm>
              <a:custGeom>
                <a:avLst/>
                <a:gdLst/>
                <a:ahLst/>
                <a:cxnLst/>
                <a:rect l="l" t="t" r="r" b="b"/>
                <a:pathLst>
                  <a:path w="13257665" h="526063">
                    <a:moveTo>
                      <a:pt x="0" y="0"/>
                    </a:moveTo>
                    <a:lnTo>
                      <a:pt x="13257665" y="0"/>
                    </a:lnTo>
                    <a:lnTo>
                      <a:pt x="13257665" y="526063"/>
                    </a:lnTo>
                    <a:lnTo>
                      <a:pt x="0" y="526063"/>
                    </a:lnTo>
                    <a:close/>
                  </a:path>
                </a:pathLst>
              </a:custGeom>
              <a:solidFill>
                <a:srgbClr val="000000">
                  <a:alpha val="0"/>
                </a:srgbClr>
              </a:solidFill>
            </p:spPr>
            <p:txBody>
              <a:bodyPr/>
              <a:lstStyle/>
              <a:p>
                <a:endParaRPr lang="en-US" dirty="0"/>
              </a:p>
            </p:txBody>
          </p:sp>
          <p:sp>
            <p:nvSpPr>
              <p:cNvPr id="12" name="TextBox 12"/>
              <p:cNvSpPr txBox="1"/>
              <p:nvPr/>
            </p:nvSpPr>
            <p:spPr>
              <a:xfrm>
                <a:off x="0" y="-19050"/>
                <a:ext cx="13257665" cy="545113"/>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GOVERNOR’S COMMITTEE ON PEOPLE WITH DISABILITIES</a:t>
                </a:r>
              </a:p>
            </p:txBody>
          </p:sp>
        </p:grpSp>
        <p:grpSp>
          <p:nvGrpSpPr>
            <p:cNvPr id="13" name="Group 13"/>
            <p:cNvGrpSpPr/>
            <p:nvPr/>
          </p:nvGrpSpPr>
          <p:grpSpPr>
            <a:xfrm rot="-5400000">
              <a:off x="12145958" y="-11466507"/>
              <a:ext cx="92074" cy="24383989"/>
              <a:chOff x="0" y="0"/>
              <a:chExt cx="65475" cy="17339726"/>
            </a:xfrm>
          </p:grpSpPr>
          <p:sp>
            <p:nvSpPr>
              <p:cNvPr id="14" name="Freeform 14"/>
              <p:cNvSpPr/>
              <p:nvPr/>
            </p:nvSpPr>
            <p:spPr>
              <a:xfrm>
                <a:off x="0" y="0"/>
                <a:ext cx="65532" cy="17339726"/>
              </a:xfrm>
              <a:custGeom>
                <a:avLst/>
                <a:gdLst/>
                <a:ahLst/>
                <a:cxnLst/>
                <a:rect l="l" t="t" r="r" b="b"/>
                <a:pathLst>
                  <a:path w="65532" h="17339726">
                    <a:moveTo>
                      <a:pt x="65532" y="0"/>
                    </a:moveTo>
                    <a:lnTo>
                      <a:pt x="0" y="0"/>
                    </a:lnTo>
                    <a:lnTo>
                      <a:pt x="0" y="17339726"/>
                    </a:lnTo>
                    <a:lnTo>
                      <a:pt x="65532" y="17339726"/>
                    </a:lnTo>
                    <a:close/>
                  </a:path>
                </a:pathLst>
              </a:custGeom>
              <a:gradFill rotWithShape="1">
                <a:gsLst>
                  <a:gs pos="0">
                    <a:srgbClr val="E6A900">
                      <a:alpha val="100000"/>
                    </a:srgbClr>
                  </a:gs>
                  <a:gs pos="50000">
                    <a:srgbClr val="E6A900">
                      <a:alpha val="100000"/>
                    </a:srgbClr>
                  </a:gs>
                  <a:gs pos="91000">
                    <a:srgbClr val="FFFFFF">
                      <a:alpha val="100000"/>
                    </a:srgbClr>
                  </a:gs>
                  <a:gs pos="100000">
                    <a:srgbClr val="FFC000">
                      <a:alpha val="100000"/>
                    </a:srgbClr>
                  </a:gs>
                </a:gsLst>
                <a:lin ang="16200000"/>
              </a:gradFill>
            </p:spPr>
            <p:txBody>
              <a:bodyPr/>
              <a:lstStyle/>
              <a:p>
                <a:endParaRPr lang="en-US" dirty="0"/>
              </a:p>
            </p:txBody>
          </p:sp>
        </p:grpSp>
        <p:sp>
          <p:nvSpPr>
            <p:cNvPr id="15" name="Freeform 15"/>
            <p:cNvSpPr/>
            <p:nvPr/>
          </p:nvSpPr>
          <p:spPr>
            <a:xfrm>
              <a:off x="563153" y="78190"/>
              <a:ext cx="1838959" cy="1373702"/>
            </a:xfrm>
            <a:custGeom>
              <a:avLst/>
              <a:gdLst/>
              <a:ahLst/>
              <a:cxnLst/>
              <a:rect l="l" t="t" r="r" b="b"/>
              <a:pathLst>
                <a:path w="1838959" h="1373702">
                  <a:moveTo>
                    <a:pt x="0" y="0"/>
                  </a:moveTo>
                  <a:lnTo>
                    <a:pt x="1838959" y="0"/>
                  </a:lnTo>
                  <a:lnTo>
                    <a:pt x="1838959" y="1373702"/>
                  </a:lnTo>
                  <a:lnTo>
                    <a:pt x="0" y="1373702"/>
                  </a:lnTo>
                  <a:lnTo>
                    <a:pt x="0" y="0"/>
                  </a:lnTo>
                  <a:close/>
                </a:path>
              </a:pathLst>
            </a:custGeom>
            <a:blipFill>
              <a:blip r:embed="rId2"/>
              <a:stretch>
                <a:fillRect t="-16531" b="-16531"/>
              </a:stretch>
            </a:blipFill>
          </p:spPr>
          <p:txBody>
            <a:bodyPr/>
            <a:lstStyle/>
            <a:p>
              <a:endParaRPr lang="en-US" dirty="0"/>
            </a:p>
          </p:txBody>
        </p:sp>
      </p:grpSp>
      <p:grpSp>
        <p:nvGrpSpPr>
          <p:cNvPr id="16" name="Group 16">
            <a:extLst>
              <a:ext uri="{C183D7F6-B498-43B3-948B-1728B52AA6E4}">
                <adec:decorative xmlns:adec="http://schemas.microsoft.com/office/drawing/2017/decorative" val="1"/>
              </a:ext>
            </a:extLst>
          </p:cNvPr>
          <p:cNvGrpSpPr/>
          <p:nvPr/>
        </p:nvGrpSpPr>
        <p:grpSpPr>
          <a:xfrm rot="-5400000">
            <a:off x="8982599" y="-8982600"/>
            <a:ext cx="322800" cy="18288000"/>
            <a:chOff x="0" y="0"/>
            <a:chExt cx="229547" cy="13004801"/>
          </a:xfrm>
        </p:grpSpPr>
        <p:sp>
          <p:nvSpPr>
            <p:cNvPr id="17" name="Freeform 17"/>
            <p:cNvSpPr/>
            <p:nvPr/>
          </p:nvSpPr>
          <p:spPr>
            <a:xfrm>
              <a:off x="0" y="0"/>
              <a:ext cx="229489" cy="13004800"/>
            </a:xfrm>
            <a:custGeom>
              <a:avLst/>
              <a:gdLst/>
              <a:ahLst/>
              <a:cxnLst/>
              <a:rect l="l" t="t" r="r" b="b"/>
              <a:pathLst>
                <a:path w="229489" h="13004800">
                  <a:moveTo>
                    <a:pt x="0" y="0"/>
                  </a:moveTo>
                  <a:lnTo>
                    <a:pt x="229489" y="0"/>
                  </a:lnTo>
                  <a:lnTo>
                    <a:pt x="229489" y="13004800"/>
                  </a:lnTo>
                  <a:lnTo>
                    <a:pt x="0" y="13004800"/>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sp>
        <p:nvSpPr>
          <p:cNvPr id="19" name="TextBox 19"/>
          <p:cNvSpPr txBox="1">
            <a:spLocks noGrp="1"/>
          </p:cNvSpPr>
          <p:nvPr>
            <p:ph type="title" idx="4294967295"/>
          </p:nvPr>
        </p:nvSpPr>
        <p:spPr>
          <a:xfrm>
            <a:off x="0" y="549875"/>
            <a:ext cx="18287992" cy="156654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2880"/>
              </a:lnSpc>
              <a:spcBef>
                <a:spcPts val="0"/>
              </a:spcBef>
              <a:spcAft>
                <a:spcPts val="0"/>
              </a:spcAft>
              <a:buClrTx/>
              <a:buSzTx/>
              <a:buFontTx/>
              <a:buNone/>
              <a:tabLst/>
              <a:defRPr/>
            </a:pPr>
            <a:r>
              <a:rPr kumimoji="0" lang="en-US" sz="9200" b="1" i="0" u="none" strike="noStrike" kern="1200" cap="none" spc="0" normalizeH="0" baseline="0" noProof="0" dirty="0">
                <a:ln>
                  <a:noFill/>
                </a:ln>
                <a:solidFill>
                  <a:srgbClr val="000000"/>
                </a:solidFill>
                <a:effectLst/>
                <a:uLnTx/>
                <a:uFillTx/>
                <a:latin typeface="Canva Sans Bold"/>
                <a:ea typeface="Canva Sans Bold"/>
                <a:cs typeface="Canva Sans Bold"/>
                <a:sym typeface="Canva Sans Bold"/>
              </a:rPr>
              <a:t>Disability Pathway to Pre-K</a:t>
            </a:r>
          </a:p>
        </p:txBody>
      </p:sp>
      <p:sp>
        <p:nvSpPr>
          <p:cNvPr id="20" name="TextBox 20"/>
          <p:cNvSpPr txBox="1"/>
          <p:nvPr/>
        </p:nvSpPr>
        <p:spPr>
          <a:xfrm>
            <a:off x="2251497" y="2603353"/>
            <a:ext cx="13785005" cy="941070"/>
          </a:xfrm>
          <a:prstGeom prst="rect">
            <a:avLst/>
          </a:prstGeom>
        </p:spPr>
        <p:txBody>
          <a:bodyPr lIns="0" tIns="0" rIns="0" bIns="0" rtlCol="0" anchor="t">
            <a:spAutoFit/>
          </a:bodyPr>
          <a:lstStyle/>
          <a:p>
            <a:pPr algn="ctr">
              <a:lnSpc>
                <a:spcPts val="3779"/>
              </a:lnSpc>
            </a:pPr>
            <a:r>
              <a:rPr lang="en-US" sz="2700" b="1" dirty="0">
                <a:solidFill>
                  <a:srgbClr val="000000"/>
                </a:solidFill>
                <a:latin typeface="Canva Sans Bold"/>
                <a:ea typeface="Canva Sans Bold"/>
                <a:cs typeface="Canva Sans Bold"/>
                <a:sym typeface="Canva Sans Bold"/>
              </a:rPr>
              <a:t>The GCPD recommends changing the statutory eligibility requirements for admission to prekindergarten to include students with disabilities. </a:t>
            </a:r>
          </a:p>
        </p:txBody>
      </p:sp>
      <p:sp>
        <p:nvSpPr>
          <p:cNvPr id="21" name="TextBox 21"/>
          <p:cNvSpPr txBox="1"/>
          <p:nvPr/>
        </p:nvSpPr>
        <p:spPr>
          <a:xfrm>
            <a:off x="1028700" y="3963035"/>
            <a:ext cx="4152900" cy="1180465"/>
          </a:xfrm>
          <a:prstGeom prst="rect">
            <a:avLst/>
          </a:prstGeom>
        </p:spPr>
        <p:txBody>
          <a:bodyPr wrap="square"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3" tooltip="https://capitol.texas.gov/BillLookup/History.aspx?LegSess=89R&amp;Bill=HB1996"/>
              </a:rPr>
              <a:t>HB 1996</a:t>
            </a:r>
          </a:p>
          <a:p>
            <a:pPr algn="ctr">
              <a:lnSpc>
                <a:spcPts val="4759"/>
              </a:lnSpc>
            </a:pPr>
            <a:r>
              <a:rPr lang="en-US" sz="3399" dirty="0">
                <a:solidFill>
                  <a:srgbClr val="000000"/>
                </a:solidFill>
                <a:latin typeface="Canva Sans"/>
                <a:ea typeface="Canva Sans"/>
                <a:cs typeface="Canva Sans"/>
                <a:sym typeface="Canva Sans"/>
              </a:rPr>
              <a:t>by Rep. Hernandez</a:t>
            </a:r>
          </a:p>
        </p:txBody>
      </p:sp>
      <p:sp>
        <p:nvSpPr>
          <p:cNvPr id="22" name="TextBox 22"/>
          <p:cNvSpPr txBox="1"/>
          <p:nvPr/>
        </p:nvSpPr>
        <p:spPr>
          <a:xfrm>
            <a:off x="7096210" y="3963035"/>
            <a:ext cx="3622609" cy="1180465"/>
          </a:xfrm>
          <a:prstGeom prst="rect">
            <a:avLst/>
          </a:prstGeom>
        </p:spPr>
        <p:txBody>
          <a:bodyPr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4" tooltip="https://capitol.texas.gov/BillLookup/History.aspx?LegSess=89R&amp;Bill=SB2526"/>
              </a:rPr>
              <a:t>SB 2526 </a:t>
            </a:r>
          </a:p>
          <a:p>
            <a:pPr algn="ctr">
              <a:lnSpc>
                <a:spcPts val="4759"/>
              </a:lnSpc>
            </a:pPr>
            <a:r>
              <a:rPr lang="en-US" sz="3399" dirty="0">
                <a:solidFill>
                  <a:srgbClr val="000000"/>
                </a:solidFill>
                <a:latin typeface="Canva Sans"/>
                <a:ea typeface="Canva Sans"/>
                <a:cs typeface="Canva Sans"/>
                <a:sym typeface="Canva Sans"/>
              </a:rPr>
              <a:t>by Sen. Zaffirini</a:t>
            </a:r>
          </a:p>
        </p:txBody>
      </p:sp>
      <p:sp>
        <p:nvSpPr>
          <p:cNvPr id="23" name="TextBox 23"/>
          <p:cNvSpPr txBox="1"/>
          <p:nvPr/>
        </p:nvSpPr>
        <p:spPr>
          <a:xfrm>
            <a:off x="685621" y="5678078"/>
            <a:ext cx="10629106" cy="2380615"/>
          </a:xfrm>
          <a:prstGeom prst="rect">
            <a:avLst/>
          </a:prstGeom>
        </p:spPr>
        <p:txBody>
          <a:bodyPr lIns="0" tIns="0" rIns="0" bIns="0" rtlCol="0" anchor="t">
            <a:spAutoFit/>
          </a:bodyPr>
          <a:lstStyle/>
          <a:p>
            <a:pPr algn="ctr">
              <a:lnSpc>
                <a:spcPts val="4759"/>
              </a:lnSpc>
            </a:pPr>
            <a:r>
              <a:rPr lang="en-US" sz="3399" dirty="0">
                <a:solidFill>
                  <a:srgbClr val="000000"/>
                </a:solidFill>
                <a:latin typeface="Canva Sans"/>
                <a:ea typeface="Canva Sans"/>
                <a:cs typeface="Canva Sans"/>
                <a:sym typeface="Canva Sans"/>
              </a:rPr>
              <a:t>Adds receiving special education as an eligibility criteria for free Pre-kindergarten.</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These bills are in committee. </a:t>
            </a:r>
          </a:p>
        </p:txBody>
      </p:sp>
      <p:sp>
        <p:nvSpPr>
          <p:cNvPr id="18" name="Freeform 18" descr="A young girl using a wheelchair laughs. "/>
          <p:cNvSpPr/>
          <p:nvPr/>
        </p:nvSpPr>
        <p:spPr>
          <a:xfrm>
            <a:off x="11910635" y="4451251"/>
            <a:ext cx="5743124" cy="3835929"/>
          </a:xfrm>
          <a:custGeom>
            <a:avLst/>
            <a:gdLst/>
            <a:ahLst/>
            <a:cxnLst/>
            <a:rect l="l" t="t" r="r" b="b"/>
            <a:pathLst>
              <a:path w="5743124" h="3835929">
                <a:moveTo>
                  <a:pt x="0" y="0"/>
                </a:moveTo>
                <a:lnTo>
                  <a:pt x="5743124" y="0"/>
                </a:lnTo>
                <a:lnTo>
                  <a:pt x="5743124" y="3835928"/>
                </a:lnTo>
                <a:lnTo>
                  <a:pt x="0" y="3835928"/>
                </a:lnTo>
                <a:lnTo>
                  <a:pt x="0" y="0"/>
                </a:lnTo>
                <a:close/>
              </a:path>
            </a:pathLst>
          </a:custGeom>
          <a:blipFill>
            <a:blip r:embed="rId5"/>
            <a:stretch>
              <a:fillRect/>
            </a:stretch>
          </a:blipFill>
        </p:spPr>
        <p:txBody>
          <a:bodyPr/>
          <a:lstStyle/>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1" y="9194007"/>
            <a:ext cx="18288000" cy="1166812"/>
            <a:chOff x="0" y="0"/>
            <a:chExt cx="24384000" cy="1555750"/>
          </a:xfrm>
        </p:grpSpPr>
        <p:grpSp>
          <p:nvGrpSpPr>
            <p:cNvPr id="3" name="Group 3"/>
            <p:cNvGrpSpPr/>
            <p:nvPr/>
          </p:nvGrpSpPr>
          <p:grpSpPr>
            <a:xfrm rot="-5400000">
              <a:off x="11482384" y="-11482383"/>
              <a:ext cx="1419224" cy="24383989"/>
              <a:chOff x="0" y="0"/>
              <a:chExt cx="1009226" cy="17339726"/>
            </a:xfrm>
          </p:grpSpPr>
          <p:sp>
            <p:nvSpPr>
              <p:cNvPr id="4" name="Freeform 4"/>
              <p:cNvSpPr/>
              <p:nvPr/>
            </p:nvSpPr>
            <p:spPr>
              <a:xfrm>
                <a:off x="0" y="0"/>
                <a:ext cx="1009269" cy="17339726"/>
              </a:xfrm>
              <a:custGeom>
                <a:avLst/>
                <a:gdLst/>
                <a:ahLst/>
                <a:cxnLst/>
                <a:rect l="l" t="t" r="r" b="b"/>
                <a:pathLst>
                  <a:path w="1009269" h="17339726">
                    <a:moveTo>
                      <a:pt x="0" y="0"/>
                    </a:moveTo>
                    <a:lnTo>
                      <a:pt x="1009269" y="0"/>
                    </a:lnTo>
                    <a:lnTo>
                      <a:pt x="1009269" y="17339726"/>
                    </a:lnTo>
                    <a:lnTo>
                      <a:pt x="0" y="17339726"/>
                    </a:lnTo>
                    <a:close/>
                  </a:path>
                </a:pathLst>
              </a:custGeom>
              <a:gradFill rotWithShape="1">
                <a:gsLst>
                  <a:gs pos="53000">
                    <a:srgbClr val="3D6696">
                      <a:alpha val="100000"/>
                    </a:srgbClr>
                  </a:gs>
                  <a:gs pos="100000">
                    <a:srgbClr val="000714">
                      <a:alpha val="100000"/>
                    </a:srgbClr>
                  </a:gs>
                </a:gsLst>
                <a:lin ang="8400000"/>
              </a:gradFill>
            </p:spPr>
            <p:txBody>
              <a:bodyPr/>
              <a:lstStyle/>
              <a:p>
                <a:endParaRPr lang="en-US" dirty="0"/>
              </a:p>
            </p:txBody>
          </p:sp>
        </p:grpSp>
        <p:grpSp>
          <p:nvGrpSpPr>
            <p:cNvPr id="5" name="Group 5"/>
            <p:cNvGrpSpPr/>
            <p:nvPr/>
          </p:nvGrpSpPr>
          <p:grpSpPr>
            <a:xfrm rot="-5400000">
              <a:off x="11787192" y="-11107733"/>
              <a:ext cx="809624" cy="24383992"/>
              <a:chOff x="0" y="0"/>
              <a:chExt cx="575733" cy="17339728"/>
            </a:xfrm>
          </p:grpSpPr>
          <p:sp>
            <p:nvSpPr>
              <p:cNvPr id="6" name="Freeform 6"/>
              <p:cNvSpPr/>
              <p:nvPr/>
            </p:nvSpPr>
            <p:spPr>
              <a:xfrm>
                <a:off x="0" y="0"/>
                <a:ext cx="575691" cy="17339726"/>
              </a:xfrm>
              <a:custGeom>
                <a:avLst/>
                <a:gdLst/>
                <a:ahLst/>
                <a:cxnLst/>
                <a:rect l="l" t="t" r="r" b="b"/>
                <a:pathLst>
                  <a:path w="575691" h="17339726">
                    <a:moveTo>
                      <a:pt x="0" y="0"/>
                    </a:moveTo>
                    <a:lnTo>
                      <a:pt x="575691" y="0"/>
                    </a:lnTo>
                    <a:lnTo>
                      <a:pt x="575691" y="17339726"/>
                    </a:lnTo>
                    <a:lnTo>
                      <a:pt x="0" y="17339726"/>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grpSp>
          <p:nvGrpSpPr>
            <p:cNvPr id="7" name="Group 7"/>
            <p:cNvGrpSpPr/>
            <p:nvPr/>
          </p:nvGrpSpPr>
          <p:grpSpPr>
            <a:xfrm>
              <a:off x="2590800" y="0"/>
              <a:ext cx="14630394" cy="736600"/>
              <a:chOff x="0" y="0"/>
              <a:chExt cx="10403835" cy="523804"/>
            </a:xfrm>
          </p:grpSpPr>
          <p:sp>
            <p:nvSpPr>
              <p:cNvPr id="8" name="Freeform 8"/>
              <p:cNvSpPr/>
              <p:nvPr/>
            </p:nvSpPr>
            <p:spPr>
              <a:xfrm>
                <a:off x="0" y="0"/>
                <a:ext cx="10403836" cy="523804"/>
              </a:xfrm>
              <a:custGeom>
                <a:avLst/>
                <a:gdLst/>
                <a:ahLst/>
                <a:cxnLst/>
                <a:rect l="l" t="t" r="r" b="b"/>
                <a:pathLst>
                  <a:path w="10403836" h="523804">
                    <a:moveTo>
                      <a:pt x="0" y="0"/>
                    </a:moveTo>
                    <a:lnTo>
                      <a:pt x="10403836" y="0"/>
                    </a:lnTo>
                    <a:lnTo>
                      <a:pt x="10403836" y="523804"/>
                    </a:lnTo>
                    <a:lnTo>
                      <a:pt x="0" y="523804"/>
                    </a:lnTo>
                    <a:close/>
                  </a:path>
                </a:pathLst>
              </a:custGeom>
              <a:solidFill>
                <a:srgbClr val="000000">
                  <a:alpha val="0"/>
                </a:srgbClr>
              </a:solidFill>
            </p:spPr>
            <p:txBody>
              <a:bodyPr/>
              <a:lstStyle/>
              <a:p>
                <a:endParaRPr lang="en-US" dirty="0"/>
              </a:p>
            </p:txBody>
          </p:sp>
          <p:sp>
            <p:nvSpPr>
              <p:cNvPr id="9" name="TextBox 9"/>
              <p:cNvSpPr txBox="1"/>
              <p:nvPr/>
            </p:nvSpPr>
            <p:spPr>
              <a:xfrm>
                <a:off x="0" y="-19050"/>
                <a:ext cx="10403835" cy="542854"/>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Texas Office of the Governor</a:t>
                </a:r>
              </a:p>
            </p:txBody>
          </p:sp>
        </p:grpSp>
        <p:grpSp>
          <p:nvGrpSpPr>
            <p:cNvPr id="10" name="Group 10"/>
            <p:cNvGrpSpPr/>
            <p:nvPr/>
          </p:nvGrpSpPr>
          <p:grpSpPr>
            <a:xfrm>
              <a:off x="2590800" y="815974"/>
              <a:ext cx="18643592" cy="739776"/>
              <a:chOff x="0" y="0"/>
              <a:chExt cx="13257665" cy="526063"/>
            </a:xfrm>
          </p:grpSpPr>
          <p:sp>
            <p:nvSpPr>
              <p:cNvPr id="11" name="Freeform 11"/>
              <p:cNvSpPr/>
              <p:nvPr/>
            </p:nvSpPr>
            <p:spPr>
              <a:xfrm>
                <a:off x="0" y="0"/>
                <a:ext cx="13257665" cy="526063"/>
              </a:xfrm>
              <a:custGeom>
                <a:avLst/>
                <a:gdLst/>
                <a:ahLst/>
                <a:cxnLst/>
                <a:rect l="l" t="t" r="r" b="b"/>
                <a:pathLst>
                  <a:path w="13257665" h="526063">
                    <a:moveTo>
                      <a:pt x="0" y="0"/>
                    </a:moveTo>
                    <a:lnTo>
                      <a:pt x="13257665" y="0"/>
                    </a:lnTo>
                    <a:lnTo>
                      <a:pt x="13257665" y="526063"/>
                    </a:lnTo>
                    <a:lnTo>
                      <a:pt x="0" y="526063"/>
                    </a:lnTo>
                    <a:close/>
                  </a:path>
                </a:pathLst>
              </a:custGeom>
              <a:solidFill>
                <a:srgbClr val="000000">
                  <a:alpha val="0"/>
                </a:srgbClr>
              </a:solidFill>
            </p:spPr>
            <p:txBody>
              <a:bodyPr/>
              <a:lstStyle/>
              <a:p>
                <a:endParaRPr lang="en-US" dirty="0"/>
              </a:p>
            </p:txBody>
          </p:sp>
          <p:sp>
            <p:nvSpPr>
              <p:cNvPr id="12" name="TextBox 12"/>
              <p:cNvSpPr txBox="1"/>
              <p:nvPr/>
            </p:nvSpPr>
            <p:spPr>
              <a:xfrm>
                <a:off x="0" y="-19050"/>
                <a:ext cx="13257665" cy="545113"/>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GOVERNOR’S COMMITTEE ON PEOPLE WITH DISABILITIES</a:t>
                </a:r>
              </a:p>
            </p:txBody>
          </p:sp>
        </p:grpSp>
        <p:grpSp>
          <p:nvGrpSpPr>
            <p:cNvPr id="13" name="Group 13"/>
            <p:cNvGrpSpPr/>
            <p:nvPr/>
          </p:nvGrpSpPr>
          <p:grpSpPr>
            <a:xfrm rot="-5400000">
              <a:off x="12145958" y="-11466507"/>
              <a:ext cx="92074" cy="24383989"/>
              <a:chOff x="0" y="0"/>
              <a:chExt cx="65475" cy="17339726"/>
            </a:xfrm>
          </p:grpSpPr>
          <p:sp>
            <p:nvSpPr>
              <p:cNvPr id="14" name="Freeform 14"/>
              <p:cNvSpPr/>
              <p:nvPr/>
            </p:nvSpPr>
            <p:spPr>
              <a:xfrm>
                <a:off x="0" y="0"/>
                <a:ext cx="65532" cy="17339726"/>
              </a:xfrm>
              <a:custGeom>
                <a:avLst/>
                <a:gdLst/>
                <a:ahLst/>
                <a:cxnLst/>
                <a:rect l="l" t="t" r="r" b="b"/>
                <a:pathLst>
                  <a:path w="65532" h="17339726">
                    <a:moveTo>
                      <a:pt x="65532" y="0"/>
                    </a:moveTo>
                    <a:lnTo>
                      <a:pt x="0" y="0"/>
                    </a:lnTo>
                    <a:lnTo>
                      <a:pt x="0" y="17339726"/>
                    </a:lnTo>
                    <a:lnTo>
                      <a:pt x="65532" y="17339726"/>
                    </a:lnTo>
                    <a:close/>
                  </a:path>
                </a:pathLst>
              </a:custGeom>
              <a:gradFill rotWithShape="1">
                <a:gsLst>
                  <a:gs pos="0">
                    <a:srgbClr val="E6A900">
                      <a:alpha val="100000"/>
                    </a:srgbClr>
                  </a:gs>
                  <a:gs pos="50000">
                    <a:srgbClr val="E6A900">
                      <a:alpha val="100000"/>
                    </a:srgbClr>
                  </a:gs>
                  <a:gs pos="91000">
                    <a:srgbClr val="FFFFFF">
                      <a:alpha val="100000"/>
                    </a:srgbClr>
                  </a:gs>
                  <a:gs pos="100000">
                    <a:srgbClr val="FFC000">
                      <a:alpha val="100000"/>
                    </a:srgbClr>
                  </a:gs>
                </a:gsLst>
                <a:lin ang="16200000"/>
              </a:gradFill>
            </p:spPr>
            <p:txBody>
              <a:bodyPr/>
              <a:lstStyle/>
              <a:p>
                <a:endParaRPr lang="en-US" dirty="0"/>
              </a:p>
            </p:txBody>
          </p:sp>
        </p:grpSp>
        <p:sp>
          <p:nvSpPr>
            <p:cNvPr id="15" name="Freeform 15"/>
            <p:cNvSpPr/>
            <p:nvPr/>
          </p:nvSpPr>
          <p:spPr>
            <a:xfrm>
              <a:off x="563153" y="78190"/>
              <a:ext cx="1838959" cy="1373702"/>
            </a:xfrm>
            <a:custGeom>
              <a:avLst/>
              <a:gdLst/>
              <a:ahLst/>
              <a:cxnLst/>
              <a:rect l="l" t="t" r="r" b="b"/>
              <a:pathLst>
                <a:path w="1838959" h="1373702">
                  <a:moveTo>
                    <a:pt x="0" y="0"/>
                  </a:moveTo>
                  <a:lnTo>
                    <a:pt x="1838959" y="0"/>
                  </a:lnTo>
                  <a:lnTo>
                    <a:pt x="1838959" y="1373702"/>
                  </a:lnTo>
                  <a:lnTo>
                    <a:pt x="0" y="1373702"/>
                  </a:lnTo>
                  <a:lnTo>
                    <a:pt x="0" y="0"/>
                  </a:lnTo>
                  <a:close/>
                </a:path>
              </a:pathLst>
            </a:custGeom>
            <a:blipFill>
              <a:blip r:embed="rId2"/>
              <a:stretch>
                <a:fillRect t="-16531" b="-16531"/>
              </a:stretch>
            </a:blipFill>
          </p:spPr>
          <p:txBody>
            <a:bodyPr/>
            <a:lstStyle/>
            <a:p>
              <a:endParaRPr lang="en-US" dirty="0"/>
            </a:p>
          </p:txBody>
        </p:sp>
      </p:grpSp>
      <p:grpSp>
        <p:nvGrpSpPr>
          <p:cNvPr id="16" name="Group 16">
            <a:extLst>
              <a:ext uri="{C183D7F6-B498-43B3-948B-1728B52AA6E4}">
                <adec:decorative xmlns:adec="http://schemas.microsoft.com/office/drawing/2017/decorative" val="1"/>
              </a:ext>
            </a:extLst>
          </p:cNvPr>
          <p:cNvGrpSpPr/>
          <p:nvPr/>
        </p:nvGrpSpPr>
        <p:grpSpPr>
          <a:xfrm rot="-5400000">
            <a:off x="8982599" y="-8982600"/>
            <a:ext cx="322800" cy="18288000"/>
            <a:chOff x="0" y="0"/>
            <a:chExt cx="229547" cy="13004801"/>
          </a:xfrm>
        </p:grpSpPr>
        <p:sp>
          <p:nvSpPr>
            <p:cNvPr id="17" name="Freeform 17"/>
            <p:cNvSpPr/>
            <p:nvPr/>
          </p:nvSpPr>
          <p:spPr>
            <a:xfrm>
              <a:off x="0" y="0"/>
              <a:ext cx="229489" cy="13004800"/>
            </a:xfrm>
            <a:custGeom>
              <a:avLst/>
              <a:gdLst/>
              <a:ahLst/>
              <a:cxnLst/>
              <a:rect l="l" t="t" r="r" b="b"/>
              <a:pathLst>
                <a:path w="229489" h="13004800">
                  <a:moveTo>
                    <a:pt x="0" y="0"/>
                  </a:moveTo>
                  <a:lnTo>
                    <a:pt x="229489" y="0"/>
                  </a:lnTo>
                  <a:lnTo>
                    <a:pt x="229489" y="13004800"/>
                  </a:lnTo>
                  <a:lnTo>
                    <a:pt x="0" y="13004800"/>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sp>
        <p:nvSpPr>
          <p:cNvPr id="19" name="TextBox 19"/>
          <p:cNvSpPr txBox="1">
            <a:spLocks noGrp="1"/>
          </p:cNvSpPr>
          <p:nvPr>
            <p:ph type="title" idx="4294967295"/>
          </p:nvPr>
        </p:nvSpPr>
        <p:spPr>
          <a:xfrm>
            <a:off x="-2" y="549875"/>
            <a:ext cx="18287992" cy="156654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2880"/>
              </a:lnSpc>
              <a:spcBef>
                <a:spcPts val="0"/>
              </a:spcBef>
              <a:spcAft>
                <a:spcPts val="0"/>
              </a:spcAft>
              <a:buClrTx/>
              <a:buSzTx/>
              <a:buFontTx/>
              <a:buNone/>
              <a:tabLst/>
              <a:defRPr/>
            </a:pPr>
            <a:r>
              <a:rPr kumimoji="0" lang="en-US" sz="9200" b="1" i="0" u="none" strike="noStrike" kern="1200" cap="none" spc="0" normalizeH="0" baseline="0" noProof="0" dirty="0">
                <a:ln>
                  <a:noFill/>
                </a:ln>
                <a:solidFill>
                  <a:srgbClr val="000000"/>
                </a:solidFill>
                <a:effectLst/>
                <a:uLnTx/>
                <a:uFillTx/>
                <a:latin typeface="Canva Sans Bold"/>
                <a:ea typeface="Canva Sans Bold"/>
                <a:cs typeface="Canva Sans Bold"/>
                <a:sym typeface="Canva Sans Bold"/>
              </a:rPr>
              <a:t>Texas Disability History</a:t>
            </a:r>
          </a:p>
        </p:txBody>
      </p:sp>
      <p:sp>
        <p:nvSpPr>
          <p:cNvPr id="20" name="TextBox 20"/>
          <p:cNvSpPr txBox="1"/>
          <p:nvPr/>
        </p:nvSpPr>
        <p:spPr>
          <a:xfrm>
            <a:off x="1237000" y="2365228"/>
            <a:ext cx="15814000" cy="1417320"/>
          </a:xfrm>
          <a:prstGeom prst="rect">
            <a:avLst/>
          </a:prstGeom>
        </p:spPr>
        <p:txBody>
          <a:bodyPr lIns="0" tIns="0" rIns="0" bIns="0" rtlCol="0" anchor="t">
            <a:spAutoFit/>
          </a:bodyPr>
          <a:lstStyle/>
          <a:p>
            <a:pPr algn="ctr">
              <a:lnSpc>
                <a:spcPts val="3779"/>
              </a:lnSpc>
            </a:pPr>
            <a:r>
              <a:rPr lang="en-US" sz="2700" b="1" dirty="0">
                <a:solidFill>
                  <a:srgbClr val="000000"/>
                </a:solidFill>
                <a:latin typeface="Canva Sans Bold"/>
                <a:ea typeface="Canva Sans Bold"/>
                <a:cs typeface="Canva Sans Bold"/>
                <a:sym typeface="Canva Sans Bold"/>
              </a:rPr>
              <a:t>The GCPD recommends adding a unit of instruction to the 7th grade Texas history social studies curriculum focusing on the role and impact of Texans on the development and passage of the ADA.</a:t>
            </a:r>
          </a:p>
        </p:txBody>
      </p:sp>
      <p:sp>
        <p:nvSpPr>
          <p:cNvPr id="21" name="TextBox 21"/>
          <p:cNvSpPr txBox="1"/>
          <p:nvPr/>
        </p:nvSpPr>
        <p:spPr>
          <a:xfrm>
            <a:off x="2187098" y="3963035"/>
            <a:ext cx="2799040" cy="1180465"/>
          </a:xfrm>
          <a:prstGeom prst="rect">
            <a:avLst/>
          </a:prstGeom>
        </p:spPr>
        <p:txBody>
          <a:bodyPr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3" tooltip="https://capitol.texas.gov/BillLookup/History.aspx?LegSess=89R&amp;Bill=HB3048"/>
              </a:rPr>
              <a:t>HB 3048</a:t>
            </a:r>
          </a:p>
          <a:p>
            <a:pPr algn="ctr">
              <a:lnSpc>
                <a:spcPts val="4759"/>
              </a:lnSpc>
            </a:pPr>
            <a:r>
              <a:rPr lang="en-US" sz="3399" dirty="0">
                <a:solidFill>
                  <a:srgbClr val="000000"/>
                </a:solidFill>
                <a:latin typeface="Canva Sans"/>
                <a:ea typeface="Canva Sans"/>
                <a:cs typeface="Canva Sans"/>
                <a:sym typeface="Canva Sans"/>
              </a:rPr>
              <a:t>by Rep. Allen </a:t>
            </a:r>
          </a:p>
        </p:txBody>
      </p:sp>
      <p:sp>
        <p:nvSpPr>
          <p:cNvPr id="22" name="TextBox 22"/>
          <p:cNvSpPr txBox="1"/>
          <p:nvPr/>
        </p:nvSpPr>
        <p:spPr>
          <a:xfrm>
            <a:off x="7608720" y="4020673"/>
            <a:ext cx="3070558" cy="1180465"/>
          </a:xfrm>
          <a:prstGeom prst="rect">
            <a:avLst/>
          </a:prstGeom>
        </p:spPr>
        <p:txBody>
          <a:bodyPr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4" tooltip="https://capitol.texas.gov/BillLookup/History.aspx?LegSess=89R&amp;Bill=SB2612"/>
              </a:rPr>
              <a:t>SB 2612</a:t>
            </a:r>
          </a:p>
          <a:p>
            <a:pPr algn="ctr">
              <a:lnSpc>
                <a:spcPts val="4759"/>
              </a:lnSpc>
            </a:pPr>
            <a:r>
              <a:rPr lang="en-US" sz="3399" dirty="0">
                <a:solidFill>
                  <a:srgbClr val="000000"/>
                </a:solidFill>
                <a:latin typeface="Canva Sans"/>
                <a:ea typeface="Canva Sans"/>
                <a:cs typeface="Canva Sans"/>
                <a:sym typeface="Canva Sans"/>
              </a:rPr>
              <a:t>by Sen. West</a:t>
            </a:r>
          </a:p>
        </p:txBody>
      </p:sp>
      <p:sp>
        <p:nvSpPr>
          <p:cNvPr id="23" name="TextBox 23"/>
          <p:cNvSpPr txBox="1"/>
          <p:nvPr/>
        </p:nvSpPr>
        <p:spPr>
          <a:xfrm>
            <a:off x="1558920" y="5374432"/>
            <a:ext cx="9597199" cy="3580765"/>
          </a:xfrm>
          <a:prstGeom prst="rect">
            <a:avLst/>
          </a:prstGeom>
        </p:spPr>
        <p:txBody>
          <a:bodyPr lIns="0" tIns="0" rIns="0" bIns="0" rtlCol="0" anchor="t">
            <a:spAutoFit/>
          </a:bodyPr>
          <a:lstStyle/>
          <a:p>
            <a:pPr algn="ctr">
              <a:lnSpc>
                <a:spcPts val="4759"/>
              </a:lnSpc>
            </a:pPr>
            <a:r>
              <a:rPr lang="en-US" sz="3399" dirty="0">
                <a:solidFill>
                  <a:srgbClr val="000000"/>
                </a:solidFill>
                <a:latin typeface="Canva Sans"/>
                <a:ea typeface="Canva Sans"/>
                <a:cs typeface="Canva Sans"/>
                <a:sym typeface="Canva Sans"/>
              </a:rPr>
              <a:t>This would amend Texas Essential Knowledge and Skills (TEKS) for Social Studies to include specific instruction on people with disabilities in the United States. </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These bills are in committee. </a:t>
            </a:r>
          </a:p>
        </p:txBody>
      </p:sp>
      <p:sp>
        <p:nvSpPr>
          <p:cNvPr id="18" name="Freeform 18" descr="ADA Signing Ceremony with Justin Dart"/>
          <p:cNvSpPr/>
          <p:nvPr/>
        </p:nvSpPr>
        <p:spPr>
          <a:xfrm>
            <a:off x="11646401" y="4029710"/>
            <a:ext cx="5850794" cy="4368593"/>
          </a:xfrm>
          <a:custGeom>
            <a:avLst/>
            <a:gdLst/>
            <a:ahLst/>
            <a:cxnLst/>
            <a:rect l="l" t="t" r="r" b="b"/>
            <a:pathLst>
              <a:path w="5850794" h="4368593">
                <a:moveTo>
                  <a:pt x="0" y="0"/>
                </a:moveTo>
                <a:lnTo>
                  <a:pt x="5850793" y="0"/>
                </a:lnTo>
                <a:lnTo>
                  <a:pt x="5850793" y="4368592"/>
                </a:lnTo>
                <a:lnTo>
                  <a:pt x="0" y="4368592"/>
                </a:lnTo>
                <a:lnTo>
                  <a:pt x="0" y="0"/>
                </a:lnTo>
                <a:close/>
              </a:path>
            </a:pathLst>
          </a:custGeom>
          <a:blipFill>
            <a:blip r:embed="rId5"/>
            <a:stretch>
              <a:fillRect/>
            </a:stretch>
          </a:blipFill>
        </p:spPr>
        <p:txBody>
          <a:bodyPr/>
          <a:lstStyle/>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1" y="9194007"/>
            <a:ext cx="18288000" cy="1166812"/>
            <a:chOff x="0" y="0"/>
            <a:chExt cx="24384000" cy="1555750"/>
          </a:xfrm>
        </p:grpSpPr>
        <p:grpSp>
          <p:nvGrpSpPr>
            <p:cNvPr id="3" name="Group 3"/>
            <p:cNvGrpSpPr/>
            <p:nvPr/>
          </p:nvGrpSpPr>
          <p:grpSpPr>
            <a:xfrm rot="-5400000">
              <a:off x="11482384" y="-11482383"/>
              <a:ext cx="1419224" cy="24383989"/>
              <a:chOff x="0" y="0"/>
              <a:chExt cx="1009226" cy="17339726"/>
            </a:xfrm>
          </p:grpSpPr>
          <p:sp>
            <p:nvSpPr>
              <p:cNvPr id="4" name="Freeform 4"/>
              <p:cNvSpPr/>
              <p:nvPr/>
            </p:nvSpPr>
            <p:spPr>
              <a:xfrm>
                <a:off x="0" y="0"/>
                <a:ext cx="1009269" cy="17339726"/>
              </a:xfrm>
              <a:custGeom>
                <a:avLst/>
                <a:gdLst/>
                <a:ahLst/>
                <a:cxnLst/>
                <a:rect l="l" t="t" r="r" b="b"/>
                <a:pathLst>
                  <a:path w="1009269" h="17339726">
                    <a:moveTo>
                      <a:pt x="0" y="0"/>
                    </a:moveTo>
                    <a:lnTo>
                      <a:pt x="1009269" y="0"/>
                    </a:lnTo>
                    <a:lnTo>
                      <a:pt x="1009269" y="17339726"/>
                    </a:lnTo>
                    <a:lnTo>
                      <a:pt x="0" y="17339726"/>
                    </a:lnTo>
                    <a:close/>
                  </a:path>
                </a:pathLst>
              </a:custGeom>
              <a:gradFill rotWithShape="1">
                <a:gsLst>
                  <a:gs pos="53000">
                    <a:srgbClr val="3D6696">
                      <a:alpha val="100000"/>
                    </a:srgbClr>
                  </a:gs>
                  <a:gs pos="100000">
                    <a:srgbClr val="000714">
                      <a:alpha val="100000"/>
                    </a:srgbClr>
                  </a:gs>
                </a:gsLst>
                <a:lin ang="8400000"/>
              </a:gradFill>
            </p:spPr>
            <p:txBody>
              <a:bodyPr/>
              <a:lstStyle/>
              <a:p>
                <a:endParaRPr lang="en-US" dirty="0"/>
              </a:p>
            </p:txBody>
          </p:sp>
        </p:grpSp>
        <p:grpSp>
          <p:nvGrpSpPr>
            <p:cNvPr id="5" name="Group 5"/>
            <p:cNvGrpSpPr/>
            <p:nvPr/>
          </p:nvGrpSpPr>
          <p:grpSpPr>
            <a:xfrm rot="-5400000">
              <a:off x="11787192" y="-11107733"/>
              <a:ext cx="809624" cy="24383992"/>
              <a:chOff x="0" y="0"/>
              <a:chExt cx="575733" cy="17339728"/>
            </a:xfrm>
          </p:grpSpPr>
          <p:sp>
            <p:nvSpPr>
              <p:cNvPr id="6" name="Freeform 6"/>
              <p:cNvSpPr/>
              <p:nvPr/>
            </p:nvSpPr>
            <p:spPr>
              <a:xfrm>
                <a:off x="0" y="0"/>
                <a:ext cx="575691" cy="17339726"/>
              </a:xfrm>
              <a:custGeom>
                <a:avLst/>
                <a:gdLst/>
                <a:ahLst/>
                <a:cxnLst/>
                <a:rect l="l" t="t" r="r" b="b"/>
                <a:pathLst>
                  <a:path w="575691" h="17339726">
                    <a:moveTo>
                      <a:pt x="0" y="0"/>
                    </a:moveTo>
                    <a:lnTo>
                      <a:pt x="575691" y="0"/>
                    </a:lnTo>
                    <a:lnTo>
                      <a:pt x="575691" y="17339726"/>
                    </a:lnTo>
                    <a:lnTo>
                      <a:pt x="0" y="17339726"/>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grpSp>
          <p:nvGrpSpPr>
            <p:cNvPr id="7" name="Group 7"/>
            <p:cNvGrpSpPr/>
            <p:nvPr/>
          </p:nvGrpSpPr>
          <p:grpSpPr>
            <a:xfrm>
              <a:off x="2590800" y="0"/>
              <a:ext cx="14630394" cy="736600"/>
              <a:chOff x="0" y="0"/>
              <a:chExt cx="10403835" cy="523804"/>
            </a:xfrm>
          </p:grpSpPr>
          <p:sp>
            <p:nvSpPr>
              <p:cNvPr id="8" name="Freeform 8"/>
              <p:cNvSpPr/>
              <p:nvPr/>
            </p:nvSpPr>
            <p:spPr>
              <a:xfrm>
                <a:off x="0" y="0"/>
                <a:ext cx="10403836" cy="523804"/>
              </a:xfrm>
              <a:custGeom>
                <a:avLst/>
                <a:gdLst/>
                <a:ahLst/>
                <a:cxnLst/>
                <a:rect l="l" t="t" r="r" b="b"/>
                <a:pathLst>
                  <a:path w="10403836" h="523804">
                    <a:moveTo>
                      <a:pt x="0" y="0"/>
                    </a:moveTo>
                    <a:lnTo>
                      <a:pt x="10403836" y="0"/>
                    </a:lnTo>
                    <a:lnTo>
                      <a:pt x="10403836" y="523804"/>
                    </a:lnTo>
                    <a:lnTo>
                      <a:pt x="0" y="523804"/>
                    </a:lnTo>
                    <a:close/>
                  </a:path>
                </a:pathLst>
              </a:custGeom>
              <a:solidFill>
                <a:srgbClr val="000000">
                  <a:alpha val="0"/>
                </a:srgbClr>
              </a:solidFill>
            </p:spPr>
            <p:txBody>
              <a:bodyPr/>
              <a:lstStyle/>
              <a:p>
                <a:endParaRPr lang="en-US" dirty="0"/>
              </a:p>
            </p:txBody>
          </p:sp>
          <p:sp>
            <p:nvSpPr>
              <p:cNvPr id="9" name="TextBox 9"/>
              <p:cNvSpPr txBox="1"/>
              <p:nvPr/>
            </p:nvSpPr>
            <p:spPr>
              <a:xfrm>
                <a:off x="0" y="-19050"/>
                <a:ext cx="10403835" cy="542854"/>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Texas Office of the Governor</a:t>
                </a:r>
              </a:p>
            </p:txBody>
          </p:sp>
        </p:grpSp>
        <p:grpSp>
          <p:nvGrpSpPr>
            <p:cNvPr id="10" name="Group 10"/>
            <p:cNvGrpSpPr/>
            <p:nvPr/>
          </p:nvGrpSpPr>
          <p:grpSpPr>
            <a:xfrm>
              <a:off x="2590800" y="815974"/>
              <a:ext cx="18643592" cy="739776"/>
              <a:chOff x="0" y="0"/>
              <a:chExt cx="13257665" cy="526063"/>
            </a:xfrm>
          </p:grpSpPr>
          <p:sp>
            <p:nvSpPr>
              <p:cNvPr id="11" name="Freeform 11"/>
              <p:cNvSpPr/>
              <p:nvPr/>
            </p:nvSpPr>
            <p:spPr>
              <a:xfrm>
                <a:off x="0" y="0"/>
                <a:ext cx="13257665" cy="526063"/>
              </a:xfrm>
              <a:custGeom>
                <a:avLst/>
                <a:gdLst/>
                <a:ahLst/>
                <a:cxnLst/>
                <a:rect l="l" t="t" r="r" b="b"/>
                <a:pathLst>
                  <a:path w="13257665" h="526063">
                    <a:moveTo>
                      <a:pt x="0" y="0"/>
                    </a:moveTo>
                    <a:lnTo>
                      <a:pt x="13257665" y="0"/>
                    </a:lnTo>
                    <a:lnTo>
                      <a:pt x="13257665" y="526063"/>
                    </a:lnTo>
                    <a:lnTo>
                      <a:pt x="0" y="526063"/>
                    </a:lnTo>
                    <a:close/>
                  </a:path>
                </a:pathLst>
              </a:custGeom>
              <a:solidFill>
                <a:srgbClr val="000000">
                  <a:alpha val="0"/>
                </a:srgbClr>
              </a:solidFill>
            </p:spPr>
            <p:txBody>
              <a:bodyPr/>
              <a:lstStyle/>
              <a:p>
                <a:endParaRPr lang="en-US" dirty="0"/>
              </a:p>
            </p:txBody>
          </p:sp>
          <p:sp>
            <p:nvSpPr>
              <p:cNvPr id="12" name="TextBox 12"/>
              <p:cNvSpPr txBox="1"/>
              <p:nvPr/>
            </p:nvSpPr>
            <p:spPr>
              <a:xfrm>
                <a:off x="0" y="-19050"/>
                <a:ext cx="13257665" cy="545113"/>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GOVERNOR’S COMMITTEE ON PEOPLE WITH DISABILITIES</a:t>
                </a:r>
              </a:p>
            </p:txBody>
          </p:sp>
        </p:grpSp>
        <p:grpSp>
          <p:nvGrpSpPr>
            <p:cNvPr id="13" name="Group 13"/>
            <p:cNvGrpSpPr/>
            <p:nvPr/>
          </p:nvGrpSpPr>
          <p:grpSpPr>
            <a:xfrm rot="-5400000">
              <a:off x="12145958" y="-11466507"/>
              <a:ext cx="92074" cy="24383989"/>
              <a:chOff x="0" y="0"/>
              <a:chExt cx="65475" cy="17339726"/>
            </a:xfrm>
          </p:grpSpPr>
          <p:sp>
            <p:nvSpPr>
              <p:cNvPr id="14" name="Freeform 14"/>
              <p:cNvSpPr/>
              <p:nvPr/>
            </p:nvSpPr>
            <p:spPr>
              <a:xfrm>
                <a:off x="0" y="0"/>
                <a:ext cx="65532" cy="17339726"/>
              </a:xfrm>
              <a:custGeom>
                <a:avLst/>
                <a:gdLst/>
                <a:ahLst/>
                <a:cxnLst/>
                <a:rect l="l" t="t" r="r" b="b"/>
                <a:pathLst>
                  <a:path w="65532" h="17339726">
                    <a:moveTo>
                      <a:pt x="65532" y="0"/>
                    </a:moveTo>
                    <a:lnTo>
                      <a:pt x="0" y="0"/>
                    </a:lnTo>
                    <a:lnTo>
                      <a:pt x="0" y="17339726"/>
                    </a:lnTo>
                    <a:lnTo>
                      <a:pt x="65532" y="17339726"/>
                    </a:lnTo>
                    <a:close/>
                  </a:path>
                </a:pathLst>
              </a:custGeom>
              <a:gradFill rotWithShape="1">
                <a:gsLst>
                  <a:gs pos="0">
                    <a:srgbClr val="E6A900">
                      <a:alpha val="100000"/>
                    </a:srgbClr>
                  </a:gs>
                  <a:gs pos="50000">
                    <a:srgbClr val="E6A900">
                      <a:alpha val="100000"/>
                    </a:srgbClr>
                  </a:gs>
                  <a:gs pos="91000">
                    <a:srgbClr val="FFFFFF">
                      <a:alpha val="100000"/>
                    </a:srgbClr>
                  </a:gs>
                  <a:gs pos="100000">
                    <a:srgbClr val="FFC000">
                      <a:alpha val="100000"/>
                    </a:srgbClr>
                  </a:gs>
                </a:gsLst>
                <a:lin ang="16200000"/>
              </a:gradFill>
            </p:spPr>
            <p:txBody>
              <a:bodyPr/>
              <a:lstStyle/>
              <a:p>
                <a:endParaRPr lang="en-US" dirty="0"/>
              </a:p>
            </p:txBody>
          </p:sp>
        </p:grpSp>
        <p:sp>
          <p:nvSpPr>
            <p:cNvPr id="15" name="Freeform 15"/>
            <p:cNvSpPr/>
            <p:nvPr/>
          </p:nvSpPr>
          <p:spPr>
            <a:xfrm>
              <a:off x="563153" y="78190"/>
              <a:ext cx="1838959" cy="1373702"/>
            </a:xfrm>
            <a:custGeom>
              <a:avLst/>
              <a:gdLst/>
              <a:ahLst/>
              <a:cxnLst/>
              <a:rect l="l" t="t" r="r" b="b"/>
              <a:pathLst>
                <a:path w="1838959" h="1373702">
                  <a:moveTo>
                    <a:pt x="0" y="0"/>
                  </a:moveTo>
                  <a:lnTo>
                    <a:pt x="1838959" y="0"/>
                  </a:lnTo>
                  <a:lnTo>
                    <a:pt x="1838959" y="1373702"/>
                  </a:lnTo>
                  <a:lnTo>
                    <a:pt x="0" y="1373702"/>
                  </a:lnTo>
                  <a:lnTo>
                    <a:pt x="0" y="0"/>
                  </a:lnTo>
                  <a:close/>
                </a:path>
              </a:pathLst>
            </a:custGeom>
            <a:blipFill>
              <a:blip r:embed="rId2"/>
              <a:stretch>
                <a:fillRect t="-16531" b="-16531"/>
              </a:stretch>
            </a:blipFill>
          </p:spPr>
          <p:txBody>
            <a:bodyPr/>
            <a:lstStyle/>
            <a:p>
              <a:endParaRPr lang="en-US" dirty="0"/>
            </a:p>
          </p:txBody>
        </p:sp>
      </p:grpSp>
      <p:grpSp>
        <p:nvGrpSpPr>
          <p:cNvPr id="16" name="Group 16">
            <a:extLst>
              <a:ext uri="{C183D7F6-B498-43B3-948B-1728B52AA6E4}">
                <adec:decorative xmlns:adec="http://schemas.microsoft.com/office/drawing/2017/decorative" val="1"/>
              </a:ext>
            </a:extLst>
          </p:cNvPr>
          <p:cNvGrpSpPr/>
          <p:nvPr/>
        </p:nvGrpSpPr>
        <p:grpSpPr>
          <a:xfrm rot="-5400000">
            <a:off x="8982599" y="-8982600"/>
            <a:ext cx="322800" cy="18288000"/>
            <a:chOff x="0" y="0"/>
            <a:chExt cx="229547" cy="13004801"/>
          </a:xfrm>
        </p:grpSpPr>
        <p:sp>
          <p:nvSpPr>
            <p:cNvPr id="17" name="Freeform 17"/>
            <p:cNvSpPr/>
            <p:nvPr/>
          </p:nvSpPr>
          <p:spPr>
            <a:xfrm>
              <a:off x="0" y="0"/>
              <a:ext cx="229489" cy="13004800"/>
            </a:xfrm>
            <a:custGeom>
              <a:avLst/>
              <a:gdLst/>
              <a:ahLst/>
              <a:cxnLst/>
              <a:rect l="l" t="t" r="r" b="b"/>
              <a:pathLst>
                <a:path w="229489" h="13004800">
                  <a:moveTo>
                    <a:pt x="0" y="0"/>
                  </a:moveTo>
                  <a:lnTo>
                    <a:pt x="229489" y="0"/>
                  </a:lnTo>
                  <a:lnTo>
                    <a:pt x="229489" y="13004800"/>
                  </a:lnTo>
                  <a:lnTo>
                    <a:pt x="0" y="13004800"/>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sp>
        <p:nvSpPr>
          <p:cNvPr id="18" name="TextBox 18"/>
          <p:cNvSpPr txBox="1">
            <a:spLocks noGrp="1"/>
          </p:cNvSpPr>
          <p:nvPr>
            <p:ph type="title" idx="4294967295"/>
          </p:nvPr>
        </p:nvSpPr>
        <p:spPr>
          <a:xfrm>
            <a:off x="0" y="402072"/>
            <a:ext cx="18287991" cy="156654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2880"/>
              </a:lnSpc>
              <a:spcBef>
                <a:spcPts val="0"/>
              </a:spcBef>
              <a:spcAft>
                <a:spcPts val="0"/>
              </a:spcAft>
              <a:buClrTx/>
              <a:buSzTx/>
              <a:buFontTx/>
              <a:buNone/>
              <a:tabLst/>
              <a:defRPr/>
            </a:pPr>
            <a:r>
              <a:rPr kumimoji="0" lang="en-US" sz="9200" b="1" i="0" u="none" strike="noStrike" kern="1200" cap="none" spc="0" normalizeH="0" baseline="0" noProof="0" dirty="0">
                <a:ln>
                  <a:noFill/>
                </a:ln>
                <a:solidFill>
                  <a:srgbClr val="000000"/>
                </a:solidFill>
                <a:effectLst/>
                <a:uLnTx/>
                <a:uFillTx/>
                <a:latin typeface="Canva Sans Bold"/>
                <a:ea typeface="Canva Sans Bold"/>
                <a:cs typeface="Canva Sans Bold"/>
                <a:sym typeface="Canva Sans Bold"/>
              </a:rPr>
              <a:t>Riders</a:t>
            </a:r>
          </a:p>
        </p:txBody>
      </p:sp>
      <p:sp>
        <p:nvSpPr>
          <p:cNvPr id="19" name="TextBox 19"/>
          <p:cNvSpPr txBox="1"/>
          <p:nvPr/>
        </p:nvSpPr>
        <p:spPr>
          <a:xfrm>
            <a:off x="1028700" y="2149591"/>
            <a:ext cx="16230600" cy="6729727"/>
          </a:xfrm>
          <a:prstGeom prst="rect">
            <a:avLst/>
          </a:prstGeom>
        </p:spPr>
        <p:txBody>
          <a:bodyPr lIns="0" tIns="0" rIns="0" bIns="0" rtlCol="0" anchor="t">
            <a:spAutoFit/>
          </a:bodyPr>
          <a:lstStyle/>
          <a:p>
            <a:pPr marL="367029" lvl="1" algn="l">
              <a:lnSpc>
                <a:spcPts val="4759"/>
              </a:lnSpc>
            </a:pPr>
            <a:r>
              <a:rPr lang="en-US" sz="3399" dirty="0">
                <a:latin typeface="Canva Sans"/>
                <a:ea typeface="Canva Sans"/>
                <a:cs typeface="Canva Sans"/>
                <a:sym typeface="Canva Sans"/>
              </a:rPr>
              <a:t>There are multiple amendments (riders) on Senate Bill 1 (the budget bill) that align with our policy proposals:</a:t>
            </a:r>
          </a:p>
          <a:p>
            <a:pPr marL="367029" lvl="1" algn="l">
              <a:lnSpc>
                <a:spcPts val="4759"/>
              </a:lnSpc>
            </a:pPr>
            <a:endParaRPr lang="en-US" sz="3399" dirty="0">
              <a:latin typeface="Canva Sans"/>
              <a:ea typeface="Canva Sans"/>
              <a:cs typeface="Canva Sans"/>
              <a:sym typeface="Canva Sans"/>
            </a:endParaRPr>
          </a:p>
          <a:p>
            <a:pPr marL="734059" lvl="1" indent="-367030" algn="l">
              <a:lnSpc>
                <a:spcPts val="4759"/>
              </a:lnSpc>
              <a:buFont typeface="Arial"/>
              <a:buChar char="•"/>
            </a:pPr>
            <a:r>
              <a:rPr lang="en-US" sz="3399" dirty="0">
                <a:latin typeface="Canva Sans"/>
                <a:ea typeface="Canva Sans"/>
                <a:cs typeface="Canva Sans"/>
                <a:sym typeface="Canva Sans"/>
              </a:rPr>
              <a:t>Older Individuals who are Blind Senior Keys to Independence Program funding</a:t>
            </a:r>
          </a:p>
          <a:p>
            <a:pPr marL="734059" lvl="1" indent="-367030" algn="l">
              <a:lnSpc>
                <a:spcPts val="4759"/>
              </a:lnSpc>
              <a:buFont typeface="Arial"/>
              <a:buChar char="•"/>
            </a:pPr>
            <a:endParaRPr lang="en-US" sz="3399" dirty="0">
              <a:latin typeface="Canva Sans"/>
              <a:ea typeface="Canva Sans"/>
              <a:cs typeface="Canva Sans"/>
              <a:sym typeface="Canva Sans"/>
            </a:endParaRPr>
          </a:p>
          <a:p>
            <a:pPr marL="734059" lvl="1" indent="-367030" algn="l">
              <a:lnSpc>
                <a:spcPts val="4759"/>
              </a:lnSpc>
              <a:buFont typeface="Arial"/>
              <a:buChar char="•"/>
            </a:pPr>
            <a:r>
              <a:rPr lang="en-US" sz="3399" dirty="0">
                <a:latin typeface="Canva Sans"/>
                <a:ea typeface="Canva Sans"/>
                <a:cs typeface="Canva Sans"/>
                <a:sym typeface="Canva Sans"/>
              </a:rPr>
              <a:t>Medicaid Waivers Interest List reduction</a:t>
            </a:r>
          </a:p>
          <a:p>
            <a:pPr marL="734059" lvl="1" indent="-367030" algn="l">
              <a:lnSpc>
                <a:spcPts val="4759"/>
              </a:lnSpc>
              <a:buFont typeface="Arial"/>
              <a:buChar char="•"/>
            </a:pPr>
            <a:endParaRPr lang="en-US" sz="3399" dirty="0">
              <a:latin typeface="Canva Sans"/>
              <a:ea typeface="Canva Sans"/>
              <a:cs typeface="Canva Sans"/>
              <a:sym typeface="Canva Sans"/>
            </a:endParaRPr>
          </a:p>
          <a:p>
            <a:pPr marL="734059" lvl="1" indent="-367030" algn="l">
              <a:lnSpc>
                <a:spcPts val="4759"/>
              </a:lnSpc>
              <a:buFont typeface="Arial"/>
              <a:buChar char="•"/>
            </a:pPr>
            <a:r>
              <a:rPr lang="en-US" sz="3399" dirty="0">
                <a:latin typeface="Canva Sans"/>
                <a:ea typeface="Canva Sans"/>
                <a:cs typeface="Canva Sans"/>
                <a:sym typeface="Canva Sans"/>
              </a:rPr>
              <a:t>Deaf Resource Specialists funding</a:t>
            </a:r>
          </a:p>
          <a:p>
            <a:pPr marL="734059" lvl="1" indent="-367030" algn="l">
              <a:lnSpc>
                <a:spcPts val="4759"/>
              </a:lnSpc>
              <a:buFont typeface="Arial"/>
              <a:buChar char="•"/>
            </a:pPr>
            <a:endParaRPr lang="en-US" sz="3399" dirty="0">
              <a:latin typeface="Canva Sans"/>
              <a:ea typeface="Canva Sans"/>
              <a:cs typeface="Canva Sans"/>
              <a:sym typeface="Canva Sans"/>
            </a:endParaRPr>
          </a:p>
          <a:p>
            <a:pPr marL="734059" lvl="1" indent="-367030" algn="l">
              <a:lnSpc>
                <a:spcPts val="4759"/>
              </a:lnSpc>
              <a:buFont typeface="Arial"/>
              <a:buChar char="•"/>
            </a:pPr>
            <a:r>
              <a:rPr lang="en-US" sz="3399" dirty="0">
                <a:latin typeface="Canva Sans"/>
                <a:ea typeface="Canva Sans"/>
                <a:cs typeface="Canva Sans"/>
                <a:sym typeface="Canva Sans"/>
              </a:rPr>
              <a:t>Backup Power for Durable Medical Equipment </a:t>
            </a:r>
          </a:p>
        </p:txBody>
      </p:sp>
    </p:spTree>
    <p:extLst>
      <p:ext uri="{BB962C8B-B14F-4D97-AF65-F5344CB8AC3E}">
        <p14:creationId xmlns:p14="http://schemas.microsoft.com/office/powerpoint/2010/main" val="38640356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1" y="9194007"/>
            <a:ext cx="18288000" cy="1166812"/>
            <a:chOff x="0" y="0"/>
            <a:chExt cx="24384000" cy="1555750"/>
          </a:xfrm>
        </p:grpSpPr>
        <p:grpSp>
          <p:nvGrpSpPr>
            <p:cNvPr id="3" name="Group 3"/>
            <p:cNvGrpSpPr/>
            <p:nvPr/>
          </p:nvGrpSpPr>
          <p:grpSpPr>
            <a:xfrm rot="-5400000">
              <a:off x="11482384" y="-11482383"/>
              <a:ext cx="1419224" cy="24383989"/>
              <a:chOff x="0" y="0"/>
              <a:chExt cx="1009226" cy="17339726"/>
            </a:xfrm>
          </p:grpSpPr>
          <p:sp>
            <p:nvSpPr>
              <p:cNvPr id="4" name="Freeform 4"/>
              <p:cNvSpPr/>
              <p:nvPr/>
            </p:nvSpPr>
            <p:spPr>
              <a:xfrm>
                <a:off x="0" y="0"/>
                <a:ext cx="1009269" cy="17339726"/>
              </a:xfrm>
              <a:custGeom>
                <a:avLst/>
                <a:gdLst/>
                <a:ahLst/>
                <a:cxnLst/>
                <a:rect l="l" t="t" r="r" b="b"/>
                <a:pathLst>
                  <a:path w="1009269" h="17339726">
                    <a:moveTo>
                      <a:pt x="0" y="0"/>
                    </a:moveTo>
                    <a:lnTo>
                      <a:pt x="1009269" y="0"/>
                    </a:lnTo>
                    <a:lnTo>
                      <a:pt x="1009269" y="17339726"/>
                    </a:lnTo>
                    <a:lnTo>
                      <a:pt x="0" y="17339726"/>
                    </a:lnTo>
                    <a:close/>
                  </a:path>
                </a:pathLst>
              </a:custGeom>
              <a:gradFill rotWithShape="1">
                <a:gsLst>
                  <a:gs pos="53000">
                    <a:srgbClr val="3D6696">
                      <a:alpha val="100000"/>
                    </a:srgbClr>
                  </a:gs>
                  <a:gs pos="100000">
                    <a:srgbClr val="000714">
                      <a:alpha val="100000"/>
                    </a:srgbClr>
                  </a:gs>
                </a:gsLst>
                <a:lin ang="8400000"/>
              </a:gradFill>
            </p:spPr>
            <p:txBody>
              <a:bodyPr/>
              <a:lstStyle/>
              <a:p>
                <a:endParaRPr lang="en-US" dirty="0"/>
              </a:p>
            </p:txBody>
          </p:sp>
        </p:grpSp>
        <p:grpSp>
          <p:nvGrpSpPr>
            <p:cNvPr id="5" name="Group 5"/>
            <p:cNvGrpSpPr/>
            <p:nvPr/>
          </p:nvGrpSpPr>
          <p:grpSpPr>
            <a:xfrm rot="-5400000">
              <a:off x="11787192" y="-11107733"/>
              <a:ext cx="809624" cy="24383992"/>
              <a:chOff x="0" y="0"/>
              <a:chExt cx="575733" cy="17339728"/>
            </a:xfrm>
          </p:grpSpPr>
          <p:sp>
            <p:nvSpPr>
              <p:cNvPr id="6" name="Freeform 6"/>
              <p:cNvSpPr/>
              <p:nvPr/>
            </p:nvSpPr>
            <p:spPr>
              <a:xfrm>
                <a:off x="0" y="0"/>
                <a:ext cx="575691" cy="17339726"/>
              </a:xfrm>
              <a:custGeom>
                <a:avLst/>
                <a:gdLst/>
                <a:ahLst/>
                <a:cxnLst/>
                <a:rect l="l" t="t" r="r" b="b"/>
                <a:pathLst>
                  <a:path w="575691" h="17339726">
                    <a:moveTo>
                      <a:pt x="0" y="0"/>
                    </a:moveTo>
                    <a:lnTo>
                      <a:pt x="575691" y="0"/>
                    </a:lnTo>
                    <a:lnTo>
                      <a:pt x="575691" y="17339726"/>
                    </a:lnTo>
                    <a:lnTo>
                      <a:pt x="0" y="17339726"/>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grpSp>
          <p:nvGrpSpPr>
            <p:cNvPr id="7" name="Group 7"/>
            <p:cNvGrpSpPr/>
            <p:nvPr/>
          </p:nvGrpSpPr>
          <p:grpSpPr>
            <a:xfrm>
              <a:off x="2590800" y="0"/>
              <a:ext cx="14630394" cy="736600"/>
              <a:chOff x="0" y="0"/>
              <a:chExt cx="10403835" cy="523804"/>
            </a:xfrm>
          </p:grpSpPr>
          <p:sp>
            <p:nvSpPr>
              <p:cNvPr id="8" name="Freeform 8"/>
              <p:cNvSpPr/>
              <p:nvPr/>
            </p:nvSpPr>
            <p:spPr>
              <a:xfrm>
                <a:off x="0" y="0"/>
                <a:ext cx="10403836" cy="523804"/>
              </a:xfrm>
              <a:custGeom>
                <a:avLst/>
                <a:gdLst/>
                <a:ahLst/>
                <a:cxnLst/>
                <a:rect l="l" t="t" r="r" b="b"/>
                <a:pathLst>
                  <a:path w="10403836" h="523804">
                    <a:moveTo>
                      <a:pt x="0" y="0"/>
                    </a:moveTo>
                    <a:lnTo>
                      <a:pt x="10403836" y="0"/>
                    </a:lnTo>
                    <a:lnTo>
                      <a:pt x="10403836" y="523804"/>
                    </a:lnTo>
                    <a:lnTo>
                      <a:pt x="0" y="523804"/>
                    </a:lnTo>
                    <a:close/>
                  </a:path>
                </a:pathLst>
              </a:custGeom>
              <a:solidFill>
                <a:srgbClr val="000000">
                  <a:alpha val="0"/>
                </a:srgbClr>
              </a:solidFill>
            </p:spPr>
            <p:txBody>
              <a:bodyPr/>
              <a:lstStyle/>
              <a:p>
                <a:endParaRPr lang="en-US" dirty="0"/>
              </a:p>
            </p:txBody>
          </p:sp>
          <p:sp>
            <p:nvSpPr>
              <p:cNvPr id="9" name="TextBox 9"/>
              <p:cNvSpPr txBox="1"/>
              <p:nvPr/>
            </p:nvSpPr>
            <p:spPr>
              <a:xfrm>
                <a:off x="0" y="-19050"/>
                <a:ext cx="10403835" cy="542854"/>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Texas Office of the Governor</a:t>
                </a:r>
              </a:p>
            </p:txBody>
          </p:sp>
        </p:grpSp>
        <p:grpSp>
          <p:nvGrpSpPr>
            <p:cNvPr id="10" name="Group 10"/>
            <p:cNvGrpSpPr/>
            <p:nvPr/>
          </p:nvGrpSpPr>
          <p:grpSpPr>
            <a:xfrm>
              <a:off x="2590800" y="815974"/>
              <a:ext cx="18643592" cy="739776"/>
              <a:chOff x="0" y="0"/>
              <a:chExt cx="13257665" cy="526063"/>
            </a:xfrm>
          </p:grpSpPr>
          <p:sp>
            <p:nvSpPr>
              <p:cNvPr id="11" name="Freeform 11"/>
              <p:cNvSpPr/>
              <p:nvPr/>
            </p:nvSpPr>
            <p:spPr>
              <a:xfrm>
                <a:off x="0" y="0"/>
                <a:ext cx="13257665" cy="526063"/>
              </a:xfrm>
              <a:custGeom>
                <a:avLst/>
                <a:gdLst/>
                <a:ahLst/>
                <a:cxnLst/>
                <a:rect l="l" t="t" r="r" b="b"/>
                <a:pathLst>
                  <a:path w="13257665" h="526063">
                    <a:moveTo>
                      <a:pt x="0" y="0"/>
                    </a:moveTo>
                    <a:lnTo>
                      <a:pt x="13257665" y="0"/>
                    </a:lnTo>
                    <a:lnTo>
                      <a:pt x="13257665" y="526063"/>
                    </a:lnTo>
                    <a:lnTo>
                      <a:pt x="0" y="526063"/>
                    </a:lnTo>
                    <a:close/>
                  </a:path>
                </a:pathLst>
              </a:custGeom>
              <a:solidFill>
                <a:srgbClr val="000000">
                  <a:alpha val="0"/>
                </a:srgbClr>
              </a:solidFill>
            </p:spPr>
            <p:txBody>
              <a:bodyPr/>
              <a:lstStyle/>
              <a:p>
                <a:endParaRPr lang="en-US" dirty="0"/>
              </a:p>
            </p:txBody>
          </p:sp>
          <p:sp>
            <p:nvSpPr>
              <p:cNvPr id="12" name="TextBox 12"/>
              <p:cNvSpPr txBox="1"/>
              <p:nvPr/>
            </p:nvSpPr>
            <p:spPr>
              <a:xfrm>
                <a:off x="0" y="-19050"/>
                <a:ext cx="13257665" cy="545113"/>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GOVERNOR’S COMMITTEE ON PEOPLE WITH DISABILITIES</a:t>
                </a:r>
              </a:p>
            </p:txBody>
          </p:sp>
        </p:grpSp>
        <p:grpSp>
          <p:nvGrpSpPr>
            <p:cNvPr id="13" name="Group 13"/>
            <p:cNvGrpSpPr/>
            <p:nvPr/>
          </p:nvGrpSpPr>
          <p:grpSpPr>
            <a:xfrm rot="-5400000">
              <a:off x="12145958" y="-11466507"/>
              <a:ext cx="92074" cy="24383989"/>
              <a:chOff x="0" y="0"/>
              <a:chExt cx="65475" cy="17339726"/>
            </a:xfrm>
          </p:grpSpPr>
          <p:sp>
            <p:nvSpPr>
              <p:cNvPr id="14" name="Freeform 14"/>
              <p:cNvSpPr/>
              <p:nvPr/>
            </p:nvSpPr>
            <p:spPr>
              <a:xfrm>
                <a:off x="0" y="0"/>
                <a:ext cx="65532" cy="17339726"/>
              </a:xfrm>
              <a:custGeom>
                <a:avLst/>
                <a:gdLst/>
                <a:ahLst/>
                <a:cxnLst/>
                <a:rect l="l" t="t" r="r" b="b"/>
                <a:pathLst>
                  <a:path w="65532" h="17339726">
                    <a:moveTo>
                      <a:pt x="65532" y="0"/>
                    </a:moveTo>
                    <a:lnTo>
                      <a:pt x="0" y="0"/>
                    </a:lnTo>
                    <a:lnTo>
                      <a:pt x="0" y="17339726"/>
                    </a:lnTo>
                    <a:lnTo>
                      <a:pt x="65532" y="17339726"/>
                    </a:lnTo>
                    <a:close/>
                  </a:path>
                </a:pathLst>
              </a:custGeom>
              <a:gradFill rotWithShape="1">
                <a:gsLst>
                  <a:gs pos="0">
                    <a:srgbClr val="E6A900">
                      <a:alpha val="100000"/>
                    </a:srgbClr>
                  </a:gs>
                  <a:gs pos="50000">
                    <a:srgbClr val="E6A900">
                      <a:alpha val="100000"/>
                    </a:srgbClr>
                  </a:gs>
                  <a:gs pos="91000">
                    <a:srgbClr val="FFFFFF">
                      <a:alpha val="100000"/>
                    </a:srgbClr>
                  </a:gs>
                  <a:gs pos="100000">
                    <a:srgbClr val="FFC000">
                      <a:alpha val="100000"/>
                    </a:srgbClr>
                  </a:gs>
                </a:gsLst>
                <a:lin ang="16200000"/>
              </a:gradFill>
            </p:spPr>
            <p:txBody>
              <a:bodyPr/>
              <a:lstStyle/>
              <a:p>
                <a:endParaRPr lang="en-US" dirty="0"/>
              </a:p>
            </p:txBody>
          </p:sp>
        </p:grpSp>
        <p:sp>
          <p:nvSpPr>
            <p:cNvPr id="15" name="Freeform 15"/>
            <p:cNvSpPr/>
            <p:nvPr/>
          </p:nvSpPr>
          <p:spPr>
            <a:xfrm>
              <a:off x="563153" y="78190"/>
              <a:ext cx="1838959" cy="1373702"/>
            </a:xfrm>
            <a:custGeom>
              <a:avLst/>
              <a:gdLst/>
              <a:ahLst/>
              <a:cxnLst/>
              <a:rect l="l" t="t" r="r" b="b"/>
              <a:pathLst>
                <a:path w="1838959" h="1373702">
                  <a:moveTo>
                    <a:pt x="0" y="0"/>
                  </a:moveTo>
                  <a:lnTo>
                    <a:pt x="1838959" y="0"/>
                  </a:lnTo>
                  <a:lnTo>
                    <a:pt x="1838959" y="1373702"/>
                  </a:lnTo>
                  <a:lnTo>
                    <a:pt x="0" y="1373702"/>
                  </a:lnTo>
                  <a:lnTo>
                    <a:pt x="0" y="0"/>
                  </a:lnTo>
                  <a:close/>
                </a:path>
              </a:pathLst>
            </a:custGeom>
            <a:blipFill>
              <a:blip r:embed="rId2"/>
              <a:stretch>
                <a:fillRect t="-16531" b="-16531"/>
              </a:stretch>
            </a:blipFill>
          </p:spPr>
          <p:txBody>
            <a:bodyPr/>
            <a:lstStyle/>
            <a:p>
              <a:endParaRPr lang="en-US" dirty="0"/>
            </a:p>
          </p:txBody>
        </p:sp>
      </p:grpSp>
      <p:grpSp>
        <p:nvGrpSpPr>
          <p:cNvPr id="16" name="Group 16">
            <a:extLst>
              <a:ext uri="{C183D7F6-B498-43B3-948B-1728B52AA6E4}">
                <adec:decorative xmlns:adec="http://schemas.microsoft.com/office/drawing/2017/decorative" val="1"/>
              </a:ext>
            </a:extLst>
          </p:cNvPr>
          <p:cNvGrpSpPr/>
          <p:nvPr/>
        </p:nvGrpSpPr>
        <p:grpSpPr>
          <a:xfrm rot="-5400000">
            <a:off x="8982599" y="-8982600"/>
            <a:ext cx="322800" cy="18288000"/>
            <a:chOff x="0" y="0"/>
            <a:chExt cx="229547" cy="13004801"/>
          </a:xfrm>
        </p:grpSpPr>
        <p:sp>
          <p:nvSpPr>
            <p:cNvPr id="17" name="Freeform 17"/>
            <p:cNvSpPr/>
            <p:nvPr/>
          </p:nvSpPr>
          <p:spPr>
            <a:xfrm>
              <a:off x="0" y="0"/>
              <a:ext cx="229489" cy="13004800"/>
            </a:xfrm>
            <a:custGeom>
              <a:avLst/>
              <a:gdLst/>
              <a:ahLst/>
              <a:cxnLst/>
              <a:rect l="l" t="t" r="r" b="b"/>
              <a:pathLst>
                <a:path w="229489" h="13004800">
                  <a:moveTo>
                    <a:pt x="0" y="0"/>
                  </a:moveTo>
                  <a:lnTo>
                    <a:pt x="229489" y="0"/>
                  </a:lnTo>
                  <a:lnTo>
                    <a:pt x="229489" y="13004800"/>
                  </a:lnTo>
                  <a:lnTo>
                    <a:pt x="0" y="13004800"/>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sp>
        <p:nvSpPr>
          <p:cNvPr id="18" name="TextBox 18"/>
          <p:cNvSpPr txBox="1">
            <a:spLocks noGrp="1"/>
          </p:cNvSpPr>
          <p:nvPr>
            <p:ph type="title" idx="4294967295"/>
          </p:nvPr>
        </p:nvSpPr>
        <p:spPr>
          <a:xfrm>
            <a:off x="0" y="402072"/>
            <a:ext cx="18287991" cy="156654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2880"/>
              </a:lnSpc>
              <a:spcBef>
                <a:spcPts val="0"/>
              </a:spcBef>
              <a:spcAft>
                <a:spcPts val="0"/>
              </a:spcAft>
              <a:buClrTx/>
              <a:buSzTx/>
              <a:buFontTx/>
              <a:buNone/>
              <a:tabLst/>
              <a:defRPr/>
            </a:pPr>
            <a:r>
              <a:rPr kumimoji="0" lang="en-US" sz="9200" b="1" i="0" u="none" strike="noStrike" kern="1200" cap="none" spc="0" normalizeH="0" baseline="0" noProof="0" dirty="0">
                <a:ln>
                  <a:noFill/>
                </a:ln>
                <a:solidFill>
                  <a:srgbClr val="000000"/>
                </a:solidFill>
                <a:effectLst/>
                <a:uLnTx/>
                <a:uFillTx/>
                <a:latin typeface="Canva Sans Bold"/>
                <a:ea typeface="Canva Sans Bold"/>
                <a:cs typeface="Canva Sans Bold"/>
                <a:sym typeface="Canva Sans Bold"/>
              </a:rPr>
              <a:t>Other Bills of Interest</a:t>
            </a:r>
          </a:p>
        </p:txBody>
      </p:sp>
      <p:sp>
        <p:nvSpPr>
          <p:cNvPr id="19" name="TextBox 19"/>
          <p:cNvSpPr txBox="1"/>
          <p:nvPr/>
        </p:nvSpPr>
        <p:spPr>
          <a:xfrm>
            <a:off x="1028700" y="2149591"/>
            <a:ext cx="16230600" cy="6581140"/>
          </a:xfrm>
          <a:prstGeom prst="rect">
            <a:avLst/>
          </a:prstGeom>
        </p:spPr>
        <p:txBody>
          <a:bodyPr lIns="0" tIns="0" rIns="0" bIns="0" rtlCol="0" anchor="t">
            <a:spAutoFit/>
          </a:bodyPr>
          <a:lstStyle/>
          <a:p>
            <a:pPr marL="734059" lvl="1" indent="-367030" algn="l">
              <a:lnSpc>
                <a:spcPts val="4759"/>
              </a:lnSpc>
              <a:buFont typeface="Arial"/>
              <a:buChar char="•"/>
            </a:pPr>
            <a:r>
              <a:rPr lang="en-US" sz="3399" u="sng" dirty="0">
                <a:solidFill>
                  <a:srgbClr val="000000"/>
                </a:solidFill>
                <a:latin typeface="Canva Sans"/>
                <a:ea typeface="Canva Sans"/>
                <a:cs typeface="Canva Sans"/>
                <a:sym typeface="Canva Sans"/>
                <a:hlinkClick r:id="rId3" tooltip="https://capitol.texas.gov/BillLookup/History.aspx?LegSess=89R&amp;Bill=HB3162"/>
              </a:rPr>
              <a:t>HB 3162</a:t>
            </a:r>
            <a:r>
              <a:rPr lang="en-US" sz="3399" dirty="0">
                <a:solidFill>
                  <a:srgbClr val="000000"/>
                </a:solidFill>
                <a:latin typeface="Canva Sans"/>
                <a:ea typeface="Canva Sans"/>
                <a:cs typeface="Canva Sans"/>
                <a:sym typeface="Canva Sans"/>
              </a:rPr>
              <a:t> by Rep. Leach: Accessible absentee voting. GCPD has provided testimony on this bill in past sessions.</a:t>
            </a:r>
          </a:p>
          <a:p>
            <a:pPr marL="734059" lvl="1" indent="-367030" algn="l">
              <a:lnSpc>
                <a:spcPts val="4759"/>
              </a:lnSpc>
              <a:buFont typeface="Arial"/>
              <a:buChar char="•"/>
            </a:pPr>
            <a:r>
              <a:rPr lang="en-US" sz="3399" u="sng" dirty="0">
                <a:solidFill>
                  <a:srgbClr val="000000"/>
                </a:solidFill>
                <a:latin typeface="Canva Sans"/>
                <a:ea typeface="Canva Sans"/>
                <a:cs typeface="Canva Sans"/>
                <a:sym typeface="Canva Sans"/>
                <a:hlinkClick r:id="rId4" tooltip="https://capitol.texas.gov/BillLookup/History.aspx?LegSess=89R&amp;Bill=HB3238"/>
              </a:rPr>
              <a:t>HB 3238</a:t>
            </a:r>
            <a:r>
              <a:rPr lang="en-US" sz="3399" dirty="0">
                <a:solidFill>
                  <a:srgbClr val="000000"/>
                </a:solidFill>
                <a:latin typeface="Canva Sans"/>
                <a:ea typeface="Canva Sans"/>
                <a:cs typeface="Canva Sans"/>
                <a:sym typeface="Canva Sans"/>
                <a:hlinkClick r:id="rId4" tooltip="https://capitol.texas.gov/BillLookup/History.aspx?LegSess=89R&amp;Bill=HB3238"/>
              </a:rPr>
              <a:t> </a:t>
            </a:r>
            <a:r>
              <a:rPr lang="en-US" sz="3399" dirty="0">
                <a:solidFill>
                  <a:srgbClr val="000000"/>
                </a:solidFill>
                <a:latin typeface="Canva Sans"/>
                <a:ea typeface="Canva Sans"/>
                <a:cs typeface="Canva Sans"/>
                <a:sym typeface="Canva Sans"/>
              </a:rPr>
              <a:t>by Turner: Amends Texas Driving with Disability to have “communication impediment” or a distinctive symbol.</a:t>
            </a:r>
          </a:p>
          <a:p>
            <a:pPr marL="734059" lvl="1" indent="-367030" algn="l">
              <a:lnSpc>
                <a:spcPts val="4759"/>
              </a:lnSpc>
              <a:buFont typeface="Arial"/>
              <a:buChar char="•"/>
            </a:pPr>
            <a:r>
              <a:rPr lang="en-US" sz="3399" u="sng" dirty="0">
                <a:solidFill>
                  <a:srgbClr val="000000"/>
                </a:solidFill>
                <a:latin typeface="Canva Sans"/>
                <a:ea typeface="Canva Sans"/>
                <a:cs typeface="Canva Sans"/>
                <a:sym typeface="Canva Sans"/>
                <a:hlinkClick r:id="rId5" tooltip="https://capitol.texas.gov/BillLookup/History.aspx?LegSess=89R&amp;Bill=HB2807"/>
              </a:rPr>
              <a:t>HB 2807</a:t>
            </a:r>
            <a:r>
              <a:rPr lang="en-US" sz="3399" dirty="0">
                <a:solidFill>
                  <a:srgbClr val="000000"/>
                </a:solidFill>
                <a:latin typeface="Canva Sans"/>
                <a:ea typeface="Canva Sans"/>
                <a:cs typeface="Canva Sans"/>
                <a:sym typeface="Canva Sans"/>
              </a:rPr>
              <a:t> by Rose: Establishes an IDD Coordinating Council with a representative from GCPD. Vetoed by Abbott last legislative session.</a:t>
            </a:r>
          </a:p>
          <a:p>
            <a:pPr marL="734059" lvl="1" indent="-367030" algn="l">
              <a:lnSpc>
                <a:spcPts val="4759"/>
              </a:lnSpc>
              <a:buFont typeface="Arial"/>
              <a:buChar char="•"/>
            </a:pPr>
            <a:r>
              <a:rPr lang="en-US" sz="3399" u="sng" dirty="0">
                <a:solidFill>
                  <a:srgbClr val="000000"/>
                </a:solidFill>
                <a:latin typeface="Canva Sans"/>
                <a:ea typeface="Canva Sans"/>
                <a:cs typeface="Canva Sans"/>
                <a:sym typeface="Canva Sans"/>
                <a:hlinkClick r:id="rId6" tooltip="https://capitol.texas.gov/BillLookup/History.aspx?LegSess=89R&amp;Bill=HB2542"/>
              </a:rPr>
              <a:t>HB 2542</a:t>
            </a:r>
            <a:r>
              <a:rPr lang="en-US" sz="3399" dirty="0">
                <a:solidFill>
                  <a:srgbClr val="000000"/>
                </a:solidFill>
                <a:latin typeface="Canva Sans"/>
                <a:ea typeface="Canva Sans"/>
                <a:cs typeface="Canva Sans"/>
                <a:sym typeface="Canva Sans"/>
              </a:rPr>
              <a:t> by Kitzman: Establishes a workgroup to provide recommendations for services needed by people with IDD.</a:t>
            </a:r>
          </a:p>
          <a:p>
            <a:pPr marL="734059" lvl="1" indent="-367030" algn="l">
              <a:lnSpc>
                <a:spcPts val="4759"/>
              </a:lnSpc>
              <a:buFont typeface="Arial"/>
              <a:buChar char="•"/>
            </a:pPr>
            <a:r>
              <a:rPr lang="en-US" sz="3399" u="sng" dirty="0">
                <a:solidFill>
                  <a:srgbClr val="000000"/>
                </a:solidFill>
                <a:latin typeface="Canva Sans"/>
                <a:ea typeface="Canva Sans"/>
                <a:cs typeface="Canva Sans"/>
                <a:sym typeface="Canva Sans"/>
                <a:hlinkClick r:id="rId6" tooltip="https://capitol.texas.gov/BillLookup/History.aspx?LegSess=89R&amp;Bill=HB2542"/>
              </a:rPr>
              <a:t>HB 1136</a:t>
            </a:r>
            <a:r>
              <a:rPr lang="en-US" sz="3399" dirty="0">
                <a:solidFill>
                  <a:srgbClr val="000000"/>
                </a:solidFill>
                <a:latin typeface="Canva Sans"/>
                <a:ea typeface="Canva Sans"/>
                <a:cs typeface="Canva Sans"/>
                <a:sym typeface="Canva Sans"/>
              </a:rPr>
              <a:t> by Gamez: A study on accessible parking with a GCPD callout. </a:t>
            </a:r>
          </a:p>
          <a:p>
            <a:pPr marL="734059" lvl="1" indent="-367030" algn="l">
              <a:lnSpc>
                <a:spcPts val="4759"/>
              </a:lnSpc>
              <a:buFont typeface="Arial"/>
              <a:buChar char="•"/>
            </a:pPr>
            <a:r>
              <a:rPr lang="en-US" sz="3399" u="sng" dirty="0">
                <a:solidFill>
                  <a:srgbClr val="000000"/>
                </a:solidFill>
                <a:latin typeface="Canva Sans"/>
                <a:ea typeface="Canva Sans"/>
                <a:cs typeface="Canva Sans"/>
                <a:sym typeface="Canva Sans"/>
                <a:hlinkClick r:id="rId7" tooltip="https://capitol.texas.gov/BillLookup/History.aspx?LegSess=89R&amp;Bill=HB174"/>
              </a:rPr>
              <a:t>HB 174</a:t>
            </a:r>
            <a:r>
              <a:rPr lang="en-US" sz="3399" dirty="0">
                <a:solidFill>
                  <a:srgbClr val="000000"/>
                </a:solidFill>
                <a:latin typeface="Canva Sans"/>
                <a:ea typeface="Canva Sans"/>
                <a:cs typeface="Canva Sans"/>
                <a:sym typeface="Canva Sans"/>
              </a:rPr>
              <a:t> and </a:t>
            </a:r>
            <a:r>
              <a:rPr lang="en-US" sz="3399" u="sng" dirty="0">
                <a:solidFill>
                  <a:srgbClr val="000000"/>
                </a:solidFill>
                <a:latin typeface="Canva Sans"/>
                <a:ea typeface="Canva Sans"/>
                <a:cs typeface="Canva Sans"/>
                <a:sym typeface="Canva Sans"/>
                <a:hlinkClick r:id="rId8" tooltip="https://capitol.texas.gov/BillLookup/History.aspx?LegSess=89R&amp;Bill=SB2071"/>
              </a:rPr>
              <a:t>SB 2071</a:t>
            </a:r>
            <a:r>
              <a:rPr lang="en-US" sz="3399" dirty="0">
                <a:solidFill>
                  <a:srgbClr val="000000"/>
                </a:solidFill>
                <a:latin typeface="Canva Sans"/>
                <a:ea typeface="Canva Sans"/>
                <a:cs typeface="Canva Sans"/>
                <a:sym typeface="Canva Sans"/>
              </a:rPr>
              <a:t> by Gonzalez and Zaffirini, respectively: inclusive childcare for children with disabilities.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1" y="9194007"/>
            <a:ext cx="18288000" cy="1166812"/>
            <a:chOff x="0" y="0"/>
            <a:chExt cx="24384000" cy="1555750"/>
          </a:xfrm>
        </p:grpSpPr>
        <p:grpSp>
          <p:nvGrpSpPr>
            <p:cNvPr id="3" name="Group 3"/>
            <p:cNvGrpSpPr/>
            <p:nvPr/>
          </p:nvGrpSpPr>
          <p:grpSpPr>
            <a:xfrm rot="-5400000">
              <a:off x="11482384" y="-11482383"/>
              <a:ext cx="1419224" cy="24383989"/>
              <a:chOff x="0" y="0"/>
              <a:chExt cx="1009226" cy="17339726"/>
            </a:xfrm>
          </p:grpSpPr>
          <p:sp>
            <p:nvSpPr>
              <p:cNvPr id="4" name="Freeform 4"/>
              <p:cNvSpPr/>
              <p:nvPr/>
            </p:nvSpPr>
            <p:spPr>
              <a:xfrm>
                <a:off x="0" y="0"/>
                <a:ext cx="1009269" cy="17339726"/>
              </a:xfrm>
              <a:custGeom>
                <a:avLst/>
                <a:gdLst/>
                <a:ahLst/>
                <a:cxnLst/>
                <a:rect l="l" t="t" r="r" b="b"/>
                <a:pathLst>
                  <a:path w="1009269" h="17339726">
                    <a:moveTo>
                      <a:pt x="0" y="0"/>
                    </a:moveTo>
                    <a:lnTo>
                      <a:pt x="1009269" y="0"/>
                    </a:lnTo>
                    <a:lnTo>
                      <a:pt x="1009269" y="17339726"/>
                    </a:lnTo>
                    <a:lnTo>
                      <a:pt x="0" y="17339726"/>
                    </a:lnTo>
                    <a:close/>
                  </a:path>
                </a:pathLst>
              </a:custGeom>
              <a:gradFill rotWithShape="1">
                <a:gsLst>
                  <a:gs pos="53000">
                    <a:srgbClr val="3D6696">
                      <a:alpha val="100000"/>
                    </a:srgbClr>
                  </a:gs>
                  <a:gs pos="100000">
                    <a:srgbClr val="000714">
                      <a:alpha val="100000"/>
                    </a:srgbClr>
                  </a:gs>
                </a:gsLst>
                <a:lin ang="8400000"/>
              </a:gradFill>
            </p:spPr>
            <p:txBody>
              <a:bodyPr/>
              <a:lstStyle/>
              <a:p>
                <a:endParaRPr lang="en-US" dirty="0"/>
              </a:p>
            </p:txBody>
          </p:sp>
        </p:grpSp>
        <p:grpSp>
          <p:nvGrpSpPr>
            <p:cNvPr id="5" name="Group 5"/>
            <p:cNvGrpSpPr/>
            <p:nvPr/>
          </p:nvGrpSpPr>
          <p:grpSpPr>
            <a:xfrm rot="-5400000">
              <a:off x="11787192" y="-11107733"/>
              <a:ext cx="809624" cy="24383992"/>
              <a:chOff x="0" y="0"/>
              <a:chExt cx="575733" cy="17339728"/>
            </a:xfrm>
          </p:grpSpPr>
          <p:sp>
            <p:nvSpPr>
              <p:cNvPr id="6" name="Freeform 6"/>
              <p:cNvSpPr/>
              <p:nvPr/>
            </p:nvSpPr>
            <p:spPr>
              <a:xfrm>
                <a:off x="0" y="0"/>
                <a:ext cx="575691" cy="17339726"/>
              </a:xfrm>
              <a:custGeom>
                <a:avLst/>
                <a:gdLst/>
                <a:ahLst/>
                <a:cxnLst/>
                <a:rect l="l" t="t" r="r" b="b"/>
                <a:pathLst>
                  <a:path w="575691" h="17339726">
                    <a:moveTo>
                      <a:pt x="0" y="0"/>
                    </a:moveTo>
                    <a:lnTo>
                      <a:pt x="575691" y="0"/>
                    </a:lnTo>
                    <a:lnTo>
                      <a:pt x="575691" y="17339726"/>
                    </a:lnTo>
                    <a:lnTo>
                      <a:pt x="0" y="17339726"/>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grpSp>
          <p:nvGrpSpPr>
            <p:cNvPr id="7" name="Group 7"/>
            <p:cNvGrpSpPr/>
            <p:nvPr/>
          </p:nvGrpSpPr>
          <p:grpSpPr>
            <a:xfrm>
              <a:off x="2590800" y="0"/>
              <a:ext cx="14630394" cy="736600"/>
              <a:chOff x="0" y="0"/>
              <a:chExt cx="10403835" cy="523804"/>
            </a:xfrm>
          </p:grpSpPr>
          <p:sp>
            <p:nvSpPr>
              <p:cNvPr id="8" name="Freeform 8"/>
              <p:cNvSpPr/>
              <p:nvPr/>
            </p:nvSpPr>
            <p:spPr>
              <a:xfrm>
                <a:off x="0" y="0"/>
                <a:ext cx="10403836" cy="523804"/>
              </a:xfrm>
              <a:custGeom>
                <a:avLst/>
                <a:gdLst/>
                <a:ahLst/>
                <a:cxnLst/>
                <a:rect l="l" t="t" r="r" b="b"/>
                <a:pathLst>
                  <a:path w="10403836" h="523804">
                    <a:moveTo>
                      <a:pt x="0" y="0"/>
                    </a:moveTo>
                    <a:lnTo>
                      <a:pt x="10403836" y="0"/>
                    </a:lnTo>
                    <a:lnTo>
                      <a:pt x="10403836" y="523804"/>
                    </a:lnTo>
                    <a:lnTo>
                      <a:pt x="0" y="523804"/>
                    </a:lnTo>
                    <a:close/>
                  </a:path>
                </a:pathLst>
              </a:custGeom>
              <a:solidFill>
                <a:srgbClr val="000000">
                  <a:alpha val="0"/>
                </a:srgbClr>
              </a:solidFill>
            </p:spPr>
            <p:txBody>
              <a:bodyPr/>
              <a:lstStyle/>
              <a:p>
                <a:endParaRPr lang="en-US" dirty="0"/>
              </a:p>
            </p:txBody>
          </p:sp>
          <p:sp>
            <p:nvSpPr>
              <p:cNvPr id="9" name="TextBox 9"/>
              <p:cNvSpPr txBox="1"/>
              <p:nvPr/>
            </p:nvSpPr>
            <p:spPr>
              <a:xfrm>
                <a:off x="0" y="-19050"/>
                <a:ext cx="10403835" cy="542854"/>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Texas Office of the Governor</a:t>
                </a:r>
              </a:p>
            </p:txBody>
          </p:sp>
        </p:grpSp>
        <p:grpSp>
          <p:nvGrpSpPr>
            <p:cNvPr id="10" name="Group 10"/>
            <p:cNvGrpSpPr/>
            <p:nvPr/>
          </p:nvGrpSpPr>
          <p:grpSpPr>
            <a:xfrm>
              <a:off x="2590800" y="815974"/>
              <a:ext cx="18643592" cy="739776"/>
              <a:chOff x="0" y="0"/>
              <a:chExt cx="13257665" cy="526063"/>
            </a:xfrm>
          </p:grpSpPr>
          <p:sp>
            <p:nvSpPr>
              <p:cNvPr id="11" name="Freeform 11"/>
              <p:cNvSpPr/>
              <p:nvPr/>
            </p:nvSpPr>
            <p:spPr>
              <a:xfrm>
                <a:off x="0" y="0"/>
                <a:ext cx="13257665" cy="526063"/>
              </a:xfrm>
              <a:custGeom>
                <a:avLst/>
                <a:gdLst/>
                <a:ahLst/>
                <a:cxnLst/>
                <a:rect l="l" t="t" r="r" b="b"/>
                <a:pathLst>
                  <a:path w="13257665" h="526063">
                    <a:moveTo>
                      <a:pt x="0" y="0"/>
                    </a:moveTo>
                    <a:lnTo>
                      <a:pt x="13257665" y="0"/>
                    </a:lnTo>
                    <a:lnTo>
                      <a:pt x="13257665" y="526063"/>
                    </a:lnTo>
                    <a:lnTo>
                      <a:pt x="0" y="526063"/>
                    </a:lnTo>
                    <a:close/>
                  </a:path>
                </a:pathLst>
              </a:custGeom>
              <a:solidFill>
                <a:srgbClr val="000000">
                  <a:alpha val="0"/>
                </a:srgbClr>
              </a:solidFill>
            </p:spPr>
            <p:txBody>
              <a:bodyPr/>
              <a:lstStyle/>
              <a:p>
                <a:endParaRPr lang="en-US" dirty="0"/>
              </a:p>
            </p:txBody>
          </p:sp>
          <p:sp>
            <p:nvSpPr>
              <p:cNvPr id="12" name="TextBox 12"/>
              <p:cNvSpPr txBox="1"/>
              <p:nvPr/>
            </p:nvSpPr>
            <p:spPr>
              <a:xfrm>
                <a:off x="0" y="-19050"/>
                <a:ext cx="13257665" cy="545113"/>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GOVERNOR’S COMMITTEE ON PEOPLE WITH DISABILITIES</a:t>
                </a:r>
              </a:p>
            </p:txBody>
          </p:sp>
        </p:grpSp>
        <p:grpSp>
          <p:nvGrpSpPr>
            <p:cNvPr id="13" name="Group 13"/>
            <p:cNvGrpSpPr/>
            <p:nvPr/>
          </p:nvGrpSpPr>
          <p:grpSpPr>
            <a:xfrm rot="-5400000">
              <a:off x="12145958" y="-11466507"/>
              <a:ext cx="92074" cy="24383989"/>
              <a:chOff x="0" y="0"/>
              <a:chExt cx="65475" cy="17339726"/>
            </a:xfrm>
          </p:grpSpPr>
          <p:sp>
            <p:nvSpPr>
              <p:cNvPr id="14" name="Freeform 14"/>
              <p:cNvSpPr/>
              <p:nvPr/>
            </p:nvSpPr>
            <p:spPr>
              <a:xfrm>
                <a:off x="0" y="0"/>
                <a:ext cx="65532" cy="17339726"/>
              </a:xfrm>
              <a:custGeom>
                <a:avLst/>
                <a:gdLst/>
                <a:ahLst/>
                <a:cxnLst/>
                <a:rect l="l" t="t" r="r" b="b"/>
                <a:pathLst>
                  <a:path w="65532" h="17339726">
                    <a:moveTo>
                      <a:pt x="65532" y="0"/>
                    </a:moveTo>
                    <a:lnTo>
                      <a:pt x="0" y="0"/>
                    </a:lnTo>
                    <a:lnTo>
                      <a:pt x="0" y="17339726"/>
                    </a:lnTo>
                    <a:lnTo>
                      <a:pt x="65532" y="17339726"/>
                    </a:lnTo>
                    <a:close/>
                  </a:path>
                </a:pathLst>
              </a:custGeom>
              <a:gradFill rotWithShape="1">
                <a:gsLst>
                  <a:gs pos="0">
                    <a:srgbClr val="E6A900">
                      <a:alpha val="100000"/>
                    </a:srgbClr>
                  </a:gs>
                  <a:gs pos="50000">
                    <a:srgbClr val="E6A900">
                      <a:alpha val="100000"/>
                    </a:srgbClr>
                  </a:gs>
                  <a:gs pos="91000">
                    <a:srgbClr val="FFFFFF">
                      <a:alpha val="100000"/>
                    </a:srgbClr>
                  </a:gs>
                  <a:gs pos="100000">
                    <a:srgbClr val="FFC000">
                      <a:alpha val="100000"/>
                    </a:srgbClr>
                  </a:gs>
                </a:gsLst>
                <a:lin ang="16200000"/>
              </a:gradFill>
            </p:spPr>
            <p:txBody>
              <a:bodyPr/>
              <a:lstStyle/>
              <a:p>
                <a:endParaRPr lang="en-US" dirty="0"/>
              </a:p>
            </p:txBody>
          </p:sp>
        </p:grpSp>
        <p:sp>
          <p:nvSpPr>
            <p:cNvPr id="15" name="Freeform 15"/>
            <p:cNvSpPr/>
            <p:nvPr/>
          </p:nvSpPr>
          <p:spPr>
            <a:xfrm>
              <a:off x="563153" y="78190"/>
              <a:ext cx="1838959" cy="1373702"/>
            </a:xfrm>
            <a:custGeom>
              <a:avLst/>
              <a:gdLst/>
              <a:ahLst/>
              <a:cxnLst/>
              <a:rect l="l" t="t" r="r" b="b"/>
              <a:pathLst>
                <a:path w="1838959" h="1373702">
                  <a:moveTo>
                    <a:pt x="0" y="0"/>
                  </a:moveTo>
                  <a:lnTo>
                    <a:pt x="1838959" y="0"/>
                  </a:lnTo>
                  <a:lnTo>
                    <a:pt x="1838959" y="1373702"/>
                  </a:lnTo>
                  <a:lnTo>
                    <a:pt x="0" y="1373702"/>
                  </a:lnTo>
                  <a:lnTo>
                    <a:pt x="0" y="0"/>
                  </a:lnTo>
                  <a:close/>
                </a:path>
              </a:pathLst>
            </a:custGeom>
            <a:blipFill>
              <a:blip r:embed="rId2"/>
              <a:stretch>
                <a:fillRect t="-16531" b="-16531"/>
              </a:stretch>
            </a:blipFill>
          </p:spPr>
          <p:txBody>
            <a:bodyPr/>
            <a:lstStyle/>
            <a:p>
              <a:endParaRPr lang="en-US" dirty="0"/>
            </a:p>
          </p:txBody>
        </p:sp>
      </p:grpSp>
      <p:grpSp>
        <p:nvGrpSpPr>
          <p:cNvPr id="16" name="Group 16">
            <a:extLst>
              <a:ext uri="{C183D7F6-B498-43B3-948B-1728B52AA6E4}">
                <adec:decorative xmlns:adec="http://schemas.microsoft.com/office/drawing/2017/decorative" val="1"/>
              </a:ext>
            </a:extLst>
          </p:cNvPr>
          <p:cNvGrpSpPr/>
          <p:nvPr/>
        </p:nvGrpSpPr>
        <p:grpSpPr>
          <a:xfrm rot="-5400000">
            <a:off x="8982599" y="-8982600"/>
            <a:ext cx="322800" cy="18288000"/>
            <a:chOff x="0" y="0"/>
            <a:chExt cx="229547" cy="13004801"/>
          </a:xfrm>
        </p:grpSpPr>
        <p:sp>
          <p:nvSpPr>
            <p:cNvPr id="17" name="Freeform 17"/>
            <p:cNvSpPr/>
            <p:nvPr/>
          </p:nvSpPr>
          <p:spPr>
            <a:xfrm>
              <a:off x="0" y="0"/>
              <a:ext cx="229489" cy="13004800"/>
            </a:xfrm>
            <a:custGeom>
              <a:avLst/>
              <a:gdLst/>
              <a:ahLst/>
              <a:cxnLst/>
              <a:rect l="l" t="t" r="r" b="b"/>
              <a:pathLst>
                <a:path w="229489" h="13004800">
                  <a:moveTo>
                    <a:pt x="0" y="0"/>
                  </a:moveTo>
                  <a:lnTo>
                    <a:pt x="229489" y="0"/>
                  </a:lnTo>
                  <a:lnTo>
                    <a:pt x="229489" y="13004800"/>
                  </a:lnTo>
                  <a:lnTo>
                    <a:pt x="0" y="13004800"/>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sp>
        <p:nvSpPr>
          <p:cNvPr id="18" name="TextBox 18"/>
          <p:cNvSpPr txBox="1">
            <a:spLocks noGrp="1"/>
          </p:cNvSpPr>
          <p:nvPr>
            <p:ph type="title" idx="4294967295"/>
          </p:nvPr>
        </p:nvSpPr>
        <p:spPr>
          <a:xfrm>
            <a:off x="92183" y="540543"/>
            <a:ext cx="18103631" cy="156654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2880"/>
              </a:lnSpc>
              <a:spcBef>
                <a:spcPts val="0"/>
              </a:spcBef>
              <a:spcAft>
                <a:spcPts val="0"/>
              </a:spcAft>
              <a:buClrTx/>
              <a:buSzTx/>
              <a:buFontTx/>
              <a:buNone/>
              <a:tabLst/>
              <a:defRPr/>
            </a:pPr>
            <a:r>
              <a:rPr kumimoji="0" lang="en-US" sz="9200" b="1" i="0" u="none" strike="noStrike" kern="1200" cap="none" spc="0" normalizeH="0" baseline="0" noProof="0" dirty="0">
                <a:ln>
                  <a:noFill/>
                </a:ln>
                <a:solidFill>
                  <a:srgbClr val="000000"/>
                </a:solidFill>
                <a:effectLst/>
                <a:uLnTx/>
                <a:uFillTx/>
                <a:latin typeface="Canva Sans Bold"/>
                <a:ea typeface="Canva Sans Bold"/>
                <a:cs typeface="Canva Sans Bold"/>
                <a:sym typeface="Canva Sans Bold"/>
              </a:rPr>
              <a:t>Personal Care Attendant Wages</a:t>
            </a:r>
          </a:p>
        </p:txBody>
      </p:sp>
      <p:sp>
        <p:nvSpPr>
          <p:cNvPr id="19" name="TextBox 19"/>
          <p:cNvSpPr txBox="1"/>
          <p:nvPr/>
        </p:nvSpPr>
        <p:spPr>
          <a:xfrm>
            <a:off x="0" y="2274424"/>
            <a:ext cx="18287998" cy="1893568"/>
          </a:xfrm>
          <a:prstGeom prst="rect">
            <a:avLst/>
          </a:prstGeom>
        </p:spPr>
        <p:txBody>
          <a:bodyPr lIns="0" tIns="0" rIns="0" bIns="0" rtlCol="0" anchor="t">
            <a:spAutoFit/>
          </a:bodyPr>
          <a:lstStyle/>
          <a:p>
            <a:pPr algn="ctr">
              <a:lnSpc>
                <a:spcPts val="3780"/>
              </a:lnSpc>
            </a:pPr>
            <a:r>
              <a:rPr lang="en-US" sz="2700" b="1" dirty="0">
                <a:solidFill>
                  <a:srgbClr val="000000"/>
                </a:solidFill>
                <a:latin typeface="Canva Sans Bold"/>
                <a:ea typeface="Canva Sans Bold"/>
                <a:cs typeface="Canva Sans Bold"/>
                <a:sym typeface="Canva Sans Bold"/>
              </a:rPr>
              <a:t>The GCPD recommends that the Legislature increase community attendant care wages and benefits to be competitive with prevailing market wages at a level necessary to attract and retain personal care attendants covered by state programs, including Medicaid waiver programs. Additionally, the Legislature should implement a methodology for periodic rate increases based on increased cost of living. </a:t>
            </a:r>
          </a:p>
        </p:txBody>
      </p:sp>
      <p:sp>
        <p:nvSpPr>
          <p:cNvPr id="20" name="TextBox 20"/>
          <p:cNvSpPr txBox="1"/>
          <p:nvPr/>
        </p:nvSpPr>
        <p:spPr>
          <a:xfrm>
            <a:off x="537847" y="4621908"/>
            <a:ext cx="8606152" cy="4180840"/>
          </a:xfrm>
          <a:prstGeom prst="rect">
            <a:avLst/>
          </a:prstGeom>
        </p:spPr>
        <p:txBody>
          <a:bodyPr lIns="0" tIns="0" rIns="0" bIns="0" rtlCol="0" anchor="t">
            <a:spAutoFit/>
          </a:bodyPr>
          <a:lstStyle/>
          <a:p>
            <a:pPr algn="ctr">
              <a:lnSpc>
                <a:spcPts val="4759"/>
              </a:lnSpc>
            </a:pPr>
            <a:r>
              <a:rPr lang="en-US" sz="3399" dirty="0">
                <a:solidFill>
                  <a:srgbClr val="000000"/>
                </a:solidFill>
                <a:latin typeface="Canva Sans"/>
                <a:ea typeface="Canva Sans"/>
                <a:cs typeface="Canva Sans"/>
                <a:sym typeface="Canva Sans"/>
              </a:rPr>
              <a:t>House Bill 1</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The House’s version includes an increased attendant rate of $14.28 across the board, and an additional increase to $17.50 for HCS and TxHML including group homes and ICFs.    </a:t>
            </a:r>
          </a:p>
        </p:txBody>
      </p:sp>
      <p:sp>
        <p:nvSpPr>
          <p:cNvPr id="21" name="TextBox 21"/>
          <p:cNvSpPr txBox="1"/>
          <p:nvPr/>
        </p:nvSpPr>
        <p:spPr>
          <a:xfrm>
            <a:off x="10998526" y="4621908"/>
            <a:ext cx="5572959" cy="3580765"/>
          </a:xfrm>
          <a:prstGeom prst="rect">
            <a:avLst/>
          </a:prstGeom>
        </p:spPr>
        <p:txBody>
          <a:bodyPr lIns="0" tIns="0" rIns="0" bIns="0" rtlCol="0" anchor="t">
            <a:spAutoFit/>
          </a:bodyPr>
          <a:lstStyle/>
          <a:p>
            <a:pPr algn="ctr">
              <a:lnSpc>
                <a:spcPts val="4759"/>
              </a:lnSpc>
            </a:pPr>
            <a:r>
              <a:rPr lang="en-US" sz="3399" dirty="0">
                <a:solidFill>
                  <a:srgbClr val="000000"/>
                </a:solidFill>
                <a:latin typeface="Canva Sans"/>
                <a:ea typeface="Canva Sans"/>
                <a:cs typeface="Canva Sans"/>
                <a:sym typeface="Canva Sans"/>
              </a:rPr>
              <a:t>Senate Bill 1</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The Senate’s version includes an increased attendant rate of $12.44 per hour.</a:t>
            </a:r>
          </a:p>
        </p:txBody>
      </p:sp>
      <p:sp>
        <p:nvSpPr>
          <p:cNvPr id="22" name="AutoShape 22">
            <a:extLst>
              <a:ext uri="{C183D7F6-B498-43B3-948B-1728B52AA6E4}">
                <adec:decorative xmlns:adec="http://schemas.microsoft.com/office/drawing/2017/decorative" val="1"/>
              </a:ext>
            </a:extLst>
          </p:cNvPr>
          <p:cNvSpPr/>
          <p:nvPr/>
        </p:nvSpPr>
        <p:spPr>
          <a:xfrm>
            <a:off x="9557848" y="5143602"/>
            <a:ext cx="19051" cy="3545373"/>
          </a:xfrm>
          <a:prstGeom prst="line">
            <a:avLst/>
          </a:prstGeom>
          <a:ln w="38100" cap="flat">
            <a:solidFill>
              <a:srgbClr val="000000"/>
            </a:solidFill>
            <a:prstDash val="solid"/>
            <a:headEnd type="none" w="sm" len="sm"/>
            <a:tailEnd type="none" w="sm" len="sm"/>
          </a:ln>
        </p:spPr>
        <p:txBody>
          <a:bodyPr/>
          <a:lstStyle/>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1" y="9194007"/>
            <a:ext cx="18288000" cy="1166812"/>
            <a:chOff x="0" y="0"/>
            <a:chExt cx="24384000" cy="1555750"/>
          </a:xfrm>
        </p:grpSpPr>
        <p:grpSp>
          <p:nvGrpSpPr>
            <p:cNvPr id="3" name="Group 3"/>
            <p:cNvGrpSpPr/>
            <p:nvPr/>
          </p:nvGrpSpPr>
          <p:grpSpPr>
            <a:xfrm rot="-5400000">
              <a:off x="11482384" y="-11482383"/>
              <a:ext cx="1419224" cy="24383989"/>
              <a:chOff x="0" y="0"/>
              <a:chExt cx="1009226" cy="17339726"/>
            </a:xfrm>
          </p:grpSpPr>
          <p:sp>
            <p:nvSpPr>
              <p:cNvPr id="4" name="Freeform 4"/>
              <p:cNvSpPr/>
              <p:nvPr/>
            </p:nvSpPr>
            <p:spPr>
              <a:xfrm>
                <a:off x="0" y="0"/>
                <a:ext cx="1009269" cy="17339726"/>
              </a:xfrm>
              <a:custGeom>
                <a:avLst/>
                <a:gdLst/>
                <a:ahLst/>
                <a:cxnLst/>
                <a:rect l="l" t="t" r="r" b="b"/>
                <a:pathLst>
                  <a:path w="1009269" h="17339726">
                    <a:moveTo>
                      <a:pt x="0" y="0"/>
                    </a:moveTo>
                    <a:lnTo>
                      <a:pt x="1009269" y="0"/>
                    </a:lnTo>
                    <a:lnTo>
                      <a:pt x="1009269" y="17339726"/>
                    </a:lnTo>
                    <a:lnTo>
                      <a:pt x="0" y="17339726"/>
                    </a:lnTo>
                    <a:close/>
                  </a:path>
                </a:pathLst>
              </a:custGeom>
              <a:gradFill rotWithShape="1">
                <a:gsLst>
                  <a:gs pos="53000">
                    <a:srgbClr val="3D6696">
                      <a:alpha val="100000"/>
                    </a:srgbClr>
                  </a:gs>
                  <a:gs pos="100000">
                    <a:srgbClr val="000714">
                      <a:alpha val="100000"/>
                    </a:srgbClr>
                  </a:gs>
                </a:gsLst>
                <a:lin ang="8400000"/>
              </a:gradFill>
            </p:spPr>
            <p:txBody>
              <a:bodyPr/>
              <a:lstStyle/>
              <a:p>
                <a:endParaRPr lang="en-US" dirty="0"/>
              </a:p>
            </p:txBody>
          </p:sp>
        </p:grpSp>
        <p:grpSp>
          <p:nvGrpSpPr>
            <p:cNvPr id="5" name="Group 5"/>
            <p:cNvGrpSpPr/>
            <p:nvPr/>
          </p:nvGrpSpPr>
          <p:grpSpPr>
            <a:xfrm rot="-5400000">
              <a:off x="11787192" y="-11107733"/>
              <a:ext cx="809624" cy="24383992"/>
              <a:chOff x="0" y="0"/>
              <a:chExt cx="575733" cy="17339728"/>
            </a:xfrm>
          </p:grpSpPr>
          <p:sp>
            <p:nvSpPr>
              <p:cNvPr id="6" name="Freeform 6"/>
              <p:cNvSpPr/>
              <p:nvPr/>
            </p:nvSpPr>
            <p:spPr>
              <a:xfrm>
                <a:off x="0" y="0"/>
                <a:ext cx="575691" cy="17339726"/>
              </a:xfrm>
              <a:custGeom>
                <a:avLst/>
                <a:gdLst/>
                <a:ahLst/>
                <a:cxnLst/>
                <a:rect l="l" t="t" r="r" b="b"/>
                <a:pathLst>
                  <a:path w="575691" h="17339726">
                    <a:moveTo>
                      <a:pt x="0" y="0"/>
                    </a:moveTo>
                    <a:lnTo>
                      <a:pt x="575691" y="0"/>
                    </a:lnTo>
                    <a:lnTo>
                      <a:pt x="575691" y="17339726"/>
                    </a:lnTo>
                    <a:lnTo>
                      <a:pt x="0" y="17339726"/>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grpSp>
          <p:nvGrpSpPr>
            <p:cNvPr id="7" name="Group 7"/>
            <p:cNvGrpSpPr/>
            <p:nvPr/>
          </p:nvGrpSpPr>
          <p:grpSpPr>
            <a:xfrm>
              <a:off x="2590800" y="0"/>
              <a:ext cx="14630394" cy="736600"/>
              <a:chOff x="0" y="0"/>
              <a:chExt cx="10403835" cy="523804"/>
            </a:xfrm>
          </p:grpSpPr>
          <p:sp>
            <p:nvSpPr>
              <p:cNvPr id="8" name="Freeform 8"/>
              <p:cNvSpPr/>
              <p:nvPr/>
            </p:nvSpPr>
            <p:spPr>
              <a:xfrm>
                <a:off x="0" y="0"/>
                <a:ext cx="10403836" cy="523804"/>
              </a:xfrm>
              <a:custGeom>
                <a:avLst/>
                <a:gdLst/>
                <a:ahLst/>
                <a:cxnLst/>
                <a:rect l="l" t="t" r="r" b="b"/>
                <a:pathLst>
                  <a:path w="10403836" h="523804">
                    <a:moveTo>
                      <a:pt x="0" y="0"/>
                    </a:moveTo>
                    <a:lnTo>
                      <a:pt x="10403836" y="0"/>
                    </a:lnTo>
                    <a:lnTo>
                      <a:pt x="10403836" y="523804"/>
                    </a:lnTo>
                    <a:lnTo>
                      <a:pt x="0" y="523804"/>
                    </a:lnTo>
                    <a:close/>
                  </a:path>
                </a:pathLst>
              </a:custGeom>
              <a:solidFill>
                <a:srgbClr val="000000">
                  <a:alpha val="0"/>
                </a:srgbClr>
              </a:solidFill>
            </p:spPr>
            <p:txBody>
              <a:bodyPr/>
              <a:lstStyle/>
              <a:p>
                <a:endParaRPr lang="en-US" dirty="0"/>
              </a:p>
            </p:txBody>
          </p:sp>
          <p:sp>
            <p:nvSpPr>
              <p:cNvPr id="9" name="TextBox 9"/>
              <p:cNvSpPr txBox="1"/>
              <p:nvPr/>
            </p:nvSpPr>
            <p:spPr>
              <a:xfrm>
                <a:off x="0" y="-19050"/>
                <a:ext cx="10403835" cy="542854"/>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Texas Office of the Governor</a:t>
                </a:r>
              </a:p>
            </p:txBody>
          </p:sp>
        </p:grpSp>
        <p:grpSp>
          <p:nvGrpSpPr>
            <p:cNvPr id="10" name="Group 10"/>
            <p:cNvGrpSpPr/>
            <p:nvPr/>
          </p:nvGrpSpPr>
          <p:grpSpPr>
            <a:xfrm>
              <a:off x="2590800" y="815974"/>
              <a:ext cx="18643592" cy="739776"/>
              <a:chOff x="0" y="0"/>
              <a:chExt cx="13257665" cy="526063"/>
            </a:xfrm>
          </p:grpSpPr>
          <p:sp>
            <p:nvSpPr>
              <p:cNvPr id="11" name="Freeform 11"/>
              <p:cNvSpPr/>
              <p:nvPr/>
            </p:nvSpPr>
            <p:spPr>
              <a:xfrm>
                <a:off x="0" y="0"/>
                <a:ext cx="13257665" cy="526063"/>
              </a:xfrm>
              <a:custGeom>
                <a:avLst/>
                <a:gdLst/>
                <a:ahLst/>
                <a:cxnLst/>
                <a:rect l="l" t="t" r="r" b="b"/>
                <a:pathLst>
                  <a:path w="13257665" h="526063">
                    <a:moveTo>
                      <a:pt x="0" y="0"/>
                    </a:moveTo>
                    <a:lnTo>
                      <a:pt x="13257665" y="0"/>
                    </a:lnTo>
                    <a:lnTo>
                      <a:pt x="13257665" y="526063"/>
                    </a:lnTo>
                    <a:lnTo>
                      <a:pt x="0" y="526063"/>
                    </a:lnTo>
                    <a:close/>
                  </a:path>
                </a:pathLst>
              </a:custGeom>
              <a:solidFill>
                <a:srgbClr val="000000">
                  <a:alpha val="0"/>
                </a:srgbClr>
              </a:solidFill>
            </p:spPr>
            <p:txBody>
              <a:bodyPr/>
              <a:lstStyle/>
              <a:p>
                <a:endParaRPr lang="en-US" dirty="0"/>
              </a:p>
            </p:txBody>
          </p:sp>
          <p:sp>
            <p:nvSpPr>
              <p:cNvPr id="12" name="TextBox 12"/>
              <p:cNvSpPr txBox="1"/>
              <p:nvPr/>
            </p:nvSpPr>
            <p:spPr>
              <a:xfrm>
                <a:off x="0" y="-19050"/>
                <a:ext cx="13257665" cy="545113"/>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GOVERNOR’S COMMITTEE ON PEOPLE WITH DISABILITIES</a:t>
                </a:r>
              </a:p>
            </p:txBody>
          </p:sp>
        </p:grpSp>
        <p:grpSp>
          <p:nvGrpSpPr>
            <p:cNvPr id="13" name="Group 13"/>
            <p:cNvGrpSpPr/>
            <p:nvPr/>
          </p:nvGrpSpPr>
          <p:grpSpPr>
            <a:xfrm rot="-5400000">
              <a:off x="12145958" y="-11466507"/>
              <a:ext cx="92074" cy="24383989"/>
              <a:chOff x="0" y="0"/>
              <a:chExt cx="65475" cy="17339726"/>
            </a:xfrm>
          </p:grpSpPr>
          <p:sp>
            <p:nvSpPr>
              <p:cNvPr id="14" name="Freeform 14"/>
              <p:cNvSpPr/>
              <p:nvPr/>
            </p:nvSpPr>
            <p:spPr>
              <a:xfrm>
                <a:off x="0" y="0"/>
                <a:ext cx="65532" cy="17339726"/>
              </a:xfrm>
              <a:custGeom>
                <a:avLst/>
                <a:gdLst/>
                <a:ahLst/>
                <a:cxnLst/>
                <a:rect l="l" t="t" r="r" b="b"/>
                <a:pathLst>
                  <a:path w="65532" h="17339726">
                    <a:moveTo>
                      <a:pt x="65532" y="0"/>
                    </a:moveTo>
                    <a:lnTo>
                      <a:pt x="0" y="0"/>
                    </a:lnTo>
                    <a:lnTo>
                      <a:pt x="0" y="17339726"/>
                    </a:lnTo>
                    <a:lnTo>
                      <a:pt x="65532" y="17339726"/>
                    </a:lnTo>
                    <a:close/>
                  </a:path>
                </a:pathLst>
              </a:custGeom>
              <a:gradFill rotWithShape="1">
                <a:gsLst>
                  <a:gs pos="0">
                    <a:srgbClr val="E6A900">
                      <a:alpha val="100000"/>
                    </a:srgbClr>
                  </a:gs>
                  <a:gs pos="50000">
                    <a:srgbClr val="E6A900">
                      <a:alpha val="100000"/>
                    </a:srgbClr>
                  </a:gs>
                  <a:gs pos="91000">
                    <a:srgbClr val="FFFFFF">
                      <a:alpha val="100000"/>
                    </a:srgbClr>
                  </a:gs>
                  <a:gs pos="100000">
                    <a:srgbClr val="FFC000">
                      <a:alpha val="100000"/>
                    </a:srgbClr>
                  </a:gs>
                </a:gsLst>
                <a:lin ang="16200000"/>
              </a:gradFill>
            </p:spPr>
            <p:txBody>
              <a:bodyPr/>
              <a:lstStyle/>
              <a:p>
                <a:endParaRPr lang="en-US" dirty="0"/>
              </a:p>
            </p:txBody>
          </p:sp>
        </p:grpSp>
        <p:sp>
          <p:nvSpPr>
            <p:cNvPr id="15" name="Freeform 15"/>
            <p:cNvSpPr/>
            <p:nvPr/>
          </p:nvSpPr>
          <p:spPr>
            <a:xfrm>
              <a:off x="563153" y="78190"/>
              <a:ext cx="1838959" cy="1373702"/>
            </a:xfrm>
            <a:custGeom>
              <a:avLst/>
              <a:gdLst/>
              <a:ahLst/>
              <a:cxnLst/>
              <a:rect l="l" t="t" r="r" b="b"/>
              <a:pathLst>
                <a:path w="1838959" h="1373702">
                  <a:moveTo>
                    <a:pt x="0" y="0"/>
                  </a:moveTo>
                  <a:lnTo>
                    <a:pt x="1838959" y="0"/>
                  </a:lnTo>
                  <a:lnTo>
                    <a:pt x="1838959" y="1373702"/>
                  </a:lnTo>
                  <a:lnTo>
                    <a:pt x="0" y="1373702"/>
                  </a:lnTo>
                  <a:lnTo>
                    <a:pt x="0" y="0"/>
                  </a:lnTo>
                  <a:close/>
                </a:path>
              </a:pathLst>
            </a:custGeom>
            <a:blipFill>
              <a:blip r:embed="rId3"/>
              <a:stretch>
                <a:fillRect t="-16531" b="-16531"/>
              </a:stretch>
            </a:blipFill>
          </p:spPr>
          <p:txBody>
            <a:bodyPr/>
            <a:lstStyle/>
            <a:p>
              <a:endParaRPr lang="en-US" dirty="0"/>
            </a:p>
          </p:txBody>
        </p:sp>
      </p:grpSp>
      <p:grpSp>
        <p:nvGrpSpPr>
          <p:cNvPr id="16" name="Group 16">
            <a:extLst>
              <a:ext uri="{C183D7F6-B498-43B3-948B-1728B52AA6E4}">
                <adec:decorative xmlns:adec="http://schemas.microsoft.com/office/drawing/2017/decorative" val="1"/>
              </a:ext>
            </a:extLst>
          </p:cNvPr>
          <p:cNvGrpSpPr/>
          <p:nvPr/>
        </p:nvGrpSpPr>
        <p:grpSpPr>
          <a:xfrm rot="-5400000">
            <a:off x="8982599" y="-8982600"/>
            <a:ext cx="322800" cy="18288000"/>
            <a:chOff x="0" y="0"/>
            <a:chExt cx="229547" cy="13004801"/>
          </a:xfrm>
        </p:grpSpPr>
        <p:sp>
          <p:nvSpPr>
            <p:cNvPr id="17" name="Freeform 17"/>
            <p:cNvSpPr/>
            <p:nvPr/>
          </p:nvSpPr>
          <p:spPr>
            <a:xfrm>
              <a:off x="0" y="0"/>
              <a:ext cx="229489" cy="13004800"/>
            </a:xfrm>
            <a:custGeom>
              <a:avLst/>
              <a:gdLst/>
              <a:ahLst/>
              <a:cxnLst/>
              <a:rect l="l" t="t" r="r" b="b"/>
              <a:pathLst>
                <a:path w="229489" h="13004800">
                  <a:moveTo>
                    <a:pt x="0" y="0"/>
                  </a:moveTo>
                  <a:lnTo>
                    <a:pt x="229489" y="0"/>
                  </a:lnTo>
                  <a:lnTo>
                    <a:pt x="229489" y="13004800"/>
                  </a:lnTo>
                  <a:lnTo>
                    <a:pt x="0" y="13004800"/>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sp>
        <p:nvSpPr>
          <p:cNvPr id="19" name="TextBox 19"/>
          <p:cNvSpPr txBox="1">
            <a:spLocks noGrp="1"/>
          </p:cNvSpPr>
          <p:nvPr>
            <p:ph type="title" idx="4294967295"/>
          </p:nvPr>
        </p:nvSpPr>
        <p:spPr>
          <a:xfrm>
            <a:off x="-2" y="549875"/>
            <a:ext cx="18288002" cy="154529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2880"/>
              </a:lnSpc>
              <a:spcBef>
                <a:spcPts val="0"/>
              </a:spcBef>
              <a:spcAft>
                <a:spcPts val="0"/>
              </a:spcAft>
              <a:buClrTx/>
              <a:buSzTx/>
              <a:buFontTx/>
              <a:buNone/>
              <a:tabLst/>
              <a:defRPr/>
            </a:pPr>
            <a:r>
              <a:rPr kumimoji="0" lang="en-US" sz="9200" b="1" i="0" u="none" strike="noStrike" kern="1200" cap="none" spc="0" normalizeH="0" baseline="0" noProof="0" dirty="0">
                <a:ln>
                  <a:noFill/>
                </a:ln>
                <a:solidFill>
                  <a:srgbClr val="000000"/>
                </a:solidFill>
                <a:effectLst/>
                <a:uLnTx/>
                <a:uFillTx/>
                <a:latin typeface="Canva Sans Bold"/>
                <a:ea typeface="Canva Sans Bold"/>
                <a:cs typeface="Canva Sans Bold"/>
                <a:sym typeface="Canva Sans Bold"/>
              </a:rPr>
              <a:t>Paid Family Caregivers</a:t>
            </a:r>
          </a:p>
        </p:txBody>
      </p:sp>
      <p:sp>
        <p:nvSpPr>
          <p:cNvPr id="20" name="TextBox 20"/>
          <p:cNvSpPr txBox="1"/>
          <p:nvPr/>
        </p:nvSpPr>
        <p:spPr>
          <a:xfrm>
            <a:off x="0" y="2459319"/>
            <a:ext cx="18287998" cy="941068"/>
          </a:xfrm>
          <a:prstGeom prst="rect">
            <a:avLst/>
          </a:prstGeom>
        </p:spPr>
        <p:txBody>
          <a:bodyPr lIns="0" tIns="0" rIns="0" bIns="0" rtlCol="0" anchor="t">
            <a:spAutoFit/>
          </a:bodyPr>
          <a:lstStyle/>
          <a:p>
            <a:pPr algn="ctr">
              <a:lnSpc>
                <a:spcPts val="3780"/>
              </a:lnSpc>
            </a:pPr>
            <a:r>
              <a:rPr lang="en-US" sz="2700" b="1" dirty="0">
                <a:solidFill>
                  <a:srgbClr val="000000"/>
                </a:solidFill>
                <a:latin typeface="Canva Sans Bold"/>
                <a:ea typeface="Canva Sans Bold"/>
                <a:cs typeface="Canva Sans Bold"/>
                <a:sym typeface="Canva Sans Bold"/>
              </a:rPr>
              <a:t>The GCPD recommends amending state law to allow family members, including spouses and parents, to be the paid personal care attendant for individuals in home and community-based programs.</a:t>
            </a:r>
          </a:p>
        </p:txBody>
      </p:sp>
      <p:sp>
        <p:nvSpPr>
          <p:cNvPr id="21" name="TextBox 21"/>
          <p:cNvSpPr txBox="1"/>
          <p:nvPr/>
        </p:nvSpPr>
        <p:spPr>
          <a:xfrm>
            <a:off x="1206063" y="3573365"/>
            <a:ext cx="9479665" cy="5380990"/>
          </a:xfrm>
          <a:prstGeom prst="rect">
            <a:avLst/>
          </a:prstGeom>
        </p:spPr>
        <p:txBody>
          <a:bodyPr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4" tooltip="https://capitol.texas.gov/BillLookup/History.aspx?LegSess=89R&amp;Bill=HB2938"/>
              </a:rPr>
              <a:t>HB 2938</a:t>
            </a:r>
          </a:p>
          <a:p>
            <a:pPr algn="ctr">
              <a:lnSpc>
                <a:spcPts val="4759"/>
              </a:lnSpc>
            </a:pPr>
            <a:r>
              <a:rPr lang="en-US" sz="3399" dirty="0">
                <a:solidFill>
                  <a:srgbClr val="000000"/>
                </a:solidFill>
                <a:latin typeface="Canva Sans"/>
                <a:ea typeface="Canva Sans"/>
                <a:cs typeface="Canva Sans"/>
                <a:sym typeface="Canva Sans"/>
              </a:rPr>
              <a:t>by Rep. Gonzalez of El Paso.</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Allows family members, including parents and spouses, to be paid under as a personal care attendant under Medicaid waiver services.</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This bill is in committee. </a:t>
            </a:r>
          </a:p>
        </p:txBody>
      </p:sp>
      <p:sp>
        <p:nvSpPr>
          <p:cNvPr id="18" name="Freeform 18" descr="Personal care attendant assists young boy using a wheelchair."/>
          <p:cNvSpPr/>
          <p:nvPr/>
        </p:nvSpPr>
        <p:spPr>
          <a:xfrm>
            <a:off x="12443819" y="3640040"/>
            <a:ext cx="3391749" cy="5094434"/>
          </a:xfrm>
          <a:custGeom>
            <a:avLst/>
            <a:gdLst/>
            <a:ahLst/>
            <a:cxnLst/>
            <a:rect l="l" t="t" r="r" b="b"/>
            <a:pathLst>
              <a:path w="3391749" h="5094434">
                <a:moveTo>
                  <a:pt x="0" y="0"/>
                </a:moveTo>
                <a:lnTo>
                  <a:pt x="3391749" y="0"/>
                </a:lnTo>
                <a:lnTo>
                  <a:pt x="3391749" y="5094434"/>
                </a:lnTo>
                <a:lnTo>
                  <a:pt x="0" y="5094434"/>
                </a:lnTo>
                <a:lnTo>
                  <a:pt x="0" y="0"/>
                </a:lnTo>
                <a:close/>
              </a:path>
            </a:pathLst>
          </a:custGeom>
          <a:blipFill>
            <a:blip r:embed="rId5"/>
            <a:stretch>
              <a:fillRect/>
            </a:stretch>
          </a:blipFill>
        </p:spPr>
        <p:txBody>
          <a:bodyPr/>
          <a:lstStyle/>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1" y="9194007"/>
            <a:ext cx="18288000" cy="1166812"/>
            <a:chOff x="0" y="0"/>
            <a:chExt cx="24384000" cy="1555750"/>
          </a:xfrm>
        </p:grpSpPr>
        <p:grpSp>
          <p:nvGrpSpPr>
            <p:cNvPr id="3" name="Group 3"/>
            <p:cNvGrpSpPr/>
            <p:nvPr/>
          </p:nvGrpSpPr>
          <p:grpSpPr>
            <a:xfrm rot="-5400000">
              <a:off x="11482384" y="-11482383"/>
              <a:ext cx="1419224" cy="24383989"/>
              <a:chOff x="0" y="0"/>
              <a:chExt cx="1009226" cy="17339726"/>
            </a:xfrm>
          </p:grpSpPr>
          <p:sp>
            <p:nvSpPr>
              <p:cNvPr id="4" name="Freeform 4"/>
              <p:cNvSpPr/>
              <p:nvPr/>
            </p:nvSpPr>
            <p:spPr>
              <a:xfrm>
                <a:off x="0" y="0"/>
                <a:ext cx="1009269" cy="17339726"/>
              </a:xfrm>
              <a:custGeom>
                <a:avLst/>
                <a:gdLst/>
                <a:ahLst/>
                <a:cxnLst/>
                <a:rect l="l" t="t" r="r" b="b"/>
                <a:pathLst>
                  <a:path w="1009269" h="17339726">
                    <a:moveTo>
                      <a:pt x="0" y="0"/>
                    </a:moveTo>
                    <a:lnTo>
                      <a:pt x="1009269" y="0"/>
                    </a:lnTo>
                    <a:lnTo>
                      <a:pt x="1009269" y="17339726"/>
                    </a:lnTo>
                    <a:lnTo>
                      <a:pt x="0" y="17339726"/>
                    </a:lnTo>
                    <a:close/>
                  </a:path>
                </a:pathLst>
              </a:custGeom>
              <a:gradFill rotWithShape="1">
                <a:gsLst>
                  <a:gs pos="53000">
                    <a:srgbClr val="3D6696">
                      <a:alpha val="100000"/>
                    </a:srgbClr>
                  </a:gs>
                  <a:gs pos="100000">
                    <a:srgbClr val="000714">
                      <a:alpha val="100000"/>
                    </a:srgbClr>
                  </a:gs>
                </a:gsLst>
                <a:lin ang="8400000"/>
              </a:gradFill>
            </p:spPr>
            <p:txBody>
              <a:bodyPr/>
              <a:lstStyle/>
              <a:p>
                <a:endParaRPr lang="en-US" dirty="0"/>
              </a:p>
            </p:txBody>
          </p:sp>
        </p:grpSp>
        <p:grpSp>
          <p:nvGrpSpPr>
            <p:cNvPr id="5" name="Group 5"/>
            <p:cNvGrpSpPr/>
            <p:nvPr/>
          </p:nvGrpSpPr>
          <p:grpSpPr>
            <a:xfrm rot="-5400000">
              <a:off x="11787192" y="-11107733"/>
              <a:ext cx="809624" cy="24383992"/>
              <a:chOff x="0" y="0"/>
              <a:chExt cx="575733" cy="17339728"/>
            </a:xfrm>
          </p:grpSpPr>
          <p:sp>
            <p:nvSpPr>
              <p:cNvPr id="6" name="Freeform 6"/>
              <p:cNvSpPr/>
              <p:nvPr/>
            </p:nvSpPr>
            <p:spPr>
              <a:xfrm>
                <a:off x="0" y="0"/>
                <a:ext cx="575691" cy="17339726"/>
              </a:xfrm>
              <a:custGeom>
                <a:avLst/>
                <a:gdLst/>
                <a:ahLst/>
                <a:cxnLst/>
                <a:rect l="l" t="t" r="r" b="b"/>
                <a:pathLst>
                  <a:path w="575691" h="17339726">
                    <a:moveTo>
                      <a:pt x="0" y="0"/>
                    </a:moveTo>
                    <a:lnTo>
                      <a:pt x="575691" y="0"/>
                    </a:lnTo>
                    <a:lnTo>
                      <a:pt x="575691" y="17339726"/>
                    </a:lnTo>
                    <a:lnTo>
                      <a:pt x="0" y="17339726"/>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grpSp>
          <p:nvGrpSpPr>
            <p:cNvPr id="7" name="Group 7"/>
            <p:cNvGrpSpPr/>
            <p:nvPr/>
          </p:nvGrpSpPr>
          <p:grpSpPr>
            <a:xfrm>
              <a:off x="2590800" y="0"/>
              <a:ext cx="14630394" cy="736600"/>
              <a:chOff x="0" y="0"/>
              <a:chExt cx="10403835" cy="523804"/>
            </a:xfrm>
          </p:grpSpPr>
          <p:sp>
            <p:nvSpPr>
              <p:cNvPr id="8" name="Freeform 8"/>
              <p:cNvSpPr/>
              <p:nvPr/>
            </p:nvSpPr>
            <p:spPr>
              <a:xfrm>
                <a:off x="0" y="0"/>
                <a:ext cx="10403836" cy="523804"/>
              </a:xfrm>
              <a:custGeom>
                <a:avLst/>
                <a:gdLst/>
                <a:ahLst/>
                <a:cxnLst/>
                <a:rect l="l" t="t" r="r" b="b"/>
                <a:pathLst>
                  <a:path w="10403836" h="523804">
                    <a:moveTo>
                      <a:pt x="0" y="0"/>
                    </a:moveTo>
                    <a:lnTo>
                      <a:pt x="10403836" y="0"/>
                    </a:lnTo>
                    <a:lnTo>
                      <a:pt x="10403836" y="523804"/>
                    </a:lnTo>
                    <a:lnTo>
                      <a:pt x="0" y="523804"/>
                    </a:lnTo>
                    <a:close/>
                  </a:path>
                </a:pathLst>
              </a:custGeom>
              <a:solidFill>
                <a:srgbClr val="000000">
                  <a:alpha val="0"/>
                </a:srgbClr>
              </a:solidFill>
            </p:spPr>
            <p:txBody>
              <a:bodyPr/>
              <a:lstStyle/>
              <a:p>
                <a:endParaRPr lang="en-US" dirty="0"/>
              </a:p>
            </p:txBody>
          </p:sp>
          <p:sp>
            <p:nvSpPr>
              <p:cNvPr id="9" name="TextBox 9"/>
              <p:cNvSpPr txBox="1"/>
              <p:nvPr/>
            </p:nvSpPr>
            <p:spPr>
              <a:xfrm>
                <a:off x="0" y="-19050"/>
                <a:ext cx="10403835" cy="542854"/>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Texas Office of the Governor</a:t>
                </a:r>
              </a:p>
            </p:txBody>
          </p:sp>
        </p:grpSp>
        <p:grpSp>
          <p:nvGrpSpPr>
            <p:cNvPr id="10" name="Group 10"/>
            <p:cNvGrpSpPr/>
            <p:nvPr/>
          </p:nvGrpSpPr>
          <p:grpSpPr>
            <a:xfrm>
              <a:off x="2590800" y="815974"/>
              <a:ext cx="18643592" cy="739776"/>
              <a:chOff x="0" y="0"/>
              <a:chExt cx="13257665" cy="526063"/>
            </a:xfrm>
          </p:grpSpPr>
          <p:sp>
            <p:nvSpPr>
              <p:cNvPr id="11" name="Freeform 11"/>
              <p:cNvSpPr/>
              <p:nvPr/>
            </p:nvSpPr>
            <p:spPr>
              <a:xfrm>
                <a:off x="0" y="0"/>
                <a:ext cx="13257665" cy="526063"/>
              </a:xfrm>
              <a:custGeom>
                <a:avLst/>
                <a:gdLst/>
                <a:ahLst/>
                <a:cxnLst/>
                <a:rect l="l" t="t" r="r" b="b"/>
                <a:pathLst>
                  <a:path w="13257665" h="526063">
                    <a:moveTo>
                      <a:pt x="0" y="0"/>
                    </a:moveTo>
                    <a:lnTo>
                      <a:pt x="13257665" y="0"/>
                    </a:lnTo>
                    <a:lnTo>
                      <a:pt x="13257665" y="526063"/>
                    </a:lnTo>
                    <a:lnTo>
                      <a:pt x="0" y="526063"/>
                    </a:lnTo>
                    <a:close/>
                  </a:path>
                </a:pathLst>
              </a:custGeom>
              <a:solidFill>
                <a:srgbClr val="000000">
                  <a:alpha val="0"/>
                </a:srgbClr>
              </a:solidFill>
            </p:spPr>
            <p:txBody>
              <a:bodyPr/>
              <a:lstStyle/>
              <a:p>
                <a:endParaRPr lang="en-US" dirty="0"/>
              </a:p>
            </p:txBody>
          </p:sp>
          <p:sp>
            <p:nvSpPr>
              <p:cNvPr id="12" name="TextBox 12"/>
              <p:cNvSpPr txBox="1"/>
              <p:nvPr/>
            </p:nvSpPr>
            <p:spPr>
              <a:xfrm>
                <a:off x="0" y="-19050"/>
                <a:ext cx="13257665" cy="545113"/>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GOVERNOR’S COMMITTEE ON PEOPLE WITH DISABILITIES</a:t>
                </a:r>
              </a:p>
            </p:txBody>
          </p:sp>
        </p:grpSp>
        <p:grpSp>
          <p:nvGrpSpPr>
            <p:cNvPr id="13" name="Group 13"/>
            <p:cNvGrpSpPr/>
            <p:nvPr/>
          </p:nvGrpSpPr>
          <p:grpSpPr>
            <a:xfrm rot="-5400000">
              <a:off x="12145958" y="-11466507"/>
              <a:ext cx="92074" cy="24383989"/>
              <a:chOff x="0" y="0"/>
              <a:chExt cx="65475" cy="17339726"/>
            </a:xfrm>
          </p:grpSpPr>
          <p:sp>
            <p:nvSpPr>
              <p:cNvPr id="14" name="Freeform 14"/>
              <p:cNvSpPr/>
              <p:nvPr/>
            </p:nvSpPr>
            <p:spPr>
              <a:xfrm>
                <a:off x="0" y="0"/>
                <a:ext cx="65532" cy="17339726"/>
              </a:xfrm>
              <a:custGeom>
                <a:avLst/>
                <a:gdLst/>
                <a:ahLst/>
                <a:cxnLst/>
                <a:rect l="l" t="t" r="r" b="b"/>
                <a:pathLst>
                  <a:path w="65532" h="17339726">
                    <a:moveTo>
                      <a:pt x="65532" y="0"/>
                    </a:moveTo>
                    <a:lnTo>
                      <a:pt x="0" y="0"/>
                    </a:lnTo>
                    <a:lnTo>
                      <a:pt x="0" y="17339726"/>
                    </a:lnTo>
                    <a:lnTo>
                      <a:pt x="65532" y="17339726"/>
                    </a:lnTo>
                    <a:close/>
                  </a:path>
                </a:pathLst>
              </a:custGeom>
              <a:gradFill rotWithShape="1">
                <a:gsLst>
                  <a:gs pos="0">
                    <a:srgbClr val="E6A900">
                      <a:alpha val="100000"/>
                    </a:srgbClr>
                  </a:gs>
                  <a:gs pos="50000">
                    <a:srgbClr val="E6A900">
                      <a:alpha val="100000"/>
                    </a:srgbClr>
                  </a:gs>
                  <a:gs pos="91000">
                    <a:srgbClr val="FFFFFF">
                      <a:alpha val="100000"/>
                    </a:srgbClr>
                  </a:gs>
                  <a:gs pos="100000">
                    <a:srgbClr val="FFC000">
                      <a:alpha val="100000"/>
                    </a:srgbClr>
                  </a:gs>
                </a:gsLst>
                <a:lin ang="16200000"/>
              </a:gradFill>
            </p:spPr>
            <p:txBody>
              <a:bodyPr/>
              <a:lstStyle/>
              <a:p>
                <a:endParaRPr lang="en-US" dirty="0"/>
              </a:p>
            </p:txBody>
          </p:sp>
        </p:grpSp>
        <p:sp>
          <p:nvSpPr>
            <p:cNvPr id="15" name="Freeform 15"/>
            <p:cNvSpPr/>
            <p:nvPr/>
          </p:nvSpPr>
          <p:spPr>
            <a:xfrm>
              <a:off x="563153" y="78190"/>
              <a:ext cx="1838959" cy="1373702"/>
            </a:xfrm>
            <a:custGeom>
              <a:avLst/>
              <a:gdLst/>
              <a:ahLst/>
              <a:cxnLst/>
              <a:rect l="l" t="t" r="r" b="b"/>
              <a:pathLst>
                <a:path w="1838959" h="1373702">
                  <a:moveTo>
                    <a:pt x="0" y="0"/>
                  </a:moveTo>
                  <a:lnTo>
                    <a:pt x="1838959" y="0"/>
                  </a:lnTo>
                  <a:lnTo>
                    <a:pt x="1838959" y="1373702"/>
                  </a:lnTo>
                  <a:lnTo>
                    <a:pt x="0" y="1373702"/>
                  </a:lnTo>
                  <a:lnTo>
                    <a:pt x="0" y="0"/>
                  </a:lnTo>
                  <a:close/>
                </a:path>
              </a:pathLst>
            </a:custGeom>
            <a:blipFill>
              <a:blip r:embed="rId3"/>
              <a:stretch>
                <a:fillRect t="-16531" b="-16531"/>
              </a:stretch>
            </a:blipFill>
          </p:spPr>
          <p:txBody>
            <a:bodyPr/>
            <a:lstStyle/>
            <a:p>
              <a:endParaRPr lang="en-US" dirty="0"/>
            </a:p>
          </p:txBody>
        </p:sp>
      </p:grpSp>
      <p:grpSp>
        <p:nvGrpSpPr>
          <p:cNvPr id="16" name="Group 16">
            <a:extLst>
              <a:ext uri="{C183D7F6-B498-43B3-948B-1728B52AA6E4}">
                <adec:decorative xmlns:adec="http://schemas.microsoft.com/office/drawing/2017/decorative" val="1"/>
              </a:ext>
            </a:extLst>
          </p:cNvPr>
          <p:cNvGrpSpPr/>
          <p:nvPr/>
        </p:nvGrpSpPr>
        <p:grpSpPr>
          <a:xfrm rot="-5400000">
            <a:off x="8982599" y="-8982600"/>
            <a:ext cx="322800" cy="18288000"/>
            <a:chOff x="0" y="0"/>
            <a:chExt cx="229547" cy="13004801"/>
          </a:xfrm>
        </p:grpSpPr>
        <p:sp>
          <p:nvSpPr>
            <p:cNvPr id="17" name="Freeform 17"/>
            <p:cNvSpPr/>
            <p:nvPr/>
          </p:nvSpPr>
          <p:spPr>
            <a:xfrm>
              <a:off x="0" y="0"/>
              <a:ext cx="229489" cy="13004800"/>
            </a:xfrm>
            <a:custGeom>
              <a:avLst/>
              <a:gdLst/>
              <a:ahLst/>
              <a:cxnLst/>
              <a:rect l="l" t="t" r="r" b="b"/>
              <a:pathLst>
                <a:path w="229489" h="13004800">
                  <a:moveTo>
                    <a:pt x="0" y="0"/>
                  </a:moveTo>
                  <a:lnTo>
                    <a:pt x="229489" y="0"/>
                  </a:lnTo>
                  <a:lnTo>
                    <a:pt x="229489" y="13004800"/>
                  </a:lnTo>
                  <a:lnTo>
                    <a:pt x="0" y="13004800"/>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sp>
        <p:nvSpPr>
          <p:cNvPr id="19" name="TextBox 19">
            <a:extLst>
              <a:ext uri="{C183D7F6-B498-43B3-948B-1728B52AA6E4}">
                <adec:decorative xmlns:adec="http://schemas.microsoft.com/office/drawing/2017/decorative" val="0"/>
              </a:ext>
            </a:extLst>
          </p:cNvPr>
          <p:cNvSpPr txBox="1">
            <a:spLocks noGrp="1"/>
          </p:cNvSpPr>
          <p:nvPr>
            <p:ph type="title" idx="4294967295"/>
          </p:nvPr>
        </p:nvSpPr>
        <p:spPr>
          <a:xfrm>
            <a:off x="0" y="549875"/>
            <a:ext cx="18287992" cy="156654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2880"/>
              </a:lnSpc>
              <a:spcBef>
                <a:spcPts val="0"/>
              </a:spcBef>
              <a:spcAft>
                <a:spcPts val="0"/>
              </a:spcAft>
              <a:buClrTx/>
              <a:buSzTx/>
              <a:buFontTx/>
              <a:buNone/>
              <a:tabLst/>
              <a:defRPr/>
            </a:pPr>
            <a:r>
              <a:rPr kumimoji="0" lang="en-US" sz="9200" b="1" i="0" u="none" strike="noStrike" kern="1200" cap="none" spc="0" normalizeH="0" baseline="0" noProof="0" dirty="0">
                <a:ln>
                  <a:noFill/>
                </a:ln>
                <a:solidFill>
                  <a:srgbClr val="000000"/>
                </a:solidFill>
                <a:effectLst/>
                <a:uLnTx/>
                <a:uFillTx/>
                <a:latin typeface="Canva Sans Bold"/>
                <a:ea typeface="Canva Sans Bold"/>
                <a:cs typeface="Canva Sans Bold"/>
                <a:sym typeface="Canva Sans Bold"/>
              </a:rPr>
              <a:t>Intensity-Based SpEd Funding</a:t>
            </a:r>
          </a:p>
        </p:txBody>
      </p:sp>
      <p:sp>
        <p:nvSpPr>
          <p:cNvPr id="20" name="TextBox 20"/>
          <p:cNvSpPr txBox="1"/>
          <p:nvPr/>
        </p:nvSpPr>
        <p:spPr>
          <a:xfrm>
            <a:off x="236484" y="2260820"/>
            <a:ext cx="17470967" cy="1417320"/>
          </a:xfrm>
          <a:prstGeom prst="rect">
            <a:avLst/>
          </a:prstGeom>
        </p:spPr>
        <p:txBody>
          <a:bodyPr lIns="0" tIns="0" rIns="0" bIns="0" rtlCol="0" anchor="t">
            <a:spAutoFit/>
          </a:bodyPr>
          <a:lstStyle/>
          <a:p>
            <a:pPr algn="ctr">
              <a:lnSpc>
                <a:spcPts val="3779"/>
              </a:lnSpc>
            </a:pPr>
            <a:r>
              <a:rPr lang="en-US" sz="2700" b="1" dirty="0">
                <a:solidFill>
                  <a:srgbClr val="000000"/>
                </a:solidFill>
                <a:latin typeface="Canva Sans Bold"/>
                <a:ea typeface="Canva Sans Bold"/>
                <a:cs typeface="Canva Sans Bold"/>
                <a:sym typeface="Canva Sans Bold"/>
              </a:rPr>
              <a:t>Texas should transition special education funding from the current placement-based system of funding to a service intensity-based system, correlating funding to the number of services that the school district directly provides to a student with a disability.</a:t>
            </a:r>
          </a:p>
        </p:txBody>
      </p:sp>
      <p:sp>
        <p:nvSpPr>
          <p:cNvPr id="21" name="TextBox 21"/>
          <p:cNvSpPr txBox="1"/>
          <p:nvPr/>
        </p:nvSpPr>
        <p:spPr>
          <a:xfrm>
            <a:off x="5692498" y="3813017"/>
            <a:ext cx="12014953" cy="5110507"/>
          </a:xfrm>
          <a:prstGeom prst="rect">
            <a:avLst/>
          </a:prstGeom>
        </p:spPr>
        <p:txBody>
          <a:bodyPr lIns="0" tIns="0" rIns="0" bIns="0" rtlCol="0" anchor="t">
            <a:spAutoFit/>
          </a:bodyPr>
          <a:lstStyle/>
          <a:p>
            <a:pPr algn="ctr">
              <a:lnSpc>
                <a:spcPts val="4528"/>
              </a:lnSpc>
            </a:pPr>
            <a:r>
              <a:rPr lang="en-US" sz="3234" u="sng" dirty="0">
                <a:solidFill>
                  <a:srgbClr val="000000"/>
                </a:solidFill>
                <a:latin typeface="Canva Sans"/>
                <a:ea typeface="Canva Sans"/>
                <a:cs typeface="Canva Sans"/>
                <a:sym typeface="Canva Sans"/>
                <a:hlinkClick r:id="rId4" tooltip="https://capitol.texas.gov/BillLookup/History.aspx?LegSess=89R&amp;Bill=SB568"/>
              </a:rPr>
              <a:t>SB 568</a:t>
            </a:r>
            <a:r>
              <a:rPr lang="en-US" sz="3234" dirty="0">
                <a:solidFill>
                  <a:srgbClr val="000000"/>
                </a:solidFill>
                <a:latin typeface="Canva Sans"/>
                <a:ea typeface="Canva Sans"/>
                <a:cs typeface="Canva Sans"/>
                <a:sym typeface="Canva Sans"/>
              </a:rPr>
              <a:t> </a:t>
            </a:r>
          </a:p>
          <a:p>
            <a:pPr algn="ctr">
              <a:lnSpc>
                <a:spcPts val="4528"/>
              </a:lnSpc>
            </a:pPr>
            <a:r>
              <a:rPr lang="en-US" sz="3234" dirty="0">
                <a:solidFill>
                  <a:srgbClr val="000000"/>
                </a:solidFill>
                <a:latin typeface="Canva Sans"/>
                <a:ea typeface="Canva Sans"/>
                <a:cs typeface="Canva Sans"/>
                <a:sym typeface="Canva Sans"/>
              </a:rPr>
              <a:t>by Sen. Bettencourt, et al. </a:t>
            </a:r>
          </a:p>
          <a:p>
            <a:pPr algn="ctr">
              <a:lnSpc>
                <a:spcPts val="4528"/>
              </a:lnSpc>
            </a:pPr>
            <a:r>
              <a:rPr lang="en-US" sz="3234" dirty="0">
                <a:solidFill>
                  <a:srgbClr val="000000"/>
                </a:solidFill>
                <a:latin typeface="Canva Sans"/>
                <a:ea typeface="Canva Sans"/>
                <a:cs typeface="Canva Sans"/>
                <a:sym typeface="Canva Sans"/>
              </a:rPr>
              <a:t> </a:t>
            </a:r>
          </a:p>
          <a:p>
            <a:pPr algn="ctr">
              <a:lnSpc>
                <a:spcPts val="4528"/>
              </a:lnSpc>
            </a:pPr>
            <a:r>
              <a:rPr lang="en-US" sz="3234" dirty="0">
                <a:solidFill>
                  <a:srgbClr val="000000"/>
                </a:solidFill>
                <a:latin typeface="Canva Sans"/>
                <a:ea typeface="Canva Sans"/>
                <a:cs typeface="Canva Sans"/>
                <a:sym typeface="Canva Sans"/>
              </a:rPr>
              <a:t>Includes many provisions. The main goal of the bill is to change special education funding from placement-based to service intensity-based. </a:t>
            </a:r>
          </a:p>
          <a:p>
            <a:pPr algn="ctr">
              <a:lnSpc>
                <a:spcPts val="4528"/>
              </a:lnSpc>
            </a:pPr>
            <a:endParaRPr lang="en-US" sz="3234" dirty="0">
              <a:solidFill>
                <a:srgbClr val="000000"/>
              </a:solidFill>
              <a:latin typeface="Canva Sans"/>
              <a:ea typeface="Canva Sans"/>
              <a:cs typeface="Canva Sans"/>
              <a:sym typeface="Canva Sans"/>
            </a:endParaRPr>
          </a:p>
          <a:p>
            <a:pPr algn="ctr">
              <a:lnSpc>
                <a:spcPts val="4528"/>
              </a:lnSpc>
            </a:pPr>
            <a:r>
              <a:rPr lang="en-US" sz="3234" dirty="0">
                <a:solidFill>
                  <a:srgbClr val="000000"/>
                </a:solidFill>
                <a:latin typeface="Canva Sans"/>
                <a:ea typeface="Canva Sans"/>
                <a:cs typeface="Canva Sans"/>
                <a:sym typeface="Canva Sans"/>
              </a:rPr>
              <a:t>This bill has passed the Senate and has been received by the House. </a:t>
            </a:r>
          </a:p>
        </p:txBody>
      </p:sp>
      <p:sp>
        <p:nvSpPr>
          <p:cNvPr id="18" name="Freeform 18" descr="Two little girls, one walking and one using a wheelchair, read a sign together outside."/>
          <p:cNvSpPr/>
          <p:nvPr/>
        </p:nvSpPr>
        <p:spPr>
          <a:xfrm>
            <a:off x="236484" y="4404912"/>
            <a:ext cx="5136196" cy="3993392"/>
          </a:xfrm>
          <a:custGeom>
            <a:avLst/>
            <a:gdLst/>
            <a:ahLst/>
            <a:cxnLst/>
            <a:rect l="l" t="t" r="r" b="b"/>
            <a:pathLst>
              <a:path w="5136196" h="3993392">
                <a:moveTo>
                  <a:pt x="0" y="0"/>
                </a:moveTo>
                <a:lnTo>
                  <a:pt x="5136196" y="0"/>
                </a:lnTo>
                <a:lnTo>
                  <a:pt x="5136196" y="3993392"/>
                </a:lnTo>
                <a:lnTo>
                  <a:pt x="0" y="3993392"/>
                </a:lnTo>
                <a:lnTo>
                  <a:pt x="0" y="0"/>
                </a:lnTo>
                <a:close/>
              </a:path>
            </a:pathLst>
          </a:custGeom>
          <a:blipFill>
            <a:blip r:embed="rId5"/>
            <a:stretch>
              <a:fillRect/>
            </a:stretch>
          </a:blipFill>
        </p:spPr>
        <p:txBody>
          <a:bodyPr/>
          <a:lstStyle/>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1" y="9194007"/>
            <a:ext cx="18288000" cy="1166812"/>
            <a:chOff x="0" y="0"/>
            <a:chExt cx="24384000" cy="1555750"/>
          </a:xfrm>
        </p:grpSpPr>
        <p:grpSp>
          <p:nvGrpSpPr>
            <p:cNvPr id="3" name="Group 3"/>
            <p:cNvGrpSpPr/>
            <p:nvPr/>
          </p:nvGrpSpPr>
          <p:grpSpPr>
            <a:xfrm rot="-5400000">
              <a:off x="11482384" y="-11482383"/>
              <a:ext cx="1419224" cy="24383989"/>
              <a:chOff x="0" y="0"/>
              <a:chExt cx="1009226" cy="17339726"/>
            </a:xfrm>
          </p:grpSpPr>
          <p:sp>
            <p:nvSpPr>
              <p:cNvPr id="4" name="Freeform 4"/>
              <p:cNvSpPr/>
              <p:nvPr/>
            </p:nvSpPr>
            <p:spPr>
              <a:xfrm>
                <a:off x="0" y="0"/>
                <a:ext cx="1009269" cy="17339726"/>
              </a:xfrm>
              <a:custGeom>
                <a:avLst/>
                <a:gdLst/>
                <a:ahLst/>
                <a:cxnLst/>
                <a:rect l="l" t="t" r="r" b="b"/>
                <a:pathLst>
                  <a:path w="1009269" h="17339726">
                    <a:moveTo>
                      <a:pt x="0" y="0"/>
                    </a:moveTo>
                    <a:lnTo>
                      <a:pt x="1009269" y="0"/>
                    </a:lnTo>
                    <a:lnTo>
                      <a:pt x="1009269" y="17339726"/>
                    </a:lnTo>
                    <a:lnTo>
                      <a:pt x="0" y="17339726"/>
                    </a:lnTo>
                    <a:close/>
                  </a:path>
                </a:pathLst>
              </a:custGeom>
              <a:gradFill rotWithShape="1">
                <a:gsLst>
                  <a:gs pos="53000">
                    <a:srgbClr val="3D6696">
                      <a:alpha val="100000"/>
                    </a:srgbClr>
                  </a:gs>
                  <a:gs pos="100000">
                    <a:srgbClr val="000714">
                      <a:alpha val="100000"/>
                    </a:srgbClr>
                  </a:gs>
                </a:gsLst>
                <a:lin ang="8400000"/>
              </a:gradFill>
            </p:spPr>
            <p:txBody>
              <a:bodyPr/>
              <a:lstStyle/>
              <a:p>
                <a:endParaRPr lang="en-US" dirty="0"/>
              </a:p>
            </p:txBody>
          </p:sp>
        </p:grpSp>
        <p:grpSp>
          <p:nvGrpSpPr>
            <p:cNvPr id="5" name="Group 5"/>
            <p:cNvGrpSpPr/>
            <p:nvPr/>
          </p:nvGrpSpPr>
          <p:grpSpPr>
            <a:xfrm rot="-5400000">
              <a:off x="11787192" y="-11107733"/>
              <a:ext cx="809624" cy="24383992"/>
              <a:chOff x="0" y="0"/>
              <a:chExt cx="575733" cy="17339728"/>
            </a:xfrm>
          </p:grpSpPr>
          <p:sp>
            <p:nvSpPr>
              <p:cNvPr id="6" name="Freeform 6"/>
              <p:cNvSpPr/>
              <p:nvPr/>
            </p:nvSpPr>
            <p:spPr>
              <a:xfrm>
                <a:off x="0" y="0"/>
                <a:ext cx="575691" cy="17339726"/>
              </a:xfrm>
              <a:custGeom>
                <a:avLst/>
                <a:gdLst/>
                <a:ahLst/>
                <a:cxnLst/>
                <a:rect l="l" t="t" r="r" b="b"/>
                <a:pathLst>
                  <a:path w="575691" h="17339726">
                    <a:moveTo>
                      <a:pt x="0" y="0"/>
                    </a:moveTo>
                    <a:lnTo>
                      <a:pt x="575691" y="0"/>
                    </a:lnTo>
                    <a:lnTo>
                      <a:pt x="575691" y="17339726"/>
                    </a:lnTo>
                    <a:lnTo>
                      <a:pt x="0" y="17339726"/>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grpSp>
          <p:nvGrpSpPr>
            <p:cNvPr id="7" name="Group 7"/>
            <p:cNvGrpSpPr/>
            <p:nvPr/>
          </p:nvGrpSpPr>
          <p:grpSpPr>
            <a:xfrm>
              <a:off x="2590800" y="0"/>
              <a:ext cx="14630394" cy="736600"/>
              <a:chOff x="0" y="0"/>
              <a:chExt cx="10403835" cy="523804"/>
            </a:xfrm>
          </p:grpSpPr>
          <p:sp>
            <p:nvSpPr>
              <p:cNvPr id="8" name="Freeform 8"/>
              <p:cNvSpPr/>
              <p:nvPr/>
            </p:nvSpPr>
            <p:spPr>
              <a:xfrm>
                <a:off x="0" y="0"/>
                <a:ext cx="10403836" cy="523804"/>
              </a:xfrm>
              <a:custGeom>
                <a:avLst/>
                <a:gdLst/>
                <a:ahLst/>
                <a:cxnLst/>
                <a:rect l="l" t="t" r="r" b="b"/>
                <a:pathLst>
                  <a:path w="10403836" h="523804">
                    <a:moveTo>
                      <a:pt x="0" y="0"/>
                    </a:moveTo>
                    <a:lnTo>
                      <a:pt x="10403836" y="0"/>
                    </a:lnTo>
                    <a:lnTo>
                      <a:pt x="10403836" y="523804"/>
                    </a:lnTo>
                    <a:lnTo>
                      <a:pt x="0" y="523804"/>
                    </a:lnTo>
                    <a:close/>
                  </a:path>
                </a:pathLst>
              </a:custGeom>
              <a:solidFill>
                <a:srgbClr val="000000">
                  <a:alpha val="0"/>
                </a:srgbClr>
              </a:solidFill>
            </p:spPr>
            <p:txBody>
              <a:bodyPr/>
              <a:lstStyle/>
              <a:p>
                <a:endParaRPr lang="en-US" dirty="0"/>
              </a:p>
            </p:txBody>
          </p:sp>
          <p:sp>
            <p:nvSpPr>
              <p:cNvPr id="9" name="TextBox 9"/>
              <p:cNvSpPr txBox="1"/>
              <p:nvPr/>
            </p:nvSpPr>
            <p:spPr>
              <a:xfrm>
                <a:off x="0" y="-19050"/>
                <a:ext cx="10403835" cy="542854"/>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Texas Office of the Governor</a:t>
                </a:r>
              </a:p>
            </p:txBody>
          </p:sp>
        </p:grpSp>
        <p:grpSp>
          <p:nvGrpSpPr>
            <p:cNvPr id="10" name="Group 10"/>
            <p:cNvGrpSpPr/>
            <p:nvPr/>
          </p:nvGrpSpPr>
          <p:grpSpPr>
            <a:xfrm>
              <a:off x="2590800" y="815974"/>
              <a:ext cx="18643592" cy="739776"/>
              <a:chOff x="0" y="0"/>
              <a:chExt cx="13257665" cy="526063"/>
            </a:xfrm>
          </p:grpSpPr>
          <p:sp>
            <p:nvSpPr>
              <p:cNvPr id="11" name="Freeform 11"/>
              <p:cNvSpPr/>
              <p:nvPr/>
            </p:nvSpPr>
            <p:spPr>
              <a:xfrm>
                <a:off x="0" y="0"/>
                <a:ext cx="13257665" cy="526063"/>
              </a:xfrm>
              <a:custGeom>
                <a:avLst/>
                <a:gdLst/>
                <a:ahLst/>
                <a:cxnLst/>
                <a:rect l="l" t="t" r="r" b="b"/>
                <a:pathLst>
                  <a:path w="13257665" h="526063">
                    <a:moveTo>
                      <a:pt x="0" y="0"/>
                    </a:moveTo>
                    <a:lnTo>
                      <a:pt x="13257665" y="0"/>
                    </a:lnTo>
                    <a:lnTo>
                      <a:pt x="13257665" y="526063"/>
                    </a:lnTo>
                    <a:lnTo>
                      <a:pt x="0" y="526063"/>
                    </a:lnTo>
                    <a:close/>
                  </a:path>
                </a:pathLst>
              </a:custGeom>
              <a:solidFill>
                <a:srgbClr val="000000">
                  <a:alpha val="0"/>
                </a:srgbClr>
              </a:solidFill>
            </p:spPr>
            <p:txBody>
              <a:bodyPr/>
              <a:lstStyle/>
              <a:p>
                <a:endParaRPr lang="en-US" dirty="0"/>
              </a:p>
            </p:txBody>
          </p:sp>
          <p:sp>
            <p:nvSpPr>
              <p:cNvPr id="12" name="TextBox 12"/>
              <p:cNvSpPr txBox="1"/>
              <p:nvPr/>
            </p:nvSpPr>
            <p:spPr>
              <a:xfrm>
                <a:off x="0" y="-19050"/>
                <a:ext cx="13257665" cy="545113"/>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GOVERNOR’S COMMITTEE ON PEOPLE WITH DISABILITIES</a:t>
                </a:r>
              </a:p>
            </p:txBody>
          </p:sp>
        </p:grpSp>
        <p:grpSp>
          <p:nvGrpSpPr>
            <p:cNvPr id="13" name="Group 13"/>
            <p:cNvGrpSpPr/>
            <p:nvPr/>
          </p:nvGrpSpPr>
          <p:grpSpPr>
            <a:xfrm rot="-5400000">
              <a:off x="12145958" y="-11466507"/>
              <a:ext cx="92074" cy="24383989"/>
              <a:chOff x="0" y="0"/>
              <a:chExt cx="65475" cy="17339726"/>
            </a:xfrm>
          </p:grpSpPr>
          <p:sp>
            <p:nvSpPr>
              <p:cNvPr id="14" name="Freeform 14"/>
              <p:cNvSpPr/>
              <p:nvPr/>
            </p:nvSpPr>
            <p:spPr>
              <a:xfrm>
                <a:off x="0" y="0"/>
                <a:ext cx="65532" cy="17339726"/>
              </a:xfrm>
              <a:custGeom>
                <a:avLst/>
                <a:gdLst/>
                <a:ahLst/>
                <a:cxnLst/>
                <a:rect l="l" t="t" r="r" b="b"/>
                <a:pathLst>
                  <a:path w="65532" h="17339726">
                    <a:moveTo>
                      <a:pt x="65532" y="0"/>
                    </a:moveTo>
                    <a:lnTo>
                      <a:pt x="0" y="0"/>
                    </a:lnTo>
                    <a:lnTo>
                      <a:pt x="0" y="17339726"/>
                    </a:lnTo>
                    <a:lnTo>
                      <a:pt x="65532" y="17339726"/>
                    </a:lnTo>
                    <a:close/>
                  </a:path>
                </a:pathLst>
              </a:custGeom>
              <a:gradFill rotWithShape="1">
                <a:gsLst>
                  <a:gs pos="0">
                    <a:srgbClr val="E6A900">
                      <a:alpha val="100000"/>
                    </a:srgbClr>
                  </a:gs>
                  <a:gs pos="50000">
                    <a:srgbClr val="E6A900">
                      <a:alpha val="100000"/>
                    </a:srgbClr>
                  </a:gs>
                  <a:gs pos="91000">
                    <a:srgbClr val="FFFFFF">
                      <a:alpha val="100000"/>
                    </a:srgbClr>
                  </a:gs>
                  <a:gs pos="100000">
                    <a:srgbClr val="FFC000">
                      <a:alpha val="100000"/>
                    </a:srgbClr>
                  </a:gs>
                </a:gsLst>
                <a:lin ang="16200000"/>
              </a:gradFill>
            </p:spPr>
            <p:txBody>
              <a:bodyPr/>
              <a:lstStyle/>
              <a:p>
                <a:endParaRPr lang="en-US" dirty="0"/>
              </a:p>
            </p:txBody>
          </p:sp>
        </p:grpSp>
        <p:sp>
          <p:nvSpPr>
            <p:cNvPr id="15" name="Freeform 15"/>
            <p:cNvSpPr/>
            <p:nvPr/>
          </p:nvSpPr>
          <p:spPr>
            <a:xfrm>
              <a:off x="563153" y="78190"/>
              <a:ext cx="1838959" cy="1373702"/>
            </a:xfrm>
            <a:custGeom>
              <a:avLst/>
              <a:gdLst/>
              <a:ahLst/>
              <a:cxnLst/>
              <a:rect l="l" t="t" r="r" b="b"/>
              <a:pathLst>
                <a:path w="1838959" h="1373702">
                  <a:moveTo>
                    <a:pt x="0" y="0"/>
                  </a:moveTo>
                  <a:lnTo>
                    <a:pt x="1838959" y="0"/>
                  </a:lnTo>
                  <a:lnTo>
                    <a:pt x="1838959" y="1373702"/>
                  </a:lnTo>
                  <a:lnTo>
                    <a:pt x="0" y="1373702"/>
                  </a:lnTo>
                  <a:lnTo>
                    <a:pt x="0" y="0"/>
                  </a:lnTo>
                  <a:close/>
                </a:path>
              </a:pathLst>
            </a:custGeom>
            <a:blipFill>
              <a:blip r:embed="rId2"/>
              <a:stretch>
                <a:fillRect t="-16531" b="-16531"/>
              </a:stretch>
            </a:blipFill>
          </p:spPr>
          <p:txBody>
            <a:bodyPr/>
            <a:lstStyle/>
            <a:p>
              <a:endParaRPr lang="en-US" dirty="0"/>
            </a:p>
          </p:txBody>
        </p:sp>
      </p:grpSp>
      <p:grpSp>
        <p:nvGrpSpPr>
          <p:cNvPr id="16" name="Group 16">
            <a:extLst>
              <a:ext uri="{C183D7F6-B498-43B3-948B-1728B52AA6E4}">
                <adec:decorative xmlns:adec="http://schemas.microsoft.com/office/drawing/2017/decorative" val="1"/>
              </a:ext>
            </a:extLst>
          </p:cNvPr>
          <p:cNvGrpSpPr/>
          <p:nvPr/>
        </p:nvGrpSpPr>
        <p:grpSpPr>
          <a:xfrm rot="-5400000">
            <a:off x="8982599" y="-8982600"/>
            <a:ext cx="322800" cy="18288000"/>
            <a:chOff x="0" y="0"/>
            <a:chExt cx="229547" cy="13004801"/>
          </a:xfrm>
        </p:grpSpPr>
        <p:sp>
          <p:nvSpPr>
            <p:cNvPr id="17" name="Freeform 17"/>
            <p:cNvSpPr/>
            <p:nvPr/>
          </p:nvSpPr>
          <p:spPr>
            <a:xfrm>
              <a:off x="0" y="0"/>
              <a:ext cx="229489" cy="13004800"/>
            </a:xfrm>
            <a:custGeom>
              <a:avLst/>
              <a:gdLst/>
              <a:ahLst/>
              <a:cxnLst/>
              <a:rect l="l" t="t" r="r" b="b"/>
              <a:pathLst>
                <a:path w="229489" h="13004800">
                  <a:moveTo>
                    <a:pt x="0" y="0"/>
                  </a:moveTo>
                  <a:lnTo>
                    <a:pt x="229489" y="0"/>
                  </a:lnTo>
                  <a:lnTo>
                    <a:pt x="229489" y="13004800"/>
                  </a:lnTo>
                  <a:lnTo>
                    <a:pt x="0" y="13004800"/>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sp>
        <p:nvSpPr>
          <p:cNvPr id="19" name="TextBox 19"/>
          <p:cNvSpPr txBox="1">
            <a:spLocks noGrp="1"/>
          </p:cNvSpPr>
          <p:nvPr>
            <p:ph type="title" idx="4294967295"/>
          </p:nvPr>
        </p:nvSpPr>
        <p:spPr>
          <a:xfrm>
            <a:off x="-2" y="549875"/>
            <a:ext cx="18287991" cy="156654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2880"/>
              </a:lnSpc>
              <a:spcBef>
                <a:spcPts val="0"/>
              </a:spcBef>
              <a:spcAft>
                <a:spcPts val="0"/>
              </a:spcAft>
              <a:buClrTx/>
              <a:buSzTx/>
              <a:buFontTx/>
              <a:buNone/>
              <a:tabLst/>
              <a:defRPr/>
            </a:pPr>
            <a:r>
              <a:rPr kumimoji="0" lang="en-US" sz="9200" b="1" i="0" u="none" strike="noStrike" kern="1200" cap="none" spc="0" normalizeH="0" baseline="0" noProof="0" dirty="0">
                <a:ln>
                  <a:noFill/>
                </a:ln>
                <a:solidFill>
                  <a:srgbClr val="000000"/>
                </a:solidFill>
                <a:effectLst/>
                <a:uLnTx/>
                <a:uFillTx/>
                <a:latin typeface="Canva Sans Bold"/>
                <a:ea typeface="Canva Sans Bold"/>
                <a:cs typeface="Canva Sans Bold"/>
                <a:sym typeface="Canva Sans Bold"/>
              </a:rPr>
              <a:t>Cameras in Classrooms</a:t>
            </a:r>
          </a:p>
        </p:txBody>
      </p:sp>
      <p:sp>
        <p:nvSpPr>
          <p:cNvPr id="20" name="TextBox 20"/>
          <p:cNvSpPr txBox="1"/>
          <p:nvPr/>
        </p:nvSpPr>
        <p:spPr>
          <a:xfrm>
            <a:off x="0" y="2459319"/>
            <a:ext cx="18287998" cy="1417320"/>
          </a:xfrm>
          <a:prstGeom prst="rect">
            <a:avLst/>
          </a:prstGeom>
        </p:spPr>
        <p:txBody>
          <a:bodyPr lIns="0" tIns="0" rIns="0" bIns="0" rtlCol="0" anchor="t">
            <a:spAutoFit/>
          </a:bodyPr>
          <a:lstStyle/>
          <a:p>
            <a:pPr algn="ctr">
              <a:lnSpc>
                <a:spcPts val="3779"/>
              </a:lnSpc>
            </a:pPr>
            <a:r>
              <a:rPr lang="en-US" sz="2700" b="1" dirty="0">
                <a:solidFill>
                  <a:srgbClr val="000000"/>
                </a:solidFill>
                <a:latin typeface="Canva Sans Bold"/>
                <a:ea typeface="Canva Sans Bold"/>
                <a:cs typeface="Canva Sans Bold"/>
                <a:sym typeface="Canva Sans Bold"/>
              </a:rPr>
              <a:t>The GCPD recommends that the Legislature expand the use of cameras in classrooms to further empower parents and protect students with disabilities to address harmful restraints and reduce injury of students with disabilities.</a:t>
            </a:r>
          </a:p>
        </p:txBody>
      </p:sp>
      <p:sp>
        <p:nvSpPr>
          <p:cNvPr id="21" name="TextBox 21"/>
          <p:cNvSpPr txBox="1"/>
          <p:nvPr/>
        </p:nvSpPr>
        <p:spPr>
          <a:xfrm>
            <a:off x="0" y="4021833"/>
            <a:ext cx="11666439" cy="4780915"/>
          </a:xfrm>
          <a:prstGeom prst="rect">
            <a:avLst/>
          </a:prstGeom>
        </p:spPr>
        <p:txBody>
          <a:bodyPr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3" tooltip="https://capitol.texas.gov/BillLookup/History.aspx?LegSess=89R&amp;Bill=HB3312"/>
              </a:rPr>
              <a:t>HB 3312</a:t>
            </a:r>
          </a:p>
          <a:p>
            <a:pPr algn="ctr">
              <a:lnSpc>
                <a:spcPts val="4759"/>
              </a:lnSpc>
            </a:pPr>
            <a:r>
              <a:rPr lang="en-US" sz="3399" dirty="0">
                <a:solidFill>
                  <a:srgbClr val="000000"/>
                </a:solidFill>
                <a:latin typeface="Canva Sans"/>
                <a:ea typeface="Canva Sans"/>
                <a:cs typeface="Canva Sans"/>
                <a:sym typeface="Canva Sans"/>
              </a:rPr>
              <a:t>by Rep. Swanson</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This bill expands the cameras in classrooms law to extend the time period for which the recording is kept and allows a family’s attorney to view the recording. </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This bill is in committee.</a:t>
            </a:r>
          </a:p>
        </p:txBody>
      </p:sp>
      <p:sp>
        <p:nvSpPr>
          <p:cNvPr id="18" name="Freeform 18" descr="A group of young elementary students are raising their hands as a table in a classroom."/>
          <p:cNvSpPr/>
          <p:nvPr/>
        </p:nvSpPr>
        <p:spPr>
          <a:xfrm>
            <a:off x="11958205" y="4088508"/>
            <a:ext cx="5769678" cy="3846452"/>
          </a:xfrm>
          <a:custGeom>
            <a:avLst/>
            <a:gdLst/>
            <a:ahLst/>
            <a:cxnLst/>
            <a:rect l="l" t="t" r="r" b="b"/>
            <a:pathLst>
              <a:path w="5769678" h="3846452">
                <a:moveTo>
                  <a:pt x="0" y="0"/>
                </a:moveTo>
                <a:lnTo>
                  <a:pt x="5769678" y="0"/>
                </a:lnTo>
                <a:lnTo>
                  <a:pt x="5769678" y="3846452"/>
                </a:lnTo>
                <a:lnTo>
                  <a:pt x="0" y="3846452"/>
                </a:lnTo>
                <a:lnTo>
                  <a:pt x="0" y="0"/>
                </a:lnTo>
                <a:close/>
              </a:path>
            </a:pathLst>
          </a:custGeom>
          <a:blipFill>
            <a:blip r:embed="rId4"/>
            <a:stretch>
              <a:fillRect/>
            </a:stretch>
          </a:blipFill>
        </p:spPr>
        <p:txBody>
          <a:bodyPr/>
          <a:lstStyle/>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1" y="9194007"/>
            <a:ext cx="18288000" cy="1166812"/>
            <a:chOff x="0" y="0"/>
            <a:chExt cx="24384000" cy="1555750"/>
          </a:xfrm>
        </p:grpSpPr>
        <p:grpSp>
          <p:nvGrpSpPr>
            <p:cNvPr id="3" name="Group 3"/>
            <p:cNvGrpSpPr/>
            <p:nvPr/>
          </p:nvGrpSpPr>
          <p:grpSpPr>
            <a:xfrm rot="-5400000">
              <a:off x="11482384" y="-11482383"/>
              <a:ext cx="1419224" cy="24383989"/>
              <a:chOff x="0" y="0"/>
              <a:chExt cx="1009226" cy="17339726"/>
            </a:xfrm>
          </p:grpSpPr>
          <p:sp>
            <p:nvSpPr>
              <p:cNvPr id="4" name="Freeform 4"/>
              <p:cNvSpPr/>
              <p:nvPr/>
            </p:nvSpPr>
            <p:spPr>
              <a:xfrm>
                <a:off x="0" y="0"/>
                <a:ext cx="1009269" cy="17339726"/>
              </a:xfrm>
              <a:custGeom>
                <a:avLst/>
                <a:gdLst/>
                <a:ahLst/>
                <a:cxnLst/>
                <a:rect l="l" t="t" r="r" b="b"/>
                <a:pathLst>
                  <a:path w="1009269" h="17339726">
                    <a:moveTo>
                      <a:pt x="0" y="0"/>
                    </a:moveTo>
                    <a:lnTo>
                      <a:pt x="1009269" y="0"/>
                    </a:lnTo>
                    <a:lnTo>
                      <a:pt x="1009269" y="17339726"/>
                    </a:lnTo>
                    <a:lnTo>
                      <a:pt x="0" y="17339726"/>
                    </a:lnTo>
                    <a:close/>
                  </a:path>
                </a:pathLst>
              </a:custGeom>
              <a:gradFill rotWithShape="1">
                <a:gsLst>
                  <a:gs pos="53000">
                    <a:srgbClr val="3D6696">
                      <a:alpha val="100000"/>
                    </a:srgbClr>
                  </a:gs>
                  <a:gs pos="100000">
                    <a:srgbClr val="000714">
                      <a:alpha val="100000"/>
                    </a:srgbClr>
                  </a:gs>
                </a:gsLst>
                <a:lin ang="8400000"/>
              </a:gradFill>
            </p:spPr>
            <p:txBody>
              <a:bodyPr/>
              <a:lstStyle/>
              <a:p>
                <a:endParaRPr lang="en-US" dirty="0"/>
              </a:p>
            </p:txBody>
          </p:sp>
        </p:grpSp>
        <p:grpSp>
          <p:nvGrpSpPr>
            <p:cNvPr id="5" name="Group 5"/>
            <p:cNvGrpSpPr/>
            <p:nvPr/>
          </p:nvGrpSpPr>
          <p:grpSpPr>
            <a:xfrm rot="-5400000">
              <a:off x="11787192" y="-11107733"/>
              <a:ext cx="809624" cy="24383992"/>
              <a:chOff x="0" y="0"/>
              <a:chExt cx="575733" cy="17339728"/>
            </a:xfrm>
          </p:grpSpPr>
          <p:sp>
            <p:nvSpPr>
              <p:cNvPr id="6" name="Freeform 6"/>
              <p:cNvSpPr/>
              <p:nvPr/>
            </p:nvSpPr>
            <p:spPr>
              <a:xfrm>
                <a:off x="0" y="0"/>
                <a:ext cx="575691" cy="17339726"/>
              </a:xfrm>
              <a:custGeom>
                <a:avLst/>
                <a:gdLst/>
                <a:ahLst/>
                <a:cxnLst/>
                <a:rect l="l" t="t" r="r" b="b"/>
                <a:pathLst>
                  <a:path w="575691" h="17339726">
                    <a:moveTo>
                      <a:pt x="0" y="0"/>
                    </a:moveTo>
                    <a:lnTo>
                      <a:pt x="575691" y="0"/>
                    </a:lnTo>
                    <a:lnTo>
                      <a:pt x="575691" y="17339726"/>
                    </a:lnTo>
                    <a:lnTo>
                      <a:pt x="0" y="17339726"/>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grpSp>
          <p:nvGrpSpPr>
            <p:cNvPr id="7" name="Group 7"/>
            <p:cNvGrpSpPr/>
            <p:nvPr/>
          </p:nvGrpSpPr>
          <p:grpSpPr>
            <a:xfrm>
              <a:off x="2590800" y="0"/>
              <a:ext cx="14630394" cy="736600"/>
              <a:chOff x="0" y="0"/>
              <a:chExt cx="10403835" cy="523804"/>
            </a:xfrm>
          </p:grpSpPr>
          <p:sp>
            <p:nvSpPr>
              <p:cNvPr id="8" name="Freeform 8"/>
              <p:cNvSpPr/>
              <p:nvPr/>
            </p:nvSpPr>
            <p:spPr>
              <a:xfrm>
                <a:off x="0" y="0"/>
                <a:ext cx="10403836" cy="523804"/>
              </a:xfrm>
              <a:custGeom>
                <a:avLst/>
                <a:gdLst/>
                <a:ahLst/>
                <a:cxnLst/>
                <a:rect l="l" t="t" r="r" b="b"/>
                <a:pathLst>
                  <a:path w="10403836" h="523804">
                    <a:moveTo>
                      <a:pt x="0" y="0"/>
                    </a:moveTo>
                    <a:lnTo>
                      <a:pt x="10403836" y="0"/>
                    </a:lnTo>
                    <a:lnTo>
                      <a:pt x="10403836" y="523804"/>
                    </a:lnTo>
                    <a:lnTo>
                      <a:pt x="0" y="523804"/>
                    </a:lnTo>
                    <a:close/>
                  </a:path>
                </a:pathLst>
              </a:custGeom>
              <a:solidFill>
                <a:srgbClr val="000000">
                  <a:alpha val="0"/>
                </a:srgbClr>
              </a:solidFill>
            </p:spPr>
            <p:txBody>
              <a:bodyPr/>
              <a:lstStyle/>
              <a:p>
                <a:endParaRPr lang="en-US" dirty="0"/>
              </a:p>
            </p:txBody>
          </p:sp>
          <p:sp>
            <p:nvSpPr>
              <p:cNvPr id="9" name="TextBox 9"/>
              <p:cNvSpPr txBox="1"/>
              <p:nvPr/>
            </p:nvSpPr>
            <p:spPr>
              <a:xfrm>
                <a:off x="0" y="-19050"/>
                <a:ext cx="10403835" cy="542854"/>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Texas Office of the Governor</a:t>
                </a:r>
              </a:p>
            </p:txBody>
          </p:sp>
        </p:grpSp>
        <p:grpSp>
          <p:nvGrpSpPr>
            <p:cNvPr id="10" name="Group 10"/>
            <p:cNvGrpSpPr/>
            <p:nvPr/>
          </p:nvGrpSpPr>
          <p:grpSpPr>
            <a:xfrm>
              <a:off x="2590800" y="815974"/>
              <a:ext cx="18643592" cy="739776"/>
              <a:chOff x="0" y="0"/>
              <a:chExt cx="13257665" cy="526063"/>
            </a:xfrm>
          </p:grpSpPr>
          <p:sp>
            <p:nvSpPr>
              <p:cNvPr id="11" name="Freeform 11"/>
              <p:cNvSpPr/>
              <p:nvPr/>
            </p:nvSpPr>
            <p:spPr>
              <a:xfrm>
                <a:off x="0" y="0"/>
                <a:ext cx="13257665" cy="526063"/>
              </a:xfrm>
              <a:custGeom>
                <a:avLst/>
                <a:gdLst/>
                <a:ahLst/>
                <a:cxnLst/>
                <a:rect l="l" t="t" r="r" b="b"/>
                <a:pathLst>
                  <a:path w="13257665" h="526063">
                    <a:moveTo>
                      <a:pt x="0" y="0"/>
                    </a:moveTo>
                    <a:lnTo>
                      <a:pt x="13257665" y="0"/>
                    </a:lnTo>
                    <a:lnTo>
                      <a:pt x="13257665" y="526063"/>
                    </a:lnTo>
                    <a:lnTo>
                      <a:pt x="0" y="526063"/>
                    </a:lnTo>
                    <a:close/>
                  </a:path>
                </a:pathLst>
              </a:custGeom>
              <a:solidFill>
                <a:srgbClr val="000000">
                  <a:alpha val="0"/>
                </a:srgbClr>
              </a:solidFill>
            </p:spPr>
            <p:txBody>
              <a:bodyPr/>
              <a:lstStyle/>
              <a:p>
                <a:endParaRPr lang="en-US" dirty="0"/>
              </a:p>
            </p:txBody>
          </p:sp>
          <p:sp>
            <p:nvSpPr>
              <p:cNvPr id="12" name="TextBox 12"/>
              <p:cNvSpPr txBox="1"/>
              <p:nvPr/>
            </p:nvSpPr>
            <p:spPr>
              <a:xfrm>
                <a:off x="0" y="-19050"/>
                <a:ext cx="13257665" cy="545113"/>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GOVERNOR’S COMMITTEE ON PEOPLE WITH DISABILITIES</a:t>
                </a:r>
              </a:p>
            </p:txBody>
          </p:sp>
        </p:grpSp>
        <p:grpSp>
          <p:nvGrpSpPr>
            <p:cNvPr id="13" name="Group 13"/>
            <p:cNvGrpSpPr/>
            <p:nvPr/>
          </p:nvGrpSpPr>
          <p:grpSpPr>
            <a:xfrm rot="-5400000">
              <a:off x="12145958" y="-11466507"/>
              <a:ext cx="92074" cy="24383989"/>
              <a:chOff x="0" y="0"/>
              <a:chExt cx="65475" cy="17339726"/>
            </a:xfrm>
          </p:grpSpPr>
          <p:sp>
            <p:nvSpPr>
              <p:cNvPr id="14" name="Freeform 14"/>
              <p:cNvSpPr/>
              <p:nvPr/>
            </p:nvSpPr>
            <p:spPr>
              <a:xfrm>
                <a:off x="0" y="0"/>
                <a:ext cx="65532" cy="17339726"/>
              </a:xfrm>
              <a:custGeom>
                <a:avLst/>
                <a:gdLst/>
                <a:ahLst/>
                <a:cxnLst/>
                <a:rect l="l" t="t" r="r" b="b"/>
                <a:pathLst>
                  <a:path w="65532" h="17339726">
                    <a:moveTo>
                      <a:pt x="65532" y="0"/>
                    </a:moveTo>
                    <a:lnTo>
                      <a:pt x="0" y="0"/>
                    </a:lnTo>
                    <a:lnTo>
                      <a:pt x="0" y="17339726"/>
                    </a:lnTo>
                    <a:lnTo>
                      <a:pt x="65532" y="17339726"/>
                    </a:lnTo>
                    <a:close/>
                  </a:path>
                </a:pathLst>
              </a:custGeom>
              <a:gradFill rotWithShape="1">
                <a:gsLst>
                  <a:gs pos="0">
                    <a:srgbClr val="E6A900">
                      <a:alpha val="100000"/>
                    </a:srgbClr>
                  </a:gs>
                  <a:gs pos="50000">
                    <a:srgbClr val="E6A900">
                      <a:alpha val="100000"/>
                    </a:srgbClr>
                  </a:gs>
                  <a:gs pos="91000">
                    <a:srgbClr val="FFFFFF">
                      <a:alpha val="100000"/>
                    </a:srgbClr>
                  </a:gs>
                  <a:gs pos="100000">
                    <a:srgbClr val="FFC000">
                      <a:alpha val="100000"/>
                    </a:srgbClr>
                  </a:gs>
                </a:gsLst>
                <a:lin ang="16200000"/>
              </a:gradFill>
            </p:spPr>
            <p:txBody>
              <a:bodyPr/>
              <a:lstStyle/>
              <a:p>
                <a:endParaRPr lang="en-US" dirty="0"/>
              </a:p>
            </p:txBody>
          </p:sp>
        </p:grpSp>
        <p:sp>
          <p:nvSpPr>
            <p:cNvPr id="15" name="Freeform 15"/>
            <p:cNvSpPr/>
            <p:nvPr/>
          </p:nvSpPr>
          <p:spPr>
            <a:xfrm>
              <a:off x="563153" y="78190"/>
              <a:ext cx="1838959" cy="1373702"/>
            </a:xfrm>
            <a:custGeom>
              <a:avLst/>
              <a:gdLst/>
              <a:ahLst/>
              <a:cxnLst/>
              <a:rect l="l" t="t" r="r" b="b"/>
              <a:pathLst>
                <a:path w="1838959" h="1373702">
                  <a:moveTo>
                    <a:pt x="0" y="0"/>
                  </a:moveTo>
                  <a:lnTo>
                    <a:pt x="1838959" y="0"/>
                  </a:lnTo>
                  <a:lnTo>
                    <a:pt x="1838959" y="1373702"/>
                  </a:lnTo>
                  <a:lnTo>
                    <a:pt x="0" y="1373702"/>
                  </a:lnTo>
                  <a:lnTo>
                    <a:pt x="0" y="0"/>
                  </a:lnTo>
                  <a:close/>
                </a:path>
              </a:pathLst>
            </a:custGeom>
            <a:blipFill>
              <a:blip r:embed="rId3"/>
              <a:stretch>
                <a:fillRect t="-16531" b="-16531"/>
              </a:stretch>
            </a:blipFill>
          </p:spPr>
          <p:txBody>
            <a:bodyPr/>
            <a:lstStyle/>
            <a:p>
              <a:endParaRPr lang="en-US" dirty="0"/>
            </a:p>
          </p:txBody>
        </p:sp>
      </p:grpSp>
      <p:grpSp>
        <p:nvGrpSpPr>
          <p:cNvPr id="16" name="Group 16">
            <a:extLst>
              <a:ext uri="{C183D7F6-B498-43B3-948B-1728B52AA6E4}">
                <adec:decorative xmlns:adec="http://schemas.microsoft.com/office/drawing/2017/decorative" val="1"/>
              </a:ext>
            </a:extLst>
          </p:cNvPr>
          <p:cNvGrpSpPr/>
          <p:nvPr/>
        </p:nvGrpSpPr>
        <p:grpSpPr>
          <a:xfrm rot="-5400000">
            <a:off x="8982599" y="-8982600"/>
            <a:ext cx="322800" cy="18288000"/>
            <a:chOff x="0" y="0"/>
            <a:chExt cx="229547" cy="13004801"/>
          </a:xfrm>
        </p:grpSpPr>
        <p:sp>
          <p:nvSpPr>
            <p:cNvPr id="17" name="Freeform 17"/>
            <p:cNvSpPr/>
            <p:nvPr/>
          </p:nvSpPr>
          <p:spPr>
            <a:xfrm>
              <a:off x="0" y="0"/>
              <a:ext cx="229489" cy="13004800"/>
            </a:xfrm>
            <a:custGeom>
              <a:avLst/>
              <a:gdLst/>
              <a:ahLst/>
              <a:cxnLst/>
              <a:rect l="l" t="t" r="r" b="b"/>
              <a:pathLst>
                <a:path w="229489" h="13004800">
                  <a:moveTo>
                    <a:pt x="0" y="0"/>
                  </a:moveTo>
                  <a:lnTo>
                    <a:pt x="229489" y="0"/>
                  </a:lnTo>
                  <a:lnTo>
                    <a:pt x="229489" y="13004800"/>
                  </a:lnTo>
                  <a:lnTo>
                    <a:pt x="0" y="13004800"/>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sp>
        <p:nvSpPr>
          <p:cNvPr id="19" name="TextBox 19"/>
          <p:cNvSpPr txBox="1">
            <a:spLocks noGrp="1"/>
          </p:cNvSpPr>
          <p:nvPr>
            <p:ph type="title" idx="4294967295"/>
          </p:nvPr>
        </p:nvSpPr>
        <p:spPr>
          <a:xfrm>
            <a:off x="0" y="614728"/>
            <a:ext cx="18287992" cy="156654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2880"/>
              </a:lnSpc>
              <a:spcBef>
                <a:spcPts val="0"/>
              </a:spcBef>
              <a:spcAft>
                <a:spcPts val="0"/>
              </a:spcAft>
              <a:buClrTx/>
              <a:buSzTx/>
              <a:buFontTx/>
              <a:buNone/>
              <a:tabLst/>
              <a:defRPr/>
            </a:pPr>
            <a:r>
              <a:rPr kumimoji="0" lang="en-US" sz="9200" b="1" i="0" u="none" strike="noStrike" kern="1200" cap="none" spc="0" normalizeH="0" baseline="0" noProof="0" dirty="0">
                <a:ln>
                  <a:noFill/>
                </a:ln>
                <a:solidFill>
                  <a:srgbClr val="000000"/>
                </a:solidFill>
                <a:effectLst/>
                <a:uLnTx/>
                <a:uFillTx/>
                <a:latin typeface="Canva Sans Bold"/>
                <a:ea typeface="Canva Sans Bold"/>
                <a:cs typeface="Canva Sans Bold"/>
                <a:sym typeface="Canva Sans Bold"/>
              </a:rPr>
              <a:t>Co-Navigator Program</a:t>
            </a:r>
          </a:p>
        </p:txBody>
      </p:sp>
      <p:sp>
        <p:nvSpPr>
          <p:cNvPr id="20" name="TextBox 20"/>
          <p:cNvSpPr txBox="1"/>
          <p:nvPr/>
        </p:nvSpPr>
        <p:spPr>
          <a:xfrm>
            <a:off x="384288" y="2459319"/>
            <a:ext cx="17519424" cy="941070"/>
          </a:xfrm>
          <a:prstGeom prst="rect">
            <a:avLst/>
          </a:prstGeom>
        </p:spPr>
        <p:txBody>
          <a:bodyPr lIns="0" tIns="0" rIns="0" bIns="0" rtlCol="0" anchor="t">
            <a:spAutoFit/>
          </a:bodyPr>
          <a:lstStyle/>
          <a:p>
            <a:pPr algn="ctr">
              <a:lnSpc>
                <a:spcPts val="3779"/>
              </a:lnSpc>
            </a:pPr>
            <a:r>
              <a:rPr lang="en-US" sz="2700" b="1" dirty="0">
                <a:solidFill>
                  <a:srgbClr val="000000"/>
                </a:solidFill>
                <a:latin typeface="Canva Sans Bold"/>
                <a:ea typeface="Canva Sans Bold"/>
                <a:cs typeface="Canva Sans Bold"/>
                <a:sym typeface="Canva Sans Bold"/>
              </a:rPr>
              <a:t>Establish a formalized SSP/CN program within HHSC, including training for providers to ensure quality and consistency.</a:t>
            </a:r>
          </a:p>
        </p:txBody>
      </p:sp>
      <p:sp>
        <p:nvSpPr>
          <p:cNvPr id="21" name="TextBox 21"/>
          <p:cNvSpPr txBox="1"/>
          <p:nvPr/>
        </p:nvSpPr>
        <p:spPr>
          <a:xfrm>
            <a:off x="384287" y="4006426"/>
            <a:ext cx="8946869" cy="4780915"/>
          </a:xfrm>
          <a:prstGeom prst="rect">
            <a:avLst/>
          </a:prstGeom>
        </p:spPr>
        <p:txBody>
          <a:bodyPr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4" tooltip="https://capitol.texas.gov/BillLookup/History.aspx?LegSess=89R&amp;Bill=HB645"/>
              </a:rPr>
              <a:t>HB 645</a:t>
            </a:r>
          </a:p>
          <a:p>
            <a:pPr algn="ctr">
              <a:lnSpc>
                <a:spcPts val="4759"/>
              </a:lnSpc>
            </a:pPr>
            <a:r>
              <a:rPr lang="en-US" sz="3399" dirty="0">
                <a:solidFill>
                  <a:srgbClr val="000000"/>
                </a:solidFill>
                <a:latin typeface="Canva Sans"/>
                <a:ea typeface="Canva Sans"/>
                <a:cs typeface="Canva Sans"/>
                <a:sym typeface="Canva Sans"/>
              </a:rPr>
              <a:t>by Rep. Gonzalez of El Paso</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This bill establishes a co-navigator program under HHSC, as well as an advisory committee.</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This bill is on the General State Calendar.</a:t>
            </a:r>
          </a:p>
        </p:txBody>
      </p:sp>
      <p:sp>
        <p:nvSpPr>
          <p:cNvPr id="22" name="TextBox 22"/>
          <p:cNvSpPr txBox="1"/>
          <p:nvPr/>
        </p:nvSpPr>
        <p:spPr>
          <a:xfrm>
            <a:off x="9644661" y="4026520"/>
            <a:ext cx="8259052" cy="580390"/>
          </a:xfrm>
          <a:prstGeom prst="rect">
            <a:avLst/>
          </a:prstGeom>
        </p:spPr>
        <p:txBody>
          <a:bodyPr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5" tooltip="https://capitol.texas.gov/BillLookup/History.aspx?LegSess=89R&amp;Bill=SB1653"/>
              </a:rPr>
              <a:t>SB 1653</a:t>
            </a:r>
            <a:r>
              <a:rPr lang="en-US" sz="3399" dirty="0">
                <a:solidFill>
                  <a:srgbClr val="000000"/>
                </a:solidFill>
                <a:latin typeface="Canva Sans"/>
                <a:ea typeface="Canva Sans"/>
                <a:cs typeface="Canva Sans"/>
                <a:sym typeface="Canva Sans"/>
                <a:hlinkClick r:id="rId5" tooltip="https://capitol.texas.gov/BillLookup/History.aspx?LegSess=89R&amp;Bill=SB1653"/>
              </a:rPr>
              <a:t> </a:t>
            </a:r>
            <a:r>
              <a:rPr lang="en-US" sz="3399" dirty="0">
                <a:solidFill>
                  <a:srgbClr val="000000"/>
                </a:solidFill>
                <a:latin typeface="Canva Sans"/>
                <a:ea typeface="Canva Sans"/>
                <a:cs typeface="Canva Sans"/>
                <a:sym typeface="Canva Sans"/>
              </a:rPr>
              <a:t>by Sen. Hughes (Companion)</a:t>
            </a:r>
          </a:p>
        </p:txBody>
      </p:sp>
      <p:sp>
        <p:nvSpPr>
          <p:cNvPr id="18" name="Freeform 18" descr="A deafblind person using protactile ASL with their co-navigator."/>
          <p:cNvSpPr/>
          <p:nvPr/>
        </p:nvSpPr>
        <p:spPr>
          <a:xfrm>
            <a:off x="11099883" y="5006960"/>
            <a:ext cx="5413647" cy="3610861"/>
          </a:xfrm>
          <a:custGeom>
            <a:avLst/>
            <a:gdLst/>
            <a:ahLst/>
            <a:cxnLst/>
            <a:rect l="l" t="t" r="r" b="b"/>
            <a:pathLst>
              <a:path w="5413647" h="3610861">
                <a:moveTo>
                  <a:pt x="0" y="0"/>
                </a:moveTo>
                <a:lnTo>
                  <a:pt x="5413648" y="0"/>
                </a:lnTo>
                <a:lnTo>
                  <a:pt x="5413648" y="3610860"/>
                </a:lnTo>
                <a:lnTo>
                  <a:pt x="0" y="3610860"/>
                </a:lnTo>
                <a:lnTo>
                  <a:pt x="0" y="0"/>
                </a:lnTo>
                <a:close/>
              </a:path>
            </a:pathLst>
          </a:custGeom>
          <a:blipFill>
            <a:blip r:embed="rId6"/>
            <a:stretch>
              <a:fillRect/>
            </a:stretch>
          </a:blipFill>
        </p:spPr>
        <p:txBody>
          <a:bodyPr/>
          <a:lstStyle/>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1" y="9194007"/>
            <a:ext cx="18288000" cy="1166812"/>
            <a:chOff x="0" y="0"/>
            <a:chExt cx="24384000" cy="1555750"/>
          </a:xfrm>
        </p:grpSpPr>
        <p:grpSp>
          <p:nvGrpSpPr>
            <p:cNvPr id="3" name="Group 3"/>
            <p:cNvGrpSpPr/>
            <p:nvPr/>
          </p:nvGrpSpPr>
          <p:grpSpPr>
            <a:xfrm rot="-5400000">
              <a:off x="11482384" y="-11482383"/>
              <a:ext cx="1419224" cy="24383989"/>
              <a:chOff x="0" y="0"/>
              <a:chExt cx="1009226" cy="17339726"/>
            </a:xfrm>
          </p:grpSpPr>
          <p:sp>
            <p:nvSpPr>
              <p:cNvPr id="4" name="Freeform 4"/>
              <p:cNvSpPr/>
              <p:nvPr/>
            </p:nvSpPr>
            <p:spPr>
              <a:xfrm>
                <a:off x="0" y="0"/>
                <a:ext cx="1009269" cy="17339726"/>
              </a:xfrm>
              <a:custGeom>
                <a:avLst/>
                <a:gdLst/>
                <a:ahLst/>
                <a:cxnLst/>
                <a:rect l="l" t="t" r="r" b="b"/>
                <a:pathLst>
                  <a:path w="1009269" h="17339726">
                    <a:moveTo>
                      <a:pt x="0" y="0"/>
                    </a:moveTo>
                    <a:lnTo>
                      <a:pt x="1009269" y="0"/>
                    </a:lnTo>
                    <a:lnTo>
                      <a:pt x="1009269" y="17339726"/>
                    </a:lnTo>
                    <a:lnTo>
                      <a:pt x="0" y="17339726"/>
                    </a:lnTo>
                    <a:close/>
                  </a:path>
                </a:pathLst>
              </a:custGeom>
              <a:gradFill rotWithShape="1">
                <a:gsLst>
                  <a:gs pos="53000">
                    <a:srgbClr val="3D6696">
                      <a:alpha val="100000"/>
                    </a:srgbClr>
                  </a:gs>
                  <a:gs pos="100000">
                    <a:srgbClr val="000714">
                      <a:alpha val="100000"/>
                    </a:srgbClr>
                  </a:gs>
                </a:gsLst>
                <a:lin ang="8400000"/>
              </a:gradFill>
            </p:spPr>
            <p:txBody>
              <a:bodyPr/>
              <a:lstStyle/>
              <a:p>
                <a:endParaRPr lang="en-US" dirty="0"/>
              </a:p>
            </p:txBody>
          </p:sp>
        </p:grpSp>
        <p:grpSp>
          <p:nvGrpSpPr>
            <p:cNvPr id="5" name="Group 5"/>
            <p:cNvGrpSpPr/>
            <p:nvPr/>
          </p:nvGrpSpPr>
          <p:grpSpPr>
            <a:xfrm rot="-5400000">
              <a:off x="11787192" y="-11107733"/>
              <a:ext cx="809624" cy="24383992"/>
              <a:chOff x="0" y="0"/>
              <a:chExt cx="575733" cy="17339728"/>
            </a:xfrm>
          </p:grpSpPr>
          <p:sp>
            <p:nvSpPr>
              <p:cNvPr id="6" name="Freeform 6"/>
              <p:cNvSpPr/>
              <p:nvPr/>
            </p:nvSpPr>
            <p:spPr>
              <a:xfrm>
                <a:off x="0" y="0"/>
                <a:ext cx="575691" cy="17339726"/>
              </a:xfrm>
              <a:custGeom>
                <a:avLst/>
                <a:gdLst/>
                <a:ahLst/>
                <a:cxnLst/>
                <a:rect l="l" t="t" r="r" b="b"/>
                <a:pathLst>
                  <a:path w="575691" h="17339726">
                    <a:moveTo>
                      <a:pt x="0" y="0"/>
                    </a:moveTo>
                    <a:lnTo>
                      <a:pt x="575691" y="0"/>
                    </a:lnTo>
                    <a:lnTo>
                      <a:pt x="575691" y="17339726"/>
                    </a:lnTo>
                    <a:lnTo>
                      <a:pt x="0" y="17339726"/>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grpSp>
          <p:nvGrpSpPr>
            <p:cNvPr id="7" name="Group 7"/>
            <p:cNvGrpSpPr/>
            <p:nvPr/>
          </p:nvGrpSpPr>
          <p:grpSpPr>
            <a:xfrm>
              <a:off x="2590800" y="0"/>
              <a:ext cx="14630394" cy="736600"/>
              <a:chOff x="0" y="0"/>
              <a:chExt cx="10403835" cy="523804"/>
            </a:xfrm>
          </p:grpSpPr>
          <p:sp>
            <p:nvSpPr>
              <p:cNvPr id="8" name="Freeform 8"/>
              <p:cNvSpPr/>
              <p:nvPr/>
            </p:nvSpPr>
            <p:spPr>
              <a:xfrm>
                <a:off x="0" y="0"/>
                <a:ext cx="10403836" cy="523804"/>
              </a:xfrm>
              <a:custGeom>
                <a:avLst/>
                <a:gdLst/>
                <a:ahLst/>
                <a:cxnLst/>
                <a:rect l="l" t="t" r="r" b="b"/>
                <a:pathLst>
                  <a:path w="10403836" h="523804">
                    <a:moveTo>
                      <a:pt x="0" y="0"/>
                    </a:moveTo>
                    <a:lnTo>
                      <a:pt x="10403836" y="0"/>
                    </a:lnTo>
                    <a:lnTo>
                      <a:pt x="10403836" y="523804"/>
                    </a:lnTo>
                    <a:lnTo>
                      <a:pt x="0" y="523804"/>
                    </a:lnTo>
                    <a:close/>
                  </a:path>
                </a:pathLst>
              </a:custGeom>
              <a:solidFill>
                <a:srgbClr val="000000">
                  <a:alpha val="0"/>
                </a:srgbClr>
              </a:solidFill>
            </p:spPr>
            <p:txBody>
              <a:bodyPr/>
              <a:lstStyle/>
              <a:p>
                <a:endParaRPr lang="en-US" dirty="0"/>
              </a:p>
            </p:txBody>
          </p:sp>
          <p:sp>
            <p:nvSpPr>
              <p:cNvPr id="9" name="TextBox 9"/>
              <p:cNvSpPr txBox="1"/>
              <p:nvPr/>
            </p:nvSpPr>
            <p:spPr>
              <a:xfrm>
                <a:off x="0" y="-19050"/>
                <a:ext cx="10403835" cy="542854"/>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Texas Office of the Governor</a:t>
                </a:r>
              </a:p>
            </p:txBody>
          </p:sp>
        </p:grpSp>
        <p:grpSp>
          <p:nvGrpSpPr>
            <p:cNvPr id="10" name="Group 10"/>
            <p:cNvGrpSpPr/>
            <p:nvPr/>
          </p:nvGrpSpPr>
          <p:grpSpPr>
            <a:xfrm>
              <a:off x="2590800" y="815974"/>
              <a:ext cx="18643592" cy="739776"/>
              <a:chOff x="0" y="0"/>
              <a:chExt cx="13257665" cy="526063"/>
            </a:xfrm>
          </p:grpSpPr>
          <p:sp>
            <p:nvSpPr>
              <p:cNvPr id="11" name="Freeform 11"/>
              <p:cNvSpPr/>
              <p:nvPr/>
            </p:nvSpPr>
            <p:spPr>
              <a:xfrm>
                <a:off x="0" y="0"/>
                <a:ext cx="13257665" cy="526063"/>
              </a:xfrm>
              <a:custGeom>
                <a:avLst/>
                <a:gdLst/>
                <a:ahLst/>
                <a:cxnLst/>
                <a:rect l="l" t="t" r="r" b="b"/>
                <a:pathLst>
                  <a:path w="13257665" h="526063">
                    <a:moveTo>
                      <a:pt x="0" y="0"/>
                    </a:moveTo>
                    <a:lnTo>
                      <a:pt x="13257665" y="0"/>
                    </a:lnTo>
                    <a:lnTo>
                      <a:pt x="13257665" y="526063"/>
                    </a:lnTo>
                    <a:lnTo>
                      <a:pt x="0" y="526063"/>
                    </a:lnTo>
                    <a:close/>
                  </a:path>
                </a:pathLst>
              </a:custGeom>
              <a:solidFill>
                <a:srgbClr val="000000">
                  <a:alpha val="0"/>
                </a:srgbClr>
              </a:solidFill>
            </p:spPr>
            <p:txBody>
              <a:bodyPr/>
              <a:lstStyle/>
              <a:p>
                <a:endParaRPr lang="en-US" dirty="0"/>
              </a:p>
            </p:txBody>
          </p:sp>
          <p:sp>
            <p:nvSpPr>
              <p:cNvPr id="12" name="TextBox 12"/>
              <p:cNvSpPr txBox="1"/>
              <p:nvPr/>
            </p:nvSpPr>
            <p:spPr>
              <a:xfrm>
                <a:off x="0" y="-19050"/>
                <a:ext cx="13257665" cy="545113"/>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GOVERNOR’S COMMITTEE ON PEOPLE WITH DISABILITIES</a:t>
                </a:r>
              </a:p>
            </p:txBody>
          </p:sp>
        </p:grpSp>
        <p:grpSp>
          <p:nvGrpSpPr>
            <p:cNvPr id="13" name="Group 13"/>
            <p:cNvGrpSpPr/>
            <p:nvPr/>
          </p:nvGrpSpPr>
          <p:grpSpPr>
            <a:xfrm rot="-5400000">
              <a:off x="12145958" y="-11466507"/>
              <a:ext cx="92074" cy="24383989"/>
              <a:chOff x="0" y="0"/>
              <a:chExt cx="65475" cy="17339726"/>
            </a:xfrm>
          </p:grpSpPr>
          <p:sp>
            <p:nvSpPr>
              <p:cNvPr id="14" name="Freeform 14"/>
              <p:cNvSpPr/>
              <p:nvPr/>
            </p:nvSpPr>
            <p:spPr>
              <a:xfrm>
                <a:off x="0" y="0"/>
                <a:ext cx="65532" cy="17339726"/>
              </a:xfrm>
              <a:custGeom>
                <a:avLst/>
                <a:gdLst/>
                <a:ahLst/>
                <a:cxnLst/>
                <a:rect l="l" t="t" r="r" b="b"/>
                <a:pathLst>
                  <a:path w="65532" h="17339726">
                    <a:moveTo>
                      <a:pt x="65532" y="0"/>
                    </a:moveTo>
                    <a:lnTo>
                      <a:pt x="0" y="0"/>
                    </a:lnTo>
                    <a:lnTo>
                      <a:pt x="0" y="17339726"/>
                    </a:lnTo>
                    <a:lnTo>
                      <a:pt x="65532" y="17339726"/>
                    </a:lnTo>
                    <a:close/>
                  </a:path>
                </a:pathLst>
              </a:custGeom>
              <a:gradFill rotWithShape="1">
                <a:gsLst>
                  <a:gs pos="0">
                    <a:srgbClr val="E6A900">
                      <a:alpha val="100000"/>
                    </a:srgbClr>
                  </a:gs>
                  <a:gs pos="50000">
                    <a:srgbClr val="E6A900">
                      <a:alpha val="100000"/>
                    </a:srgbClr>
                  </a:gs>
                  <a:gs pos="91000">
                    <a:srgbClr val="FFFFFF">
                      <a:alpha val="100000"/>
                    </a:srgbClr>
                  </a:gs>
                  <a:gs pos="100000">
                    <a:srgbClr val="FFC000">
                      <a:alpha val="100000"/>
                    </a:srgbClr>
                  </a:gs>
                </a:gsLst>
                <a:lin ang="16200000"/>
              </a:gradFill>
            </p:spPr>
            <p:txBody>
              <a:bodyPr/>
              <a:lstStyle/>
              <a:p>
                <a:endParaRPr lang="en-US" dirty="0"/>
              </a:p>
            </p:txBody>
          </p:sp>
        </p:grpSp>
        <p:sp>
          <p:nvSpPr>
            <p:cNvPr id="15" name="Freeform 15"/>
            <p:cNvSpPr/>
            <p:nvPr/>
          </p:nvSpPr>
          <p:spPr>
            <a:xfrm>
              <a:off x="563153" y="78190"/>
              <a:ext cx="1838959" cy="1373702"/>
            </a:xfrm>
            <a:custGeom>
              <a:avLst/>
              <a:gdLst/>
              <a:ahLst/>
              <a:cxnLst/>
              <a:rect l="l" t="t" r="r" b="b"/>
              <a:pathLst>
                <a:path w="1838959" h="1373702">
                  <a:moveTo>
                    <a:pt x="0" y="0"/>
                  </a:moveTo>
                  <a:lnTo>
                    <a:pt x="1838959" y="0"/>
                  </a:lnTo>
                  <a:lnTo>
                    <a:pt x="1838959" y="1373702"/>
                  </a:lnTo>
                  <a:lnTo>
                    <a:pt x="0" y="1373702"/>
                  </a:lnTo>
                  <a:lnTo>
                    <a:pt x="0" y="0"/>
                  </a:lnTo>
                  <a:close/>
                </a:path>
              </a:pathLst>
            </a:custGeom>
            <a:blipFill>
              <a:blip r:embed="rId3"/>
              <a:stretch>
                <a:fillRect t="-16531" b="-16531"/>
              </a:stretch>
            </a:blipFill>
          </p:spPr>
          <p:txBody>
            <a:bodyPr/>
            <a:lstStyle/>
            <a:p>
              <a:endParaRPr lang="en-US" dirty="0"/>
            </a:p>
          </p:txBody>
        </p:sp>
      </p:grpSp>
      <p:grpSp>
        <p:nvGrpSpPr>
          <p:cNvPr id="16" name="Group 16">
            <a:extLst>
              <a:ext uri="{C183D7F6-B498-43B3-948B-1728B52AA6E4}">
                <adec:decorative xmlns:adec="http://schemas.microsoft.com/office/drawing/2017/decorative" val="1"/>
              </a:ext>
            </a:extLst>
          </p:cNvPr>
          <p:cNvGrpSpPr/>
          <p:nvPr/>
        </p:nvGrpSpPr>
        <p:grpSpPr>
          <a:xfrm rot="-5400000">
            <a:off x="8982599" y="-8982600"/>
            <a:ext cx="322800" cy="18288000"/>
            <a:chOff x="0" y="0"/>
            <a:chExt cx="229547" cy="13004801"/>
          </a:xfrm>
        </p:grpSpPr>
        <p:sp>
          <p:nvSpPr>
            <p:cNvPr id="17" name="Freeform 17"/>
            <p:cNvSpPr/>
            <p:nvPr/>
          </p:nvSpPr>
          <p:spPr>
            <a:xfrm>
              <a:off x="0" y="0"/>
              <a:ext cx="229489" cy="13004800"/>
            </a:xfrm>
            <a:custGeom>
              <a:avLst/>
              <a:gdLst/>
              <a:ahLst/>
              <a:cxnLst/>
              <a:rect l="l" t="t" r="r" b="b"/>
              <a:pathLst>
                <a:path w="229489" h="13004800">
                  <a:moveTo>
                    <a:pt x="0" y="0"/>
                  </a:moveTo>
                  <a:lnTo>
                    <a:pt x="229489" y="0"/>
                  </a:lnTo>
                  <a:lnTo>
                    <a:pt x="229489" y="13004800"/>
                  </a:lnTo>
                  <a:lnTo>
                    <a:pt x="0" y="13004800"/>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sp>
        <p:nvSpPr>
          <p:cNvPr id="18" name="TextBox 18"/>
          <p:cNvSpPr txBox="1">
            <a:spLocks noGrp="1"/>
          </p:cNvSpPr>
          <p:nvPr>
            <p:ph type="title" idx="4294967295"/>
          </p:nvPr>
        </p:nvSpPr>
        <p:spPr>
          <a:xfrm>
            <a:off x="-2" y="403238"/>
            <a:ext cx="18288001" cy="156654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2880"/>
              </a:lnSpc>
              <a:spcBef>
                <a:spcPts val="0"/>
              </a:spcBef>
              <a:spcAft>
                <a:spcPts val="0"/>
              </a:spcAft>
              <a:buClrTx/>
              <a:buSzTx/>
              <a:buFontTx/>
              <a:buNone/>
              <a:tabLst/>
              <a:defRPr/>
            </a:pPr>
            <a:r>
              <a:rPr kumimoji="0" lang="en-US" sz="9200" b="1" i="0" u="none" strike="noStrike" kern="1200" cap="none" spc="0" normalizeH="0" baseline="0" noProof="0" dirty="0">
                <a:ln>
                  <a:noFill/>
                </a:ln>
                <a:solidFill>
                  <a:srgbClr val="000000"/>
                </a:solidFill>
                <a:effectLst/>
                <a:uLnTx/>
                <a:uFillTx/>
                <a:latin typeface="Canva Sans Bold"/>
                <a:ea typeface="Canva Sans Bold"/>
                <a:cs typeface="Canva Sans Bold"/>
                <a:sym typeface="Canva Sans Bold"/>
              </a:rPr>
              <a:t>Adult Changing Tables</a:t>
            </a:r>
          </a:p>
        </p:txBody>
      </p:sp>
      <p:sp>
        <p:nvSpPr>
          <p:cNvPr id="19" name="TextBox 19"/>
          <p:cNvSpPr txBox="1"/>
          <p:nvPr/>
        </p:nvSpPr>
        <p:spPr>
          <a:xfrm>
            <a:off x="52995" y="2138686"/>
            <a:ext cx="18182007" cy="1893570"/>
          </a:xfrm>
          <a:prstGeom prst="rect">
            <a:avLst/>
          </a:prstGeom>
        </p:spPr>
        <p:txBody>
          <a:bodyPr lIns="0" tIns="0" rIns="0" bIns="0" rtlCol="0" anchor="t">
            <a:spAutoFit/>
          </a:bodyPr>
          <a:lstStyle/>
          <a:p>
            <a:pPr algn="ctr">
              <a:lnSpc>
                <a:spcPts val="3779"/>
              </a:lnSpc>
            </a:pPr>
            <a:r>
              <a:rPr lang="en-US" sz="2700" b="1" dirty="0">
                <a:solidFill>
                  <a:srgbClr val="000000"/>
                </a:solidFill>
                <a:latin typeface="Canva Sans Bold"/>
                <a:ea typeface="Canva Sans Bold"/>
                <a:cs typeface="Canva Sans Bold"/>
                <a:sym typeface="Canva Sans Bold"/>
              </a:rPr>
              <a:t>The Legislature should consider amending Chapter 469 of the Government Code, Elimination of Architectural Barriers, to adopt the Texas Accessibility Standards for Universal Changing Places. With this statutory change and funds appropriated to the State Preservation Board, adult changing tables could be installed within the Texas Capitol. </a:t>
            </a:r>
          </a:p>
        </p:txBody>
      </p:sp>
      <p:sp>
        <p:nvSpPr>
          <p:cNvPr id="20" name="TextBox 20"/>
          <p:cNvSpPr txBox="1"/>
          <p:nvPr/>
        </p:nvSpPr>
        <p:spPr>
          <a:xfrm>
            <a:off x="105992" y="3965581"/>
            <a:ext cx="8628431" cy="1180465"/>
          </a:xfrm>
          <a:prstGeom prst="rect">
            <a:avLst/>
          </a:prstGeom>
        </p:spPr>
        <p:txBody>
          <a:bodyPr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4" tooltip="https://capitol.texas.gov/BillLookup/History.aspx?LegSess=89R&amp;Bill=HB4754"/>
              </a:rPr>
              <a:t>HB 4754</a:t>
            </a:r>
          </a:p>
          <a:p>
            <a:pPr algn="ctr">
              <a:lnSpc>
                <a:spcPts val="4759"/>
              </a:lnSpc>
            </a:pPr>
            <a:r>
              <a:rPr lang="en-US" sz="3399" dirty="0">
                <a:solidFill>
                  <a:srgbClr val="000000"/>
                </a:solidFill>
                <a:latin typeface="Canva Sans"/>
                <a:ea typeface="Canva Sans"/>
                <a:cs typeface="Canva Sans"/>
                <a:sym typeface="Canva Sans"/>
              </a:rPr>
              <a:t>by Rep. Lopez</a:t>
            </a:r>
          </a:p>
        </p:txBody>
      </p:sp>
      <p:sp>
        <p:nvSpPr>
          <p:cNvPr id="21" name="TextBox 21"/>
          <p:cNvSpPr txBox="1"/>
          <p:nvPr/>
        </p:nvSpPr>
        <p:spPr>
          <a:xfrm>
            <a:off x="9553893" y="3965581"/>
            <a:ext cx="8421507" cy="1180465"/>
          </a:xfrm>
          <a:prstGeom prst="rect">
            <a:avLst/>
          </a:prstGeom>
        </p:spPr>
        <p:txBody>
          <a:bodyPr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5" tooltip="https://capitol.texas.gov/BillLookup/History.aspx?LegSess=89R&amp;Bill=SB2326"/>
              </a:rPr>
              <a:t>SB 2326</a:t>
            </a:r>
          </a:p>
          <a:p>
            <a:pPr algn="ctr">
              <a:lnSpc>
                <a:spcPts val="4759"/>
              </a:lnSpc>
            </a:pPr>
            <a:r>
              <a:rPr lang="en-US" sz="3399" dirty="0">
                <a:solidFill>
                  <a:srgbClr val="000000"/>
                </a:solidFill>
                <a:latin typeface="Canva Sans"/>
                <a:ea typeface="Canva Sans"/>
                <a:cs typeface="Canva Sans"/>
                <a:sym typeface="Canva Sans"/>
              </a:rPr>
              <a:t>by Sen. Zaffirini</a:t>
            </a:r>
          </a:p>
        </p:txBody>
      </p:sp>
      <p:sp>
        <p:nvSpPr>
          <p:cNvPr id="22" name="TextBox 22"/>
          <p:cNvSpPr txBox="1"/>
          <p:nvPr/>
        </p:nvSpPr>
        <p:spPr>
          <a:xfrm>
            <a:off x="742336" y="5646344"/>
            <a:ext cx="16803325" cy="2380615"/>
          </a:xfrm>
          <a:prstGeom prst="rect">
            <a:avLst/>
          </a:prstGeom>
        </p:spPr>
        <p:txBody>
          <a:bodyPr lIns="0" tIns="0" rIns="0" bIns="0" rtlCol="0" anchor="t">
            <a:spAutoFit/>
          </a:bodyPr>
          <a:lstStyle/>
          <a:p>
            <a:pPr algn="ctr">
              <a:lnSpc>
                <a:spcPts val="4759"/>
              </a:lnSpc>
            </a:pPr>
            <a:r>
              <a:rPr lang="en-US" sz="3399" dirty="0">
                <a:solidFill>
                  <a:srgbClr val="000000"/>
                </a:solidFill>
                <a:latin typeface="Canva Sans"/>
                <a:ea typeface="Canva Sans"/>
                <a:cs typeface="Canva Sans"/>
                <a:sym typeface="Canva Sans"/>
              </a:rPr>
              <a:t>Requires the installation of adult changing tables at all places of public accommodation. </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These bills are in committee.</a:t>
            </a:r>
          </a:p>
        </p:txBody>
      </p:sp>
      <p:sp>
        <p:nvSpPr>
          <p:cNvPr id="23" name="TextBox 23"/>
          <p:cNvSpPr txBox="1"/>
          <p:nvPr/>
        </p:nvSpPr>
        <p:spPr>
          <a:xfrm>
            <a:off x="-68873" y="8479777"/>
            <a:ext cx="18250770" cy="574196"/>
          </a:xfrm>
          <a:prstGeom prst="rect">
            <a:avLst/>
          </a:prstGeom>
        </p:spPr>
        <p:txBody>
          <a:bodyPr wrap="square" lIns="0" tIns="0" rIns="0" bIns="0" rtlCol="0" anchor="t">
            <a:spAutoFit/>
          </a:bodyPr>
          <a:lstStyle/>
          <a:p>
            <a:pPr algn="ctr">
              <a:lnSpc>
                <a:spcPts val="4759"/>
              </a:lnSpc>
            </a:pPr>
            <a:r>
              <a:rPr lang="en-US" sz="3399" dirty="0">
                <a:solidFill>
                  <a:srgbClr val="000000"/>
                </a:solidFill>
                <a:latin typeface="Canva Sans"/>
                <a:ea typeface="Canva Sans"/>
                <a:cs typeface="Canva Sans"/>
                <a:sym typeface="Canva Sans"/>
              </a:rPr>
              <a:t>Note: </a:t>
            </a:r>
            <a:r>
              <a:rPr lang="en-US" sz="3399" u="sng" dirty="0">
                <a:solidFill>
                  <a:srgbClr val="000000"/>
                </a:solidFill>
                <a:latin typeface="Canva Sans"/>
                <a:ea typeface="Canva Sans"/>
                <a:cs typeface="Canva Sans"/>
                <a:sym typeface="Canva Sans"/>
                <a:hlinkClick r:id="rId6" tooltip="https://capitol.texas.gov/BillLookup/History.aspx?LegSess=89R&amp;Bill=SB1680"/>
              </a:rPr>
              <a:t>SB 1680</a:t>
            </a:r>
            <a:r>
              <a:rPr lang="en-US" sz="3399" dirty="0">
                <a:solidFill>
                  <a:srgbClr val="000000"/>
                </a:solidFill>
                <a:latin typeface="Canva Sans"/>
                <a:ea typeface="Canva Sans"/>
                <a:cs typeface="Canva Sans"/>
                <a:sym typeface="Canva Sans"/>
              </a:rPr>
              <a:t> by Sen. Menendez adds an adult changing table to the Capitol Complex.</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1" y="9194007"/>
            <a:ext cx="18288000" cy="1166812"/>
            <a:chOff x="0" y="0"/>
            <a:chExt cx="24384000" cy="1555750"/>
          </a:xfrm>
        </p:grpSpPr>
        <p:grpSp>
          <p:nvGrpSpPr>
            <p:cNvPr id="3" name="Group 3"/>
            <p:cNvGrpSpPr/>
            <p:nvPr/>
          </p:nvGrpSpPr>
          <p:grpSpPr>
            <a:xfrm rot="-5400000">
              <a:off x="11482384" y="-11482383"/>
              <a:ext cx="1419224" cy="24383989"/>
              <a:chOff x="0" y="0"/>
              <a:chExt cx="1009226" cy="17339726"/>
            </a:xfrm>
          </p:grpSpPr>
          <p:sp>
            <p:nvSpPr>
              <p:cNvPr id="4" name="Freeform 4"/>
              <p:cNvSpPr/>
              <p:nvPr/>
            </p:nvSpPr>
            <p:spPr>
              <a:xfrm>
                <a:off x="0" y="0"/>
                <a:ext cx="1009269" cy="17339726"/>
              </a:xfrm>
              <a:custGeom>
                <a:avLst/>
                <a:gdLst/>
                <a:ahLst/>
                <a:cxnLst/>
                <a:rect l="l" t="t" r="r" b="b"/>
                <a:pathLst>
                  <a:path w="1009269" h="17339726">
                    <a:moveTo>
                      <a:pt x="0" y="0"/>
                    </a:moveTo>
                    <a:lnTo>
                      <a:pt x="1009269" y="0"/>
                    </a:lnTo>
                    <a:lnTo>
                      <a:pt x="1009269" y="17339726"/>
                    </a:lnTo>
                    <a:lnTo>
                      <a:pt x="0" y="17339726"/>
                    </a:lnTo>
                    <a:close/>
                  </a:path>
                </a:pathLst>
              </a:custGeom>
              <a:gradFill rotWithShape="1">
                <a:gsLst>
                  <a:gs pos="53000">
                    <a:srgbClr val="3D6696">
                      <a:alpha val="100000"/>
                    </a:srgbClr>
                  </a:gs>
                  <a:gs pos="100000">
                    <a:srgbClr val="000714">
                      <a:alpha val="100000"/>
                    </a:srgbClr>
                  </a:gs>
                </a:gsLst>
                <a:lin ang="8400000"/>
              </a:gradFill>
            </p:spPr>
            <p:txBody>
              <a:bodyPr/>
              <a:lstStyle/>
              <a:p>
                <a:endParaRPr lang="en-US" dirty="0"/>
              </a:p>
            </p:txBody>
          </p:sp>
        </p:grpSp>
        <p:grpSp>
          <p:nvGrpSpPr>
            <p:cNvPr id="5" name="Group 5"/>
            <p:cNvGrpSpPr/>
            <p:nvPr/>
          </p:nvGrpSpPr>
          <p:grpSpPr>
            <a:xfrm rot="-5400000">
              <a:off x="11787192" y="-11107733"/>
              <a:ext cx="809624" cy="24383992"/>
              <a:chOff x="0" y="0"/>
              <a:chExt cx="575733" cy="17339728"/>
            </a:xfrm>
          </p:grpSpPr>
          <p:sp>
            <p:nvSpPr>
              <p:cNvPr id="6" name="Freeform 6"/>
              <p:cNvSpPr/>
              <p:nvPr/>
            </p:nvSpPr>
            <p:spPr>
              <a:xfrm>
                <a:off x="0" y="0"/>
                <a:ext cx="575691" cy="17339726"/>
              </a:xfrm>
              <a:custGeom>
                <a:avLst/>
                <a:gdLst/>
                <a:ahLst/>
                <a:cxnLst/>
                <a:rect l="l" t="t" r="r" b="b"/>
                <a:pathLst>
                  <a:path w="575691" h="17339726">
                    <a:moveTo>
                      <a:pt x="0" y="0"/>
                    </a:moveTo>
                    <a:lnTo>
                      <a:pt x="575691" y="0"/>
                    </a:lnTo>
                    <a:lnTo>
                      <a:pt x="575691" y="17339726"/>
                    </a:lnTo>
                    <a:lnTo>
                      <a:pt x="0" y="17339726"/>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grpSp>
          <p:nvGrpSpPr>
            <p:cNvPr id="7" name="Group 7"/>
            <p:cNvGrpSpPr/>
            <p:nvPr/>
          </p:nvGrpSpPr>
          <p:grpSpPr>
            <a:xfrm>
              <a:off x="2590800" y="0"/>
              <a:ext cx="14630394" cy="736600"/>
              <a:chOff x="0" y="0"/>
              <a:chExt cx="10403835" cy="523804"/>
            </a:xfrm>
          </p:grpSpPr>
          <p:sp>
            <p:nvSpPr>
              <p:cNvPr id="8" name="Freeform 8"/>
              <p:cNvSpPr/>
              <p:nvPr/>
            </p:nvSpPr>
            <p:spPr>
              <a:xfrm>
                <a:off x="0" y="0"/>
                <a:ext cx="10403836" cy="523804"/>
              </a:xfrm>
              <a:custGeom>
                <a:avLst/>
                <a:gdLst/>
                <a:ahLst/>
                <a:cxnLst/>
                <a:rect l="l" t="t" r="r" b="b"/>
                <a:pathLst>
                  <a:path w="10403836" h="523804">
                    <a:moveTo>
                      <a:pt x="0" y="0"/>
                    </a:moveTo>
                    <a:lnTo>
                      <a:pt x="10403836" y="0"/>
                    </a:lnTo>
                    <a:lnTo>
                      <a:pt x="10403836" y="523804"/>
                    </a:lnTo>
                    <a:lnTo>
                      <a:pt x="0" y="523804"/>
                    </a:lnTo>
                    <a:close/>
                  </a:path>
                </a:pathLst>
              </a:custGeom>
              <a:solidFill>
                <a:srgbClr val="000000">
                  <a:alpha val="0"/>
                </a:srgbClr>
              </a:solidFill>
            </p:spPr>
            <p:txBody>
              <a:bodyPr/>
              <a:lstStyle/>
              <a:p>
                <a:endParaRPr lang="en-US" dirty="0"/>
              </a:p>
            </p:txBody>
          </p:sp>
          <p:sp>
            <p:nvSpPr>
              <p:cNvPr id="9" name="TextBox 9"/>
              <p:cNvSpPr txBox="1"/>
              <p:nvPr/>
            </p:nvSpPr>
            <p:spPr>
              <a:xfrm>
                <a:off x="0" y="-19050"/>
                <a:ext cx="10403835" cy="542854"/>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Texas Office of the Governor</a:t>
                </a:r>
              </a:p>
            </p:txBody>
          </p:sp>
        </p:grpSp>
        <p:grpSp>
          <p:nvGrpSpPr>
            <p:cNvPr id="10" name="Group 10"/>
            <p:cNvGrpSpPr/>
            <p:nvPr/>
          </p:nvGrpSpPr>
          <p:grpSpPr>
            <a:xfrm>
              <a:off x="2590800" y="815974"/>
              <a:ext cx="18643592" cy="739776"/>
              <a:chOff x="0" y="0"/>
              <a:chExt cx="13257665" cy="526063"/>
            </a:xfrm>
          </p:grpSpPr>
          <p:sp>
            <p:nvSpPr>
              <p:cNvPr id="11" name="Freeform 11"/>
              <p:cNvSpPr/>
              <p:nvPr/>
            </p:nvSpPr>
            <p:spPr>
              <a:xfrm>
                <a:off x="0" y="0"/>
                <a:ext cx="13257665" cy="526063"/>
              </a:xfrm>
              <a:custGeom>
                <a:avLst/>
                <a:gdLst/>
                <a:ahLst/>
                <a:cxnLst/>
                <a:rect l="l" t="t" r="r" b="b"/>
                <a:pathLst>
                  <a:path w="13257665" h="526063">
                    <a:moveTo>
                      <a:pt x="0" y="0"/>
                    </a:moveTo>
                    <a:lnTo>
                      <a:pt x="13257665" y="0"/>
                    </a:lnTo>
                    <a:lnTo>
                      <a:pt x="13257665" y="526063"/>
                    </a:lnTo>
                    <a:lnTo>
                      <a:pt x="0" y="526063"/>
                    </a:lnTo>
                    <a:close/>
                  </a:path>
                </a:pathLst>
              </a:custGeom>
              <a:solidFill>
                <a:srgbClr val="000000">
                  <a:alpha val="0"/>
                </a:srgbClr>
              </a:solidFill>
            </p:spPr>
            <p:txBody>
              <a:bodyPr/>
              <a:lstStyle/>
              <a:p>
                <a:endParaRPr lang="en-US" dirty="0"/>
              </a:p>
            </p:txBody>
          </p:sp>
          <p:sp>
            <p:nvSpPr>
              <p:cNvPr id="12" name="TextBox 12"/>
              <p:cNvSpPr txBox="1"/>
              <p:nvPr/>
            </p:nvSpPr>
            <p:spPr>
              <a:xfrm>
                <a:off x="0" y="-19050"/>
                <a:ext cx="13257665" cy="545113"/>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GOVERNOR’S COMMITTEE ON PEOPLE WITH DISABILITIES</a:t>
                </a:r>
              </a:p>
            </p:txBody>
          </p:sp>
        </p:grpSp>
        <p:grpSp>
          <p:nvGrpSpPr>
            <p:cNvPr id="13" name="Group 13"/>
            <p:cNvGrpSpPr/>
            <p:nvPr/>
          </p:nvGrpSpPr>
          <p:grpSpPr>
            <a:xfrm rot="-5400000">
              <a:off x="12145958" y="-11466507"/>
              <a:ext cx="92074" cy="24383989"/>
              <a:chOff x="0" y="0"/>
              <a:chExt cx="65475" cy="17339726"/>
            </a:xfrm>
          </p:grpSpPr>
          <p:sp>
            <p:nvSpPr>
              <p:cNvPr id="14" name="Freeform 14"/>
              <p:cNvSpPr/>
              <p:nvPr/>
            </p:nvSpPr>
            <p:spPr>
              <a:xfrm>
                <a:off x="0" y="0"/>
                <a:ext cx="65532" cy="17339726"/>
              </a:xfrm>
              <a:custGeom>
                <a:avLst/>
                <a:gdLst/>
                <a:ahLst/>
                <a:cxnLst/>
                <a:rect l="l" t="t" r="r" b="b"/>
                <a:pathLst>
                  <a:path w="65532" h="17339726">
                    <a:moveTo>
                      <a:pt x="65532" y="0"/>
                    </a:moveTo>
                    <a:lnTo>
                      <a:pt x="0" y="0"/>
                    </a:lnTo>
                    <a:lnTo>
                      <a:pt x="0" y="17339726"/>
                    </a:lnTo>
                    <a:lnTo>
                      <a:pt x="65532" y="17339726"/>
                    </a:lnTo>
                    <a:close/>
                  </a:path>
                </a:pathLst>
              </a:custGeom>
              <a:gradFill rotWithShape="1">
                <a:gsLst>
                  <a:gs pos="0">
                    <a:srgbClr val="E6A900">
                      <a:alpha val="100000"/>
                    </a:srgbClr>
                  </a:gs>
                  <a:gs pos="50000">
                    <a:srgbClr val="E6A900">
                      <a:alpha val="100000"/>
                    </a:srgbClr>
                  </a:gs>
                  <a:gs pos="91000">
                    <a:srgbClr val="FFFFFF">
                      <a:alpha val="100000"/>
                    </a:srgbClr>
                  </a:gs>
                  <a:gs pos="100000">
                    <a:srgbClr val="FFC000">
                      <a:alpha val="100000"/>
                    </a:srgbClr>
                  </a:gs>
                </a:gsLst>
                <a:lin ang="16200000"/>
              </a:gradFill>
            </p:spPr>
            <p:txBody>
              <a:bodyPr/>
              <a:lstStyle/>
              <a:p>
                <a:endParaRPr lang="en-US" dirty="0"/>
              </a:p>
            </p:txBody>
          </p:sp>
        </p:grpSp>
        <p:sp>
          <p:nvSpPr>
            <p:cNvPr id="15" name="Freeform 15"/>
            <p:cNvSpPr/>
            <p:nvPr/>
          </p:nvSpPr>
          <p:spPr>
            <a:xfrm>
              <a:off x="563153" y="78190"/>
              <a:ext cx="1838959" cy="1373702"/>
            </a:xfrm>
            <a:custGeom>
              <a:avLst/>
              <a:gdLst/>
              <a:ahLst/>
              <a:cxnLst/>
              <a:rect l="l" t="t" r="r" b="b"/>
              <a:pathLst>
                <a:path w="1838959" h="1373702">
                  <a:moveTo>
                    <a:pt x="0" y="0"/>
                  </a:moveTo>
                  <a:lnTo>
                    <a:pt x="1838959" y="0"/>
                  </a:lnTo>
                  <a:lnTo>
                    <a:pt x="1838959" y="1373702"/>
                  </a:lnTo>
                  <a:lnTo>
                    <a:pt x="0" y="1373702"/>
                  </a:lnTo>
                  <a:lnTo>
                    <a:pt x="0" y="0"/>
                  </a:lnTo>
                  <a:close/>
                </a:path>
              </a:pathLst>
            </a:custGeom>
            <a:blipFill>
              <a:blip r:embed="rId2"/>
              <a:stretch>
                <a:fillRect t="-16531" b="-16531"/>
              </a:stretch>
            </a:blipFill>
          </p:spPr>
          <p:txBody>
            <a:bodyPr/>
            <a:lstStyle/>
            <a:p>
              <a:endParaRPr lang="en-US" dirty="0"/>
            </a:p>
          </p:txBody>
        </p:sp>
      </p:grpSp>
      <p:grpSp>
        <p:nvGrpSpPr>
          <p:cNvPr id="16" name="Group 16">
            <a:extLst>
              <a:ext uri="{C183D7F6-B498-43B3-948B-1728B52AA6E4}">
                <adec:decorative xmlns:adec="http://schemas.microsoft.com/office/drawing/2017/decorative" val="1"/>
              </a:ext>
            </a:extLst>
          </p:cNvPr>
          <p:cNvGrpSpPr/>
          <p:nvPr/>
        </p:nvGrpSpPr>
        <p:grpSpPr>
          <a:xfrm rot="-5400000">
            <a:off x="8982599" y="-8982600"/>
            <a:ext cx="322800" cy="18288000"/>
            <a:chOff x="0" y="0"/>
            <a:chExt cx="229547" cy="13004801"/>
          </a:xfrm>
        </p:grpSpPr>
        <p:sp>
          <p:nvSpPr>
            <p:cNvPr id="17" name="Freeform 17"/>
            <p:cNvSpPr/>
            <p:nvPr/>
          </p:nvSpPr>
          <p:spPr>
            <a:xfrm>
              <a:off x="0" y="0"/>
              <a:ext cx="229489" cy="13004800"/>
            </a:xfrm>
            <a:custGeom>
              <a:avLst/>
              <a:gdLst/>
              <a:ahLst/>
              <a:cxnLst/>
              <a:rect l="l" t="t" r="r" b="b"/>
              <a:pathLst>
                <a:path w="229489" h="13004800">
                  <a:moveTo>
                    <a:pt x="0" y="0"/>
                  </a:moveTo>
                  <a:lnTo>
                    <a:pt x="229489" y="0"/>
                  </a:lnTo>
                  <a:lnTo>
                    <a:pt x="229489" y="13004800"/>
                  </a:lnTo>
                  <a:lnTo>
                    <a:pt x="0" y="13004800"/>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sp>
        <p:nvSpPr>
          <p:cNvPr id="19" name="TextBox 19"/>
          <p:cNvSpPr txBox="1">
            <a:spLocks noGrp="1"/>
          </p:cNvSpPr>
          <p:nvPr>
            <p:ph type="title" idx="4294967295"/>
          </p:nvPr>
        </p:nvSpPr>
        <p:spPr>
          <a:xfrm>
            <a:off x="0" y="549875"/>
            <a:ext cx="18287992" cy="156654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2880"/>
              </a:lnSpc>
              <a:spcBef>
                <a:spcPts val="0"/>
              </a:spcBef>
              <a:spcAft>
                <a:spcPts val="0"/>
              </a:spcAft>
              <a:buClrTx/>
              <a:buSzTx/>
              <a:buFontTx/>
              <a:buNone/>
              <a:tabLst/>
              <a:defRPr/>
            </a:pPr>
            <a:r>
              <a:rPr kumimoji="0" lang="en-US" sz="9200" b="1" i="0" u="none" strike="noStrike" kern="1200" cap="none" spc="0" normalizeH="0" baseline="0" noProof="0" dirty="0">
                <a:ln>
                  <a:noFill/>
                </a:ln>
                <a:solidFill>
                  <a:srgbClr val="000000"/>
                </a:solidFill>
                <a:effectLst/>
                <a:uLnTx/>
                <a:uFillTx/>
                <a:latin typeface="Canva Sans Bold"/>
                <a:ea typeface="Canva Sans Bold"/>
                <a:cs typeface="Canva Sans Bold"/>
                <a:sym typeface="Canva Sans Bold"/>
              </a:rPr>
              <a:t>Informal Suspensions</a:t>
            </a:r>
          </a:p>
        </p:txBody>
      </p:sp>
      <p:sp>
        <p:nvSpPr>
          <p:cNvPr id="20" name="TextBox 20"/>
          <p:cNvSpPr txBox="1"/>
          <p:nvPr/>
        </p:nvSpPr>
        <p:spPr>
          <a:xfrm>
            <a:off x="0" y="2459319"/>
            <a:ext cx="18287998" cy="1417320"/>
          </a:xfrm>
          <a:prstGeom prst="rect">
            <a:avLst/>
          </a:prstGeom>
        </p:spPr>
        <p:txBody>
          <a:bodyPr lIns="0" tIns="0" rIns="0" bIns="0" rtlCol="0" anchor="t">
            <a:spAutoFit/>
          </a:bodyPr>
          <a:lstStyle/>
          <a:p>
            <a:pPr algn="ctr">
              <a:lnSpc>
                <a:spcPts val="3779"/>
              </a:lnSpc>
            </a:pPr>
            <a:r>
              <a:rPr lang="en-US" sz="2700" b="1" dirty="0">
                <a:solidFill>
                  <a:srgbClr val="000000"/>
                </a:solidFill>
                <a:latin typeface="Canva Sans Bold"/>
                <a:ea typeface="Canva Sans Bold"/>
                <a:cs typeface="Canva Sans Bold"/>
                <a:sym typeface="Canva Sans Bold"/>
              </a:rPr>
              <a:t>The GCPD recommends amending Texas Education Code § 25.0875 to clarify the prohibited use of informal, undocumented suspensions and certain releases of students with disabilities to parents after school-initiated communication.</a:t>
            </a:r>
          </a:p>
        </p:txBody>
      </p:sp>
      <p:sp>
        <p:nvSpPr>
          <p:cNvPr id="21" name="TextBox 21"/>
          <p:cNvSpPr txBox="1"/>
          <p:nvPr/>
        </p:nvSpPr>
        <p:spPr>
          <a:xfrm>
            <a:off x="306475" y="4021833"/>
            <a:ext cx="14186906" cy="4883068"/>
          </a:xfrm>
          <a:prstGeom prst="rect">
            <a:avLst/>
          </a:prstGeom>
        </p:spPr>
        <p:txBody>
          <a:bodyPr lIns="0" tIns="0" rIns="0" bIns="0" rtlCol="0" anchor="t">
            <a:spAutoFit/>
          </a:bodyPr>
          <a:lstStyle/>
          <a:p>
            <a:pPr algn="ctr">
              <a:lnSpc>
                <a:spcPts val="4759"/>
              </a:lnSpc>
            </a:pPr>
            <a:r>
              <a:rPr lang="en-US" sz="3399" dirty="0">
                <a:solidFill>
                  <a:srgbClr val="000000"/>
                </a:solidFill>
                <a:latin typeface="Canva Sans"/>
                <a:ea typeface="Canva Sans"/>
                <a:cs typeface="Canva Sans"/>
                <a:sym typeface="Canva Sans"/>
                <a:hlinkClick r:id="rId3"/>
              </a:rPr>
              <a:t>HB 2292</a:t>
            </a: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by Rep. Allen</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This bill prohibits a school from releasing a student early as a discipline management technique or because of a student’s behavior that does not violate the code of conduct. </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This bill is in committee.</a:t>
            </a:r>
          </a:p>
        </p:txBody>
      </p:sp>
      <p:sp>
        <p:nvSpPr>
          <p:cNvPr id="18" name="Freeform 18" descr="A young child is standing with their arms crossed while an off-screen person is shaking their finger at them in a disciplining manner. "/>
          <p:cNvSpPr/>
          <p:nvPr/>
        </p:nvSpPr>
        <p:spPr>
          <a:xfrm>
            <a:off x="13909178" y="3486987"/>
            <a:ext cx="4041164" cy="5707020"/>
          </a:xfrm>
          <a:custGeom>
            <a:avLst/>
            <a:gdLst/>
            <a:ahLst/>
            <a:cxnLst/>
            <a:rect l="l" t="t" r="r" b="b"/>
            <a:pathLst>
              <a:path w="4041164" h="5707020">
                <a:moveTo>
                  <a:pt x="0" y="0"/>
                </a:moveTo>
                <a:lnTo>
                  <a:pt x="4041164" y="0"/>
                </a:lnTo>
                <a:lnTo>
                  <a:pt x="4041164" y="5707020"/>
                </a:lnTo>
                <a:lnTo>
                  <a:pt x="0" y="5707020"/>
                </a:lnTo>
                <a:lnTo>
                  <a:pt x="0" y="0"/>
                </a:lnTo>
                <a:close/>
              </a:path>
            </a:pathLst>
          </a:custGeom>
          <a:blipFill>
            <a:blip r:embed="rId4"/>
            <a:stretch>
              <a:fillRect t="-6215"/>
            </a:stretch>
          </a:blipFill>
        </p:spPr>
        <p:txBody>
          <a:bodyPr/>
          <a:lstStyle/>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C183D7F6-B498-43B3-948B-1728B52AA6E4}">
                <adec:decorative xmlns:adec="http://schemas.microsoft.com/office/drawing/2017/decorative" val="1"/>
              </a:ext>
            </a:extLst>
          </p:cNvPr>
          <p:cNvGrpSpPr/>
          <p:nvPr/>
        </p:nvGrpSpPr>
        <p:grpSpPr>
          <a:xfrm>
            <a:off x="-1" y="9194007"/>
            <a:ext cx="18288000" cy="1166812"/>
            <a:chOff x="0" y="0"/>
            <a:chExt cx="24384000" cy="1555750"/>
          </a:xfrm>
        </p:grpSpPr>
        <p:grpSp>
          <p:nvGrpSpPr>
            <p:cNvPr id="3" name="Group 3"/>
            <p:cNvGrpSpPr/>
            <p:nvPr/>
          </p:nvGrpSpPr>
          <p:grpSpPr>
            <a:xfrm rot="-5400000">
              <a:off x="11482384" y="-11482383"/>
              <a:ext cx="1419224" cy="24383989"/>
              <a:chOff x="0" y="0"/>
              <a:chExt cx="1009226" cy="17339726"/>
            </a:xfrm>
          </p:grpSpPr>
          <p:sp>
            <p:nvSpPr>
              <p:cNvPr id="4" name="Freeform 4"/>
              <p:cNvSpPr/>
              <p:nvPr/>
            </p:nvSpPr>
            <p:spPr>
              <a:xfrm>
                <a:off x="0" y="0"/>
                <a:ext cx="1009269" cy="17339726"/>
              </a:xfrm>
              <a:custGeom>
                <a:avLst/>
                <a:gdLst/>
                <a:ahLst/>
                <a:cxnLst/>
                <a:rect l="l" t="t" r="r" b="b"/>
                <a:pathLst>
                  <a:path w="1009269" h="17339726">
                    <a:moveTo>
                      <a:pt x="0" y="0"/>
                    </a:moveTo>
                    <a:lnTo>
                      <a:pt x="1009269" y="0"/>
                    </a:lnTo>
                    <a:lnTo>
                      <a:pt x="1009269" y="17339726"/>
                    </a:lnTo>
                    <a:lnTo>
                      <a:pt x="0" y="17339726"/>
                    </a:lnTo>
                    <a:close/>
                  </a:path>
                </a:pathLst>
              </a:custGeom>
              <a:gradFill rotWithShape="1">
                <a:gsLst>
                  <a:gs pos="53000">
                    <a:srgbClr val="3D6696">
                      <a:alpha val="100000"/>
                    </a:srgbClr>
                  </a:gs>
                  <a:gs pos="100000">
                    <a:srgbClr val="000714">
                      <a:alpha val="100000"/>
                    </a:srgbClr>
                  </a:gs>
                </a:gsLst>
                <a:lin ang="8400000"/>
              </a:gradFill>
            </p:spPr>
            <p:txBody>
              <a:bodyPr/>
              <a:lstStyle/>
              <a:p>
                <a:endParaRPr lang="en-US" dirty="0"/>
              </a:p>
            </p:txBody>
          </p:sp>
        </p:grpSp>
        <p:grpSp>
          <p:nvGrpSpPr>
            <p:cNvPr id="5" name="Group 5"/>
            <p:cNvGrpSpPr/>
            <p:nvPr/>
          </p:nvGrpSpPr>
          <p:grpSpPr>
            <a:xfrm rot="-5400000">
              <a:off x="11787192" y="-11107733"/>
              <a:ext cx="809624" cy="24383992"/>
              <a:chOff x="0" y="0"/>
              <a:chExt cx="575733" cy="17339728"/>
            </a:xfrm>
          </p:grpSpPr>
          <p:sp>
            <p:nvSpPr>
              <p:cNvPr id="6" name="Freeform 6"/>
              <p:cNvSpPr/>
              <p:nvPr/>
            </p:nvSpPr>
            <p:spPr>
              <a:xfrm>
                <a:off x="0" y="0"/>
                <a:ext cx="575691" cy="17339726"/>
              </a:xfrm>
              <a:custGeom>
                <a:avLst/>
                <a:gdLst/>
                <a:ahLst/>
                <a:cxnLst/>
                <a:rect l="l" t="t" r="r" b="b"/>
                <a:pathLst>
                  <a:path w="575691" h="17339726">
                    <a:moveTo>
                      <a:pt x="0" y="0"/>
                    </a:moveTo>
                    <a:lnTo>
                      <a:pt x="575691" y="0"/>
                    </a:lnTo>
                    <a:lnTo>
                      <a:pt x="575691" y="17339726"/>
                    </a:lnTo>
                    <a:lnTo>
                      <a:pt x="0" y="17339726"/>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grpSp>
          <p:nvGrpSpPr>
            <p:cNvPr id="7" name="Group 7"/>
            <p:cNvGrpSpPr/>
            <p:nvPr/>
          </p:nvGrpSpPr>
          <p:grpSpPr>
            <a:xfrm>
              <a:off x="2590800" y="0"/>
              <a:ext cx="14630394" cy="736600"/>
              <a:chOff x="0" y="0"/>
              <a:chExt cx="10403835" cy="523804"/>
            </a:xfrm>
          </p:grpSpPr>
          <p:sp>
            <p:nvSpPr>
              <p:cNvPr id="8" name="Freeform 8"/>
              <p:cNvSpPr/>
              <p:nvPr/>
            </p:nvSpPr>
            <p:spPr>
              <a:xfrm>
                <a:off x="0" y="0"/>
                <a:ext cx="10403836" cy="523804"/>
              </a:xfrm>
              <a:custGeom>
                <a:avLst/>
                <a:gdLst/>
                <a:ahLst/>
                <a:cxnLst/>
                <a:rect l="l" t="t" r="r" b="b"/>
                <a:pathLst>
                  <a:path w="10403836" h="523804">
                    <a:moveTo>
                      <a:pt x="0" y="0"/>
                    </a:moveTo>
                    <a:lnTo>
                      <a:pt x="10403836" y="0"/>
                    </a:lnTo>
                    <a:lnTo>
                      <a:pt x="10403836" y="523804"/>
                    </a:lnTo>
                    <a:lnTo>
                      <a:pt x="0" y="523804"/>
                    </a:lnTo>
                    <a:close/>
                  </a:path>
                </a:pathLst>
              </a:custGeom>
              <a:solidFill>
                <a:srgbClr val="000000">
                  <a:alpha val="0"/>
                </a:srgbClr>
              </a:solidFill>
            </p:spPr>
            <p:txBody>
              <a:bodyPr/>
              <a:lstStyle/>
              <a:p>
                <a:endParaRPr lang="en-US" dirty="0"/>
              </a:p>
            </p:txBody>
          </p:sp>
          <p:sp>
            <p:nvSpPr>
              <p:cNvPr id="9" name="TextBox 9"/>
              <p:cNvSpPr txBox="1"/>
              <p:nvPr/>
            </p:nvSpPr>
            <p:spPr>
              <a:xfrm>
                <a:off x="0" y="-19050"/>
                <a:ext cx="10403835" cy="542854"/>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Texas Office of the Governor</a:t>
                </a:r>
              </a:p>
            </p:txBody>
          </p:sp>
        </p:grpSp>
        <p:grpSp>
          <p:nvGrpSpPr>
            <p:cNvPr id="10" name="Group 10"/>
            <p:cNvGrpSpPr/>
            <p:nvPr/>
          </p:nvGrpSpPr>
          <p:grpSpPr>
            <a:xfrm>
              <a:off x="2590800" y="815974"/>
              <a:ext cx="18643592" cy="739776"/>
              <a:chOff x="0" y="0"/>
              <a:chExt cx="13257665" cy="526063"/>
            </a:xfrm>
          </p:grpSpPr>
          <p:sp>
            <p:nvSpPr>
              <p:cNvPr id="11" name="Freeform 11"/>
              <p:cNvSpPr/>
              <p:nvPr/>
            </p:nvSpPr>
            <p:spPr>
              <a:xfrm>
                <a:off x="0" y="0"/>
                <a:ext cx="13257665" cy="526063"/>
              </a:xfrm>
              <a:custGeom>
                <a:avLst/>
                <a:gdLst/>
                <a:ahLst/>
                <a:cxnLst/>
                <a:rect l="l" t="t" r="r" b="b"/>
                <a:pathLst>
                  <a:path w="13257665" h="526063">
                    <a:moveTo>
                      <a:pt x="0" y="0"/>
                    </a:moveTo>
                    <a:lnTo>
                      <a:pt x="13257665" y="0"/>
                    </a:lnTo>
                    <a:lnTo>
                      <a:pt x="13257665" y="526063"/>
                    </a:lnTo>
                    <a:lnTo>
                      <a:pt x="0" y="526063"/>
                    </a:lnTo>
                    <a:close/>
                  </a:path>
                </a:pathLst>
              </a:custGeom>
              <a:solidFill>
                <a:srgbClr val="000000">
                  <a:alpha val="0"/>
                </a:srgbClr>
              </a:solidFill>
            </p:spPr>
            <p:txBody>
              <a:bodyPr/>
              <a:lstStyle/>
              <a:p>
                <a:endParaRPr lang="en-US" dirty="0"/>
              </a:p>
            </p:txBody>
          </p:sp>
          <p:sp>
            <p:nvSpPr>
              <p:cNvPr id="12" name="TextBox 12"/>
              <p:cNvSpPr txBox="1"/>
              <p:nvPr/>
            </p:nvSpPr>
            <p:spPr>
              <a:xfrm>
                <a:off x="0" y="-19050"/>
                <a:ext cx="13257665" cy="545113"/>
              </a:xfrm>
              <a:prstGeom prst="rect">
                <a:avLst/>
              </a:prstGeom>
            </p:spPr>
            <p:txBody>
              <a:bodyPr lIns="0" tIns="0" rIns="0" bIns="0" rtlCol="0" anchor="t"/>
              <a:lstStyle/>
              <a:p>
                <a:pPr algn="l">
                  <a:lnSpc>
                    <a:spcPts val="3240"/>
                  </a:lnSpc>
                </a:pPr>
                <a:r>
                  <a:rPr lang="en-US" sz="2700" dirty="0">
                    <a:solidFill>
                      <a:srgbClr val="FFC000"/>
                    </a:solidFill>
                    <a:latin typeface="Arimo"/>
                    <a:ea typeface="Arimo"/>
                    <a:cs typeface="Arimo"/>
                    <a:sym typeface="Arimo"/>
                  </a:rPr>
                  <a:t>GOVERNOR’S COMMITTEE ON PEOPLE WITH DISABILITIES</a:t>
                </a:r>
              </a:p>
            </p:txBody>
          </p:sp>
        </p:grpSp>
        <p:grpSp>
          <p:nvGrpSpPr>
            <p:cNvPr id="13" name="Group 13"/>
            <p:cNvGrpSpPr/>
            <p:nvPr/>
          </p:nvGrpSpPr>
          <p:grpSpPr>
            <a:xfrm rot="-5400000">
              <a:off x="12145958" y="-11466507"/>
              <a:ext cx="92074" cy="24383989"/>
              <a:chOff x="0" y="0"/>
              <a:chExt cx="65475" cy="17339726"/>
            </a:xfrm>
          </p:grpSpPr>
          <p:sp>
            <p:nvSpPr>
              <p:cNvPr id="14" name="Freeform 14"/>
              <p:cNvSpPr/>
              <p:nvPr/>
            </p:nvSpPr>
            <p:spPr>
              <a:xfrm>
                <a:off x="0" y="0"/>
                <a:ext cx="65532" cy="17339726"/>
              </a:xfrm>
              <a:custGeom>
                <a:avLst/>
                <a:gdLst/>
                <a:ahLst/>
                <a:cxnLst/>
                <a:rect l="l" t="t" r="r" b="b"/>
                <a:pathLst>
                  <a:path w="65532" h="17339726">
                    <a:moveTo>
                      <a:pt x="65532" y="0"/>
                    </a:moveTo>
                    <a:lnTo>
                      <a:pt x="0" y="0"/>
                    </a:lnTo>
                    <a:lnTo>
                      <a:pt x="0" y="17339726"/>
                    </a:lnTo>
                    <a:lnTo>
                      <a:pt x="65532" y="17339726"/>
                    </a:lnTo>
                    <a:close/>
                  </a:path>
                </a:pathLst>
              </a:custGeom>
              <a:gradFill rotWithShape="1">
                <a:gsLst>
                  <a:gs pos="0">
                    <a:srgbClr val="E6A900">
                      <a:alpha val="100000"/>
                    </a:srgbClr>
                  </a:gs>
                  <a:gs pos="50000">
                    <a:srgbClr val="E6A900">
                      <a:alpha val="100000"/>
                    </a:srgbClr>
                  </a:gs>
                  <a:gs pos="91000">
                    <a:srgbClr val="FFFFFF">
                      <a:alpha val="100000"/>
                    </a:srgbClr>
                  </a:gs>
                  <a:gs pos="100000">
                    <a:srgbClr val="FFC000">
                      <a:alpha val="100000"/>
                    </a:srgbClr>
                  </a:gs>
                </a:gsLst>
                <a:lin ang="16200000"/>
              </a:gradFill>
            </p:spPr>
            <p:txBody>
              <a:bodyPr/>
              <a:lstStyle/>
              <a:p>
                <a:endParaRPr lang="en-US" dirty="0"/>
              </a:p>
            </p:txBody>
          </p:sp>
        </p:grpSp>
        <p:sp>
          <p:nvSpPr>
            <p:cNvPr id="15" name="Freeform 15"/>
            <p:cNvSpPr/>
            <p:nvPr/>
          </p:nvSpPr>
          <p:spPr>
            <a:xfrm>
              <a:off x="563153" y="78190"/>
              <a:ext cx="1838959" cy="1373702"/>
            </a:xfrm>
            <a:custGeom>
              <a:avLst/>
              <a:gdLst/>
              <a:ahLst/>
              <a:cxnLst/>
              <a:rect l="l" t="t" r="r" b="b"/>
              <a:pathLst>
                <a:path w="1838959" h="1373702">
                  <a:moveTo>
                    <a:pt x="0" y="0"/>
                  </a:moveTo>
                  <a:lnTo>
                    <a:pt x="1838959" y="0"/>
                  </a:lnTo>
                  <a:lnTo>
                    <a:pt x="1838959" y="1373702"/>
                  </a:lnTo>
                  <a:lnTo>
                    <a:pt x="0" y="1373702"/>
                  </a:lnTo>
                  <a:lnTo>
                    <a:pt x="0" y="0"/>
                  </a:lnTo>
                  <a:close/>
                </a:path>
              </a:pathLst>
            </a:custGeom>
            <a:blipFill>
              <a:blip r:embed="rId2"/>
              <a:stretch>
                <a:fillRect t="-16531" b="-16531"/>
              </a:stretch>
            </a:blipFill>
          </p:spPr>
          <p:txBody>
            <a:bodyPr/>
            <a:lstStyle/>
            <a:p>
              <a:endParaRPr lang="en-US" dirty="0"/>
            </a:p>
          </p:txBody>
        </p:sp>
      </p:grpSp>
      <p:grpSp>
        <p:nvGrpSpPr>
          <p:cNvPr id="16" name="Group 16">
            <a:extLst>
              <a:ext uri="{C183D7F6-B498-43B3-948B-1728B52AA6E4}">
                <adec:decorative xmlns:adec="http://schemas.microsoft.com/office/drawing/2017/decorative" val="1"/>
              </a:ext>
            </a:extLst>
          </p:cNvPr>
          <p:cNvGrpSpPr/>
          <p:nvPr/>
        </p:nvGrpSpPr>
        <p:grpSpPr>
          <a:xfrm rot="-5400000">
            <a:off x="8982599" y="-8982600"/>
            <a:ext cx="322800" cy="18288000"/>
            <a:chOff x="0" y="0"/>
            <a:chExt cx="229547" cy="13004801"/>
          </a:xfrm>
        </p:grpSpPr>
        <p:sp>
          <p:nvSpPr>
            <p:cNvPr id="17" name="Freeform 17"/>
            <p:cNvSpPr/>
            <p:nvPr/>
          </p:nvSpPr>
          <p:spPr>
            <a:xfrm>
              <a:off x="0" y="0"/>
              <a:ext cx="229489" cy="13004800"/>
            </a:xfrm>
            <a:custGeom>
              <a:avLst/>
              <a:gdLst/>
              <a:ahLst/>
              <a:cxnLst/>
              <a:rect l="l" t="t" r="r" b="b"/>
              <a:pathLst>
                <a:path w="229489" h="13004800">
                  <a:moveTo>
                    <a:pt x="0" y="0"/>
                  </a:moveTo>
                  <a:lnTo>
                    <a:pt x="229489" y="0"/>
                  </a:lnTo>
                  <a:lnTo>
                    <a:pt x="229489" y="13004800"/>
                  </a:lnTo>
                  <a:lnTo>
                    <a:pt x="0" y="13004800"/>
                  </a:lnTo>
                  <a:close/>
                </a:path>
              </a:pathLst>
            </a:custGeom>
            <a:gradFill rotWithShape="1">
              <a:gsLst>
                <a:gs pos="28000">
                  <a:srgbClr val="9E0000">
                    <a:alpha val="100000"/>
                  </a:srgbClr>
                </a:gs>
                <a:gs pos="71000">
                  <a:srgbClr val="580000">
                    <a:alpha val="100000"/>
                  </a:srgbClr>
                </a:gs>
              </a:gsLst>
              <a:lin ang="8400000"/>
            </a:gradFill>
          </p:spPr>
          <p:txBody>
            <a:bodyPr/>
            <a:lstStyle/>
            <a:p>
              <a:endParaRPr lang="en-US" dirty="0"/>
            </a:p>
          </p:txBody>
        </p:sp>
      </p:grpSp>
      <p:sp>
        <p:nvSpPr>
          <p:cNvPr id="18" name="TextBox 18"/>
          <p:cNvSpPr txBox="1">
            <a:spLocks noGrp="1"/>
          </p:cNvSpPr>
          <p:nvPr>
            <p:ph type="title" idx="4294967295"/>
          </p:nvPr>
        </p:nvSpPr>
        <p:spPr>
          <a:xfrm>
            <a:off x="2844582" y="342951"/>
            <a:ext cx="12598837" cy="156654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2880"/>
              </a:lnSpc>
              <a:spcBef>
                <a:spcPts val="0"/>
              </a:spcBef>
              <a:spcAft>
                <a:spcPts val="0"/>
              </a:spcAft>
              <a:buClrTx/>
              <a:buSzTx/>
              <a:buFontTx/>
              <a:buNone/>
              <a:tabLst/>
              <a:defRPr/>
            </a:pPr>
            <a:r>
              <a:rPr kumimoji="0" lang="en-US" sz="9200" b="1" i="0" u="none" strike="noStrike" kern="1200" cap="none" spc="0" normalizeH="0" baseline="0" noProof="0" dirty="0">
                <a:ln>
                  <a:noFill/>
                </a:ln>
                <a:solidFill>
                  <a:srgbClr val="000000"/>
                </a:solidFill>
                <a:effectLst/>
                <a:uLnTx/>
                <a:uFillTx/>
                <a:latin typeface="Canva Sans Bold"/>
                <a:ea typeface="Canva Sans Bold"/>
                <a:cs typeface="Canva Sans Bold"/>
                <a:sym typeface="Canva Sans Bold"/>
              </a:rPr>
              <a:t>Driving with Disability</a:t>
            </a:r>
          </a:p>
        </p:txBody>
      </p:sp>
      <p:sp>
        <p:nvSpPr>
          <p:cNvPr id="19" name="TextBox 19"/>
          <p:cNvSpPr txBox="1"/>
          <p:nvPr/>
        </p:nvSpPr>
        <p:spPr>
          <a:xfrm>
            <a:off x="206925" y="2192187"/>
            <a:ext cx="17903711" cy="1893570"/>
          </a:xfrm>
          <a:prstGeom prst="rect">
            <a:avLst/>
          </a:prstGeom>
        </p:spPr>
        <p:txBody>
          <a:bodyPr lIns="0" tIns="0" rIns="0" bIns="0" rtlCol="0" anchor="t">
            <a:spAutoFit/>
          </a:bodyPr>
          <a:lstStyle/>
          <a:p>
            <a:pPr algn="ctr">
              <a:lnSpc>
                <a:spcPts val="3779"/>
              </a:lnSpc>
            </a:pPr>
            <a:r>
              <a:rPr lang="en-US" sz="2700" b="1" dirty="0">
                <a:solidFill>
                  <a:srgbClr val="000000"/>
                </a:solidFill>
                <a:latin typeface="Canva Sans Bold"/>
                <a:ea typeface="Canva Sans Bold"/>
                <a:cs typeface="Canva Sans Bold"/>
                <a:sym typeface="Canva Sans Bold"/>
              </a:rPr>
              <a:t>The GCPD recommends amending Texas Transportation Code by adding the following health professions as allowable verifiers: Speech Language Pathologist, Occupational Therapists, Audiologists, School Psychologists, and Diagnosticians. Texas Transportation Code should be amended to allow DPS access to the health condition or disability information.</a:t>
            </a:r>
          </a:p>
        </p:txBody>
      </p:sp>
      <p:sp>
        <p:nvSpPr>
          <p:cNvPr id="20" name="TextBox 20"/>
          <p:cNvSpPr txBox="1"/>
          <p:nvPr/>
        </p:nvSpPr>
        <p:spPr>
          <a:xfrm>
            <a:off x="2844582" y="4358923"/>
            <a:ext cx="3592402" cy="1180465"/>
          </a:xfrm>
          <a:prstGeom prst="rect">
            <a:avLst/>
          </a:prstGeom>
        </p:spPr>
        <p:txBody>
          <a:bodyPr wrap="square"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3" tooltip="https://capitol.texas.gov/BillLookup/History.aspx?LegSess=89R&amp;Bill=HB2096"/>
              </a:rPr>
              <a:t>HB 2096</a:t>
            </a:r>
          </a:p>
          <a:p>
            <a:pPr algn="ctr">
              <a:lnSpc>
                <a:spcPts val="4759"/>
              </a:lnSpc>
            </a:pPr>
            <a:r>
              <a:rPr lang="en-US" sz="3399" dirty="0">
                <a:solidFill>
                  <a:srgbClr val="000000"/>
                </a:solidFill>
                <a:latin typeface="Canva Sans"/>
                <a:ea typeface="Canva Sans"/>
                <a:cs typeface="Canva Sans"/>
                <a:sym typeface="Canva Sans"/>
              </a:rPr>
              <a:t>by Rep. Martinez</a:t>
            </a:r>
          </a:p>
        </p:txBody>
      </p:sp>
      <p:sp>
        <p:nvSpPr>
          <p:cNvPr id="21" name="TextBox 21"/>
          <p:cNvSpPr txBox="1"/>
          <p:nvPr/>
        </p:nvSpPr>
        <p:spPr>
          <a:xfrm>
            <a:off x="12033145" y="4358923"/>
            <a:ext cx="3592402" cy="1180465"/>
          </a:xfrm>
          <a:prstGeom prst="rect">
            <a:avLst/>
          </a:prstGeom>
        </p:spPr>
        <p:txBody>
          <a:bodyPr lIns="0" tIns="0" rIns="0" bIns="0" rtlCol="0" anchor="t">
            <a:spAutoFit/>
          </a:bodyPr>
          <a:lstStyle/>
          <a:p>
            <a:pPr algn="ctr">
              <a:lnSpc>
                <a:spcPts val="4759"/>
              </a:lnSpc>
            </a:pPr>
            <a:r>
              <a:rPr lang="en-US" sz="3399" u="sng" dirty="0">
                <a:solidFill>
                  <a:srgbClr val="000000"/>
                </a:solidFill>
                <a:latin typeface="Canva Sans"/>
                <a:ea typeface="Canva Sans"/>
                <a:cs typeface="Canva Sans"/>
                <a:sym typeface="Canva Sans"/>
                <a:hlinkClick r:id="rId4" tooltip="https://capitol.texas.gov/BillLookup/History.aspx?LegSess=89R&amp;Bill=SB680"/>
              </a:rPr>
              <a:t>SB 680</a:t>
            </a:r>
          </a:p>
          <a:p>
            <a:pPr algn="ctr">
              <a:lnSpc>
                <a:spcPts val="4759"/>
              </a:lnSpc>
            </a:pPr>
            <a:r>
              <a:rPr lang="en-US" sz="3399" dirty="0">
                <a:solidFill>
                  <a:srgbClr val="000000"/>
                </a:solidFill>
                <a:latin typeface="Canva Sans"/>
                <a:ea typeface="Canva Sans"/>
                <a:cs typeface="Canva Sans"/>
                <a:sym typeface="Canva Sans"/>
              </a:rPr>
              <a:t>by Sen. Hughes</a:t>
            </a:r>
          </a:p>
        </p:txBody>
      </p:sp>
      <p:sp>
        <p:nvSpPr>
          <p:cNvPr id="22" name="TextBox 22"/>
          <p:cNvSpPr txBox="1"/>
          <p:nvPr/>
        </p:nvSpPr>
        <p:spPr>
          <a:xfrm>
            <a:off x="0" y="6029196"/>
            <a:ext cx="18288000" cy="2980690"/>
          </a:xfrm>
          <a:prstGeom prst="rect">
            <a:avLst/>
          </a:prstGeom>
        </p:spPr>
        <p:txBody>
          <a:bodyPr lIns="0" tIns="0" rIns="0" bIns="0" rtlCol="0" anchor="t">
            <a:spAutoFit/>
          </a:bodyPr>
          <a:lstStyle/>
          <a:p>
            <a:pPr algn="ctr">
              <a:lnSpc>
                <a:spcPts val="4759"/>
              </a:lnSpc>
            </a:pPr>
            <a:r>
              <a:rPr lang="en-US" sz="3399" dirty="0">
                <a:solidFill>
                  <a:srgbClr val="000000"/>
                </a:solidFill>
                <a:latin typeface="Canva Sans"/>
                <a:ea typeface="Canva Sans"/>
                <a:cs typeface="Canva Sans"/>
                <a:sym typeface="Canva Sans"/>
              </a:rPr>
              <a:t> This bill expands the list of providers who can verify the person’s disability. It also grants access to the specific health condition or disability that may impede communication. </a:t>
            </a:r>
          </a:p>
          <a:p>
            <a:pPr algn="ctr">
              <a:lnSpc>
                <a:spcPts val="4759"/>
              </a:lnSpc>
            </a:pPr>
            <a:endParaRPr lang="en-US" sz="3399" dirty="0">
              <a:solidFill>
                <a:srgbClr val="000000"/>
              </a:solidFill>
              <a:latin typeface="Canva Sans"/>
              <a:ea typeface="Canva Sans"/>
              <a:cs typeface="Canva Sans"/>
              <a:sym typeface="Canva Sans"/>
            </a:endParaRPr>
          </a:p>
          <a:p>
            <a:pPr algn="ctr">
              <a:lnSpc>
                <a:spcPts val="4759"/>
              </a:lnSpc>
            </a:pPr>
            <a:r>
              <a:rPr lang="en-US" sz="3399" dirty="0">
                <a:solidFill>
                  <a:srgbClr val="000000"/>
                </a:solidFill>
                <a:latin typeface="Canva Sans"/>
                <a:ea typeface="Canva Sans"/>
                <a:cs typeface="Canva Sans"/>
                <a:sym typeface="Canva Sans"/>
              </a:rPr>
              <a:t>These bills are in committee.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TotalTime>
  <Words>1667</Words>
  <Application>Microsoft Office PowerPoint</Application>
  <PresentationFormat>Custom</PresentationFormat>
  <Paragraphs>182</Paragraphs>
  <Slides>16</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Arimo</vt:lpstr>
      <vt:lpstr>Canva Sans</vt:lpstr>
      <vt:lpstr>Arial</vt:lpstr>
      <vt:lpstr>Canva Sans Bold</vt:lpstr>
      <vt:lpstr>Calibri</vt:lpstr>
      <vt:lpstr>Office Theme</vt:lpstr>
      <vt:lpstr> Update on the 89th Texas Legislative Session</vt:lpstr>
      <vt:lpstr>Personal Care Attendant Wages</vt:lpstr>
      <vt:lpstr>Paid Family Caregivers</vt:lpstr>
      <vt:lpstr>Intensity-Based SpEd Funding</vt:lpstr>
      <vt:lpstr>Cameras in Classrooms</vt:lpstr>
      <vt:lpstr>Co-Navigator Program</vt:lpstr>
      <vt:lpstr>Adult Changing Tables</vt:lpstr>
      <vt:lpstr>Informal Suspensions</vt:lpstr>
      <vt:lpstr>Driving with Disability</vt:lpstr>
      <vt:lpstr>Educational Representatives</vt:lpstr>
      <vt:lpstr>Lead On! Transit Station</vt:lpstr>
      <vt:lpstr>Edit Accessible Parking Law</vt:lpstr>
      <vt:lpstr>Disability Pathway to Pre-K</vt:lpstr>
      <vt:lpstr>Texas Disability History</vt:lpstr>
      <vt:lpstr>Riders</vt:lpstr>
      <vt:lpstr>Other Bills of Interest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Update on the 89th Texas Legislative Session</dc:title>
  <dc:creator>Rebecca Lopez</dc:creator>
  <cp:lastModifiedBy>Matthew Dickens</cp:lastModifiedBy>
  <cp:revision>4</cp:revision>
  <dcterms:created xsi:type="dcterms:W3CDTF">2006-08-16T00:00:00Z</dcterms:created>
  <dcterms:modified xsi:type="dcterms:W3CDTF">2025-04-17T18:35:16Z</dcterms:modified>
  <dc:identifier>DAGktjjJ6s8</dc:identifier>
</cp:coreProperties>
</file>