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81" d="100"/>
          <a:sy n="81" d="100"/>
        </p:scale>
        <p:origin x="54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4/17/2025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27678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4/17/2025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1348915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rot="16200000">
            <a:off x="4217194" y="1912144"/>
            <a:ext cx="709612" cy="9144000"/>
          </a:xfrm>
          <a:prstGeom prst="rect">
            <a:avLst/>
          </a:prstGeom>
          <a:gradFill>
            <a:gsLst>
              <a:gs pos="53000">
                <a:srgbClr val="3D6696"/>
              </a:gs>
              <a:gs pos="100000">
                <a:srgbClr val="000714"/>
              </a:gs>
            </a:gsLst>
            <a:lin ang="3000000" scaled="0"/>
          </a:gradFill>
          <a:ln w="25400" cap="flat" cmpd="sng" algn="ctr">
            <a:noFill/>
            <a:prstDash val="solid"/>
          </a:ln>
          <a:effectLst>
            <a:outerShdw blurRad="101600" dist="38100" dir="16200000" sx="103000" sy="103000" rotWithShape="0">
              <a:prstClr val="black">
                <a:alpha val="46000"/>
              </a:prstClr>
            </a:outerShdw>
          </a:effectLst>
        </p:spPr>
        <p:txBody>
          <a:bodyPr anchor="ctr"/>
          <a:lstStyle/>
          <a:p>
            <a:pPr algn="ctr" defTabSz="914400" eaLnBrk="1" fontAlgn="auto" hangingPunct="1">
              <a:spcBef>
                <a:spcPts val="0"/>
              </a:spcBef>
              <a:spcAft>
                <a:spcPts val="0"/>
              </a:spcAft>
              <a:defRPr/>
            </a:pPr>
            <a:endParaRPr lang="en-US" kern="0" dirty="0">
              <a:solidFill>
                <a:prstClr val="white"/>
              </a:solidFill>
              <a:latin typeface="Calibri"/>
              <a:ea typeface="+mn-ea"/>
            </a:endParaRPr>
          </a:p>
        </p:txBody>
      </p:sp>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4F039-2C44-4C0C-B21B-2755C2AC3D4D}" type="datetimeFigureOut">
              <a:rPr lang="en-US" smtClean="0"/>
              <a:t>4/17/2025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C9B5B1-6BC7-4C78-AFE5-13E3CC84A8DA}" type="slidenum">
              <a:rPr lang="en-US" smtClean="0"/>
              <a:t>‹#›</a:t>
            </a:fld>
            <a:endParaRPr lang="en-US"/>
          </a:p>
        </p:txBody>
      </p:sp>
      <p:sp>
        <p:nvSpPr>
          <p:cNvPr id="7" name="Rectangle 6"/>
          <p:cNvSpPr/>
          <p:nvPr userDrawn="1"/>
        </p:nvSpPr>
        <p:spPr>
          <a:xfrm rot="16200000">
            <a:off x="4369597" y="2099469"/>
            <a:ext cx="404812"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
        <p:nvSpPr>
          <p:cNvPr id="10" name="TextBox 9"/>
          <p:cNvSpPr txBox="1">
            <a:spLocks noChangeArrowheads="1"/>
          </p:cNvSpPr>
          <p:nvPr userDrawn="1"/>
        </p:nvSpPr>
        <p:spPr bwMode="auto">
          <a:xfrm>
            <a:off x="971550" y="6129338"/>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Texas Office of the Governor</a:t>
            </a:r>
          </a:p>
        </p:txBody>
      </p:sp>
      <p:sp>
        <p:nvSpPr>
          <p:cNvPr id="11" name="TextBox 10"/>
          <p:cNvSpPr txBox="1">
            <a:spLocks noChangeArrowheads="1"/>
          </p:cNvSpPr>
          <p:nvPr userDrawn="1"/>
        </p:nvSpPr>
        <p:spPr bwMode="auto">
          <a:xfrm>
            <a:off x="971550" y="6537325"/>
            <a:ext cx="6991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GOVERNOR’S COMMITTEE ON PEOPLE WITH DISABILITIES</a:t>
            </a:r>
          </a:p>
        </p:txBody>
      </p:sp>
      <p:sp>
        <p:nvSpPr>
          <p:cNvPr id="12" name="Rectangle 11"/>
          <p:cNvSpPr>
            <a:spLocks noChangeArrowheads="1"/>
          </p:cNvSpPr>
          <p:nvPr userDrawn="1"/>
        </p:nvSpPr>
        <p:spPr bwMode="auto">
          <a:xfrm rot="16200000" flipH="1">
            <a:off x="4548981" y="1920082"/>
            <a:ext cx="46037" cy="9144000"/>
          </a:xfrm>
          <a:prstGeom prst="rect">
            <a:avLst/>
          </a:prstGeom>
          <a:gradFill rotWithShape="1">
            <a:gsLst>
              <a:gs pos="0">
                <a:srgbClr val="E6A900"/>
              </a:gs>
              <a:gs pos="50000">
                <a:srgbClr val="E6A900"/>
              </a:gs>
              <a:gs pos="91000">
                <a:srgbClr val="FFFFFF"/>
              </a:gs>
              <a:gs pos="100000">
                <a:srgbClr val="FFC000"/>
              </a:gs>
            </a:gsLst>
            <a:lin ang="162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4400" eaLnBrk="1" hangingPunct="1">
              <a:defRPr/>
            </a:pPr>
            <a:endParaRPr lang="en-US" altLang="en-US">
              <a:solidFill>
                <a:srgbClr val="FFFFFF"/>
              </a:solidFill>
            </a:endParaRP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1182" y="6168433"/>
            <a:ext cx="689610" cy="686851"/>
          </a:xfrm>
          <a:prstGeom prst="ellipse">
            <a:avLst/>
          </a:prstGeom>
          <a:ln>
            <a:noFill/>
          </a:ln>
          <a:effectLst>
            <a:outerShdw blurRad="139700" dist="38100" dir="2700000" sx="107000" sy="107000" algn="tl" rotWithShape="0">
              <a:prstClr val="black">
                <a:alpha val="40000"/>
              </a:prstClr>
            </a:outerShdw>
          </a:effectLst>
        </p:spPr>
      </p:pic>
      <p:sp>
        <p:nvSpPr>
          <p:cNvPr id="13" name="Rectangle 12"/>
          <p:cNvSpPr/>
          <p:nvPr userDrawn="1"/>
        </p:nvSpPr>
        <p:spPr>
          <a:xfrm rot="16200000">
            <a:off x="4491300" y="-4479284"/>
            <a:ext cx="161400"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Tree>
    <p:extLst>
      <p:ext uri="{BB962C8B-B14F-4D97-AF65-F5344CB8AC3E}">
        <p14:creationId xmlns:p14="http://schemas.microsoft.com/office/powerpoint/2010/main" val="138923041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3800" b="1" kern="1200">
          <a:solidFill>
            <a:schemeClr val="tx1"/>
          </a:solidFill>
          <a:latin typeface="Verdana" panose="020B0604030504040204" pitchFamily="34" charset="0"/>
          <a:ea typeface="Verdana" panose="020B060403050404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GCPD Election of Vice Chair </a:t>
            </a:r>
          </a:p>
        </p:txBody>
      </p:sp>
      <p:sp>
        <p:nvSpPr>
          <p:cNvPr id="3" name="Subtitle 2"/>
          <p:cNvSpPr>
            <a:spLocks noGrp="1"/>
          </p:cNvSpPr>
          <p:nvPr>
            <p:ph idx="1"/>
          </p:nvPr>
        </p:nvSpPr>
        <p:spPr/>
        <p:txBody>
          <a:bodyPr/>
          <a:lstStyle/>
          <a:p>
            <a:pPr marL="0" indent="0">
              <a:buNone/>
            </a:pPr>
            <a:r>
              <a:rPr lang="en-US" kern="100" dirty="0">
                <a:effectLst/>
                <a:cs typeface="Times New Roman" panose="02020603050405020304" pitchFamily="18" charset="0"/>
              </a:rPr>
              <a:t>Sec. 115.004.  OFFICERS; MEETINGS; QUORUM.  (a)  The governor shall designate one member of the committee as the presiding officer of the committee to serve in that capacity at the pleasure of the governor.  The committee may elect other officers from its members as the committee considers necessary.</a:t>
            </a:r>
          </a:p>
          <a:p>
            <a:endParaRPr lang="en-US" dirty="0"/>
          </a:p>
        </p:txBody>
      </p:sp>
    </p:spTree>
    <p:extLst>
      <p:ext uri="{BB962C8B-B14F-4D97-AF65-F5344CB8AC3E}">
        <p14:creationId xmlns:p14="http://schemas.microsoft.com/office/powerpoint/2010/main" val="2271605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0C9E5-0941-B304-A6E8-7BA353C7A628}"/>
              </a:ext>
            </a:extLst>
          </p:cNvPr>
          <p:cNvSpPr>
            <a:spLocks noGrp="1"/>
          </p:cNvSpPr>
          <p:nvPr>
            <p:ph type="title"/>
          </p:nvPr>
        </p:nvSpPr>
        <p:spPr>
          <a:xfrm>
            <a:off x="628650" y="141669"/>
            <a:ext cx="7886700" cy="1365159"/>
          </a:xfrm>
        </p:spPr>
        <p:txBody>
          <a:bodyPr/>
          <a:lstStyle/>
          <a:p>
            <a:r>
              <a:rPr lang="en-US" dirty="0"/>
              <a:t>Vice Chair Roles and Responsibilities</a:t>
            </a:r>
          </a:p>
        </p:txBody>
      </p:sp>
      <p:sp>
        <p:nvSpPr>
          <p:cNvPr id="3" name="Content Placeholder 2">
            <a:extLst>
              <a:ext uri="{FF2B5EF4-FFF2-40B4-BE49-F238E27FC236}">
                <a16:creationId xmlns:a16="http://schemas.microsoft.com/office/drawing/2014/main" id="{1B8D4F7B-7AFF-6B73-D0FF-610DA23FEF40}"/>
              </a:ext>
            </a:extLst>
          </p:cNvPr>
          <p:cNvSpPr>
            <a:spLocks noGrp="1"/>
          </p:cNvSpPr>
          <p:nvPr>
            <p:ph idx="1"/>
          </p:nvPr>
        </p:nvSpPr>
        <p:spPr>
          <a:xfrm>
            <a:off x="628650" y="1378039"/>
            <a:ext cx="7886700" cy="4657255"/>
          </a:xfrm>
        </p:spPr>
        <p:txBody>
          <a:bodyPr>
            <a:noAutofit/>
          </a:bodyPr>
          <a:lstStyle/>
          <a:p>
            <a:pPr marL="342900" marR="0" lvl="0" indent="-342900">
              <a:lnSpc>
                <a:spcPct val="115000"/>
              </a:lnSpc>
              <a:spcBef>
                <a:spcPts val="0"/>
              </a:spcBef>
              <a:spcAft>
                <a:spcPts val="0"/>
              </a:spcAft>
              <a:buFont typeface="Symbol" panose="05050102010706020507" pitchFamily="18" charset="2"/>
              <a:buChar char=""/>
            </a:pPr>
            <a:r>
              <a:rPr lang="en-US" sz="2200" kern="100" dirty="0">
                <a:effectLst/>
                <a:cs typeface="Times New Roman" panose="02020603050405020304" pitchFamily="18" charset="0"/>
              </a:rPr>
              <a:t>Any member of the GCPD appointed by Governor Abbott is eligible to run for election to serve as the GCPD Vice Chair </a:t>
            </a:r>
          </a:p>
          <a:p>
            <a:pPr marL="342900" marR="0" lvl="0" indent="-342900">
              <a:lnSpc>
                <a:spcPct val="115000"/>
              </a:lnSpc>
              <a:spcBef>
                <a:spcPts val="0"/>
              </a:spcBef>
              <a:spcAft>
                <a:spcPts val="0"/>
              </a:spcAft>
              <a:buFont typeface="Symbol" panose="05050102010706020507" pitchFamily="18" charset="2"/>
              <a:buChar char=""/>
            </a:pPr>
            <a:r>
              <a:rPr lang="en-US" sz="2200" kern="100" dirty="0">
                <a:effectLst/>
                <a:cs typeface="Times New Roman" panose="02020603050405020304" pitchFamily="18" charset="0"/>
              </a:rPr>
              <a:t>The duties of the Vice Chair are to serve as the presiding officer of the Committee when the GCPD Chair is unavailable </a:t>
            </a:r>
          </a:p>
          <a:p>
            <a:pPr marL="342900" marR="0" lvl="0" indent="-342900">
              <a:lnSpc>
                <a:spcPct val="115000"/>
              </a:lnSpc>
              <a:spcBef>
                <a:spcPts val="0"/>
              </a:spcBef>
              <a:spcAft>
                <a:spcPts val="800"/>
              </a:spcAft>
              <a:buFont typeface="Symbol" panose="05050102010706020507" pitchFamily="18" charset="2"/>
              <a:buChar char=""/>
            </a:pPr>
            <a:r>
              <a:rPr lang="en-US" sz="2200" kern="100" dirty="0">
                <a:effectLst/>
                <a:cs typeface="Times New Roman" panose="02020603050405020304" pitchFamily="18" charset="0"/>
              </a:rPr>
              <a:t>The Vice Chair must be physically present to serve in the capacity of Chair at the meeting location specified in the meeting announcement posted to the Texas Register with the Texas Secretary of State. The vice chair responsibilities cannot be performed virtually.</a:t>
            </a:r>
          </a:p>
        </p:txBody>
      </p:sp>
    </p:spTree>
    <p:extLst>
      <p:ext uri="{BB962C8B-B14F-4D97-AF65-F5344CB8AC3E}">
        <p14:creationId xmlns:p14="http://schemas.microsoft.com/office/powerpoint/2010/main" val="2497674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91712-2541-8E38-9705-7E7503DC1A50}"/>
              </a:ext>
            </a:extLst>
          </p:cNvPr>
          <p:cNvSpPr>
            <a:spLocks noGrp="1"/>
          </p:cNvSpPr>
          <p:nvPr>
            <p:ph type="title"/>
          </p:nvPr>
        </p:nvSpPr>
        <p:spPr/>
        <p:txBody>
          <a:bodyPr/>
          <a:lstStyle/>
          <a:p>
            <a:r>
              <a:rPr lang="en-US" dirty="0"/>
              <a:t>Recommended Qualifications for Vice Chair</a:t>
            </a:r>
          </a:p>
        </p:txBody>
      </p:sp>
      <p:sp>
        <p:nvSpPr>
          <p:cNvPr id="3" name="Content Placeholder 2">
            <a:extLst>
              <a:ext uri="{FF2B5EF4-FFF2-40B4-BE49-F238E27FC236}">
                <a16:creationId xmlns:a16="http://schemas.microsoft.com/office/drawing/2014/main" id="{3A344D8F-5A8E-B584-0953-A7AA40E591E2}"/>
              </a:ext>
            </a:extLst>
          </p:cNvPr>
          <p:cNvSpPr>
            <a:spLocks noGrp="1"/>
          </p:cNvSpPr>
          <p:nvPr>
            <p:ph idx="1"/>
          </p:nvPr>
        </p:nvSpPr>
        <p:spPr/>
        <p:txBody>
          <a:bodyPr/>
          <a:lstStyle/>
          <a:p>
            <a:pPr marL="514350" indent="-514350">
              <a:buFont typeface="+mj-lt"/>
              <a:buAutoNum type="arabicPeriod"/>
            </a:pPr>
            <a:r>
              <a:rPr lang="en-US" dirty="0"/>
              <a:t>Exemplary meeting attendance</a:t>
            </a:r>
          </a:p>
          <a:p>
            <a:pPr marL="514350" indent="-514350">
              <a:buFont typeface="+mj-lt"/>
              <a:buAutoNum type="arabicPeriod"/>
            </a:pPr>
            <a:r>
              <a:rPr lang="en-US" dirty="0"/>
              <a:t>Willingness and ability to travel and consistently attend meetings in-person.</a:t>
            </a:r>
          </a:p>
          <a:p>
            <a:pPr marL="514350" indent="-514350">
              <a:buFont typeface="+mj-lt"/>
              <a:buAutoNum type="arabicPeriod"/>
            </a:pPr>
            <a:r>
              <a:rPr lang="en-US" dirty="0"/>
              <a:t>Ability to conduct meetings following parliamentary procedure and Robert’s Rules of Order.</a:t>
            </a:r>
          </a:p>
          <a:p>
            <a:pPr marL="514350" indent="-514350">
              <a:buFont typeface="+mj-lt"/>
              <a:buAutoNum type="arabicPeriod"/>
            </a:pPr>
            <a:r>
              <a:rPr lang="en-US" dirty="0"/>
              <a:t>Ability to effectively manage the meeting agenda and facilitate the full participation of all members.</a:t>
            </a:r>
          </a:p>
        </p:txBody>
      </p:sp>
    </p:spTree>
    <p:extLst>
      <p:ext uri="{BB962C8B-B14F-4D97-AF65-F5344CB8AC3E}">
        <p14:creationId xmlns:p14="http://schemas.microsoft.com/office/powerpoint/2010/main" val="2900239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0ACAE-28E7-3A27-A805-824514D5F270}"/>
              </a:ext>
            </a:extLst>
          </p:cNvPr>
          <p:cNvSpPr>
            <a:spLocks noGrp="1"/>
          </p:cNvSpPr>
          <p:nvPr>
            <p:ph type="title"/>
          </p:nvPr>
        </p:nvSpPr>
        <p:spPr/>
        <p:txBody>
          <a:bodyPr/>
          <a:lstStyle/>
          <a:p>
            <a:r>
              <a:rPr lang="en-US" dirty="0"/>
              <a:t>Conducting the Election of Vice Chair</a:t>
            </a:r>
          </a:p>
        </p:txBody>
      </p:sp>
      <p:sp>
        <p:nvSpPr>
          <p:cNvPr id="3" name="Content Placeholder 2">
            <a:extLst>
              <a:ext uri="{FF2B5EF4-FFF2-40B4-BE49-F238E27FC236}">
                <a16:creationId xmlns:a16="http://schemas.microsoft.com/office/drawing/2014/main" id="{71ECD6FD-7573-982A-EFDA-59D911503602}"/>
              </a:ext>
            </a:extLst>
          </p:cNvPr>
          <p:cNvSpPr>
            <a:spLocks noGrp="1"/>
          </p:cNvSpPr>
          <p:nvPr>
            <p:ph idx="1"/>
          </p:nvPr>
        </p:nvSpPr>
        <p:spPr/>
        <p:txBody>
          <a:bodyPr>
            <a:normAutofit fontScale="85000" lnSpcReduction="10000"/>
          </a:bodyPr>
          <a:lstStyle/>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The election shall be conducted by GCPD’s Chair</a:t>
            </a:r>
          </a:p>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The Chair shall call for nominations for vice chair from the floor.</a:t>
            </a:r>
          </a:p>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Members may nominate themselves or another member of the committee.</a:t>
            </a:r>
          </a:p>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A nomination must be seconded by another member of the committee.</a:t>
            </a:r>
          </a:p>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When nominations have ceased, the chair shall direct GCPD staff pass out ballots for the members to elect a vice chair. A GCPD staff member shall circle or underline the members on the ballot who have been nominated.</a:t>
            </a:r>
          </a:p>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Members will mark their ballots and return them to the designated staff member to be counted.</a:t>
            </a:r>
          </a:p>
          <a:p>
            <a:pPr marL="342900" marR="0" lvl="0" indent="-342900">
              <a:lnSpc>
                <a:spcPct val="115000"/>
              </a:lnSpc>
              <a:spcBef>
                <a:spcPts val="0"/>
              </a:spcBef>
              <a:spcAft>
                <a:spcPts val="0"/>
              </a:spcAft>
              <a:buFont typeface="Symbol" panose="05050102010706020507" pitchFamily="18" charset="2"/>
              <a:buChar char=""/>
            </a:pPr>
            <a:r>
              <a:rPr lang="en-US" sz="1900" kern="100" dirty="0">
                <a:effectLst/>
                <a:cs typeface="Times New Roman" panose="02020603050405020304" pitchFamily="18" charset="0"/>
              </a:rPr>
              <a:t>The elected vice chair must receive a majority vote of the committee members who are present at the meeting to be elected.</a:t>
            </a:r>
          </a:p>
          <a:p>
            <a:pPr marL="342900" marR="0" lvl="0" indent="-342900">
              <a:lnSpc>
                <a:spcPct val="115000"/>
              </a:lnSpc>
              <a:spcBef>
                <a:spcPts val="0"/>
              </a:spcBef>
              <a:spcAft>
                <a:spcPts val="800"/>
              </a:spcAft>
              <a:buFont typeface="Symbol" panose="05050102010706020507" pitchFamily="18" charset="2"/>
              <a:buChar char=""/>
            </a:pPr>
            <a:r>
              <a:rPr lang="en-US" sz="1900" kern="100" dirty="0">
                <a:effectLst/>
                <a:cs typeface="Times New Roman" panose="02020603050405020304" pitchFamily="18" charset="0"/>
              </a:rPr>
              <a:t>If no committee member receives a majority of votes, the two members with the greatest number of votes will be subject to a run-off vote.</a:t>
            </a:r>
          </a:p>
          <a:p>
            <a:endParaRPr lang="en-US" dirty="0"/>
          </a:p>
        </p:txBody>
      </p:sp>
    </p:spTree>
    <p:extLst>
      <p:ext uri="{BB962C8B-B14F-4D97-AF65-F5344CB8AC3E}">
        <p14:creationId xmlns:p14="http://schemas.microsoft.com/office/powerpoint/2010/main" val="24767495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285</TotalTime>
  <Words>360</Words>
  <Application>Microsoft Office PowerPoint</Application>
  <PresentationFormat>On-screen Show (4:3)</PresentationFormat>
  <Paragraphs>20</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Minion Pro</vt:lpstr>
      <vt:lpstr>Symbol</vt:lpstr>
      <vt:lpstr>Times New Roman</vt:lpstr>
      <vt:lpstr>Verdana</vt:lpstr>
      <vt:lpstr>Office Theme</vt:lpstr>
      <vt:lpstr>GCPD Election of Vice Chair </vt:lpstr>
      <vt:lpstr>Vice Chair Roles and Responsibilities</vt:lpstr>
      <vt:lpstr>Recommended Qualifications for Vice Chair</vt:lpstr>
      <vt:lpstr>Conducting the Election of Vice Chair</vt:lpstr>
    </vt:vector>
  </TitlesOfParts>
  <Company>Office of the Governor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Randi Turner</dc:creator>
  <cp:lastModifiedBy>Matthew Dickens</cp:lastModifiedBy>
  <cp:revision>15</cp:revision>
  <dcterms:created xsi:type="dcterms:W3CDTF">2019-03-09T15:15:33Z</dcterms:created>
  <dcterms:modified xsi:type="dcterms:W3CDTF">2025-04-17T18:35:30Z</dcterms:modified>
</cp:coreProperties>
</file>