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31" r:id="rId3"/>
    <p:sldId id="275" r:id="rId4"/>
    <p:sldId id="341" r:id="rId5"/>
    <p:sldId id="329" r:id="rId6"/>
    <p:sldId id="340" r:id="rId7"/>
    <p:sldId id="33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2D0C99-3275-4651-9EB6-CEF5037E9049}" v="244" dt="2025-03-06T22:54:35.5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4DD375-1C00-486A-B1AF-D101594D5B40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889378C2-7BCE-4F1C-9531-2EDF1F6036BF}">
      <dgm:prSet/>
      <dgm:spPr/>
      <dgm:t>
        <a:bodyPr/>
        <a:lstStyle/>
        <a:p>
          <a:r>
            <a:rPr lang="en-US" dirty="0"/>
            <a:t>Steering: Directing individuals to or away from certain neighborhoods based on protected characteristics.</a:t>
          </a:r>
        </a:p>
      </dgm:t>
    </dgm:pt>
    <dgm:pt modelId="{A52A5BD0-5C99-4C46-BDE5-6D5B130E4DAC}" type="parTrans" cxnId="{DA1A5294-249E-4948-84CF-CADFCF762C8F}">
      <dgm:prSet/>
      <dgm:spPr/>
      <dgm:t>
        <a:bodyPr/>
        <a:lstStyle/>
        <a:p>
          <a:endParaRPr lang="en-US"/>
        </a:p>
      </dgm:t>
    </dgm:pt>
    <dgm:pt modelId="{125457CD-FCE4-4C63-AB94-9967C21759CE}" type="sibTrans" cxnId="{DA1A5294-249E-4948-84CF-CADFCF762C8F}">
      <dgm:prSet/>
      <dgm:spPr/>
      <dgm:t>
        <a:bodyPr/>
        <a:lstStyle/>
        <a:p>
          <a:endParaRPr lang="en-US"/>
        </a:p>
      </dgm:t>
    </dgm:pt>
    <dgm:pt modelId="{BC485BC9-2026-47A6-9732-AFA849B04CF1}">
      <dgm:prSet/>
      <dgm:spPr/>
      <dgm:t>
        <a:bodyPr/>
        <a:lstStyle/>
        <a:p>
          <a:r>
            <a:rPr lang="en-US" dirty="0"/>
            <a:t> Redlining: Denying services (e.g., loans, insurance) to residents of specific areas, often based on race.</a:t>
          </a:r>
        </a:p>
      </dgm:t>
    </dgm:pt>
    <dgm:pt modelId="{714D6679-6850-4753-AECE-793E6520E649}" type="parTrans" cxnId="{8BC813A3-6CDE-4045-B930-338870B765C8}">
      <dgm:prSet/>
      <dgm:spPr/>
      <dgm:t>
        <a:bodyPr/>
        <a:lstStyle/>
        <a:p>
          <a:endParaRPr lang="en-US"/>
        </a:p>
      </dgm:t>
    </dgm:pt>
    <dgm:pt modelId="{FAE44D93-1FE6-43F0-AEAA-997B91248BAD}" type="sibTrans" cxnId="{8BC813A3-6CDE-4045-B930-338870B765C8}">
      <dgm:prSet/>
      <dgm:spPr/>
      <dgm:t>
        <a:bodyPr/>
        <a:lstStyle/>
        <a:p>
          <a:endParaRPr lang="en-US"/>
        </a:p>
      </dgm:t>
    </dgm:pt>
    <dgm:pt modelId="{400171E3-04B0-4623-AC12-D8BE02288B7F}">
      <dgm:prSet/>
      <dgm:spPr/>
      <dgm:t>
        <a:bodyPr/>
        <a:lstStyle/>
        <a:p>
          <a:r>
            <a:rPr lang="en-US" dirty="0"/>
            <a:t> Discriminatory advertising: Using language or images that indicate a preference or limitation based on protected characteristics.</a:t>
          </a:r>
        </a:p>
      </dgm:t>
    </dgm:pt>
    <dgm:pt modelId="{8455D462-B220-43D6-960D-0BCCBB172636}" type="parTrans" cxnId="{5C22F705-1A38-4656-8670-DDE106BC9DE0}">
      <dgm:prSet/>
      <dgm:spPr/>
      <dgm:t>
        <a:bodyPr/>
        <a:lstStyle/>
        <a:p>
          <a:endParaRPr lang="en-US"/>
        </a:p>
      </dgm:t>
    </dgm:pt>
    <dgm:pt modelId="{EC09906A-6ACC-4678-AD48-6196AB47585E}" type="sibTrans" cxnId="{5C22F705-1A38-4656-8670-DDE106BC9DE0}">
      <dgm:prSet/>
      <dgm:spPr/>
      <dgm:t>
        <a:bodyPr/>
        <a:lstStyle/>
        <a:p>
          <a:endParaRPr lang="en-US"/>
        </a:p>
      </dgm:t>
    </dgm:pt>
    <dgm:pt modelId="{57DE5D3A-034B-4065-9FB2-749F039B551A}">
      <dgm:prSet/>
      <dgm:spPr/>
      <dgm:t>
        <a:bodyPr/>
        <a:lstStyle/>
        <a:p>
          <a:r>
            <a:rPr lang="en-US" dirty="0"/>
            <a:t> Refusal to rent or sell: Unlawful denial of housing based on protected characteristics.</a:t>
          </a:r>
        </a:p>
      </dgm:t>
    </dgm:pt>
    <dgm:pt modelId="{7E30041A-DFEA-42B3-95B7-9DDD99C05D1E}" type="parTrans" cxnId="{B047333F-878D-4777-8ABE-BED38471020F}">
      <dgm:prSet/>
      <dgm:spPr/>
      <dgm:t>
        <a:bodyPr/>
        <a:lstStyle/>
        <a:p>
          <a:endParaRPr lang="en-US"/>
        </a:p>
      </dgm:t>
    </dgm:pt>
    <dgm:pt modelId="{FDEECF0B-1D9D-4B38-9C7F-FA963D9AA897}" type="sibTrans" cxnId="{B047333F-878D-4777-8ABE-BED38471020F}">
      <dgm:prSet/>
      <dgm:spPr/>
      <dgm:t>
        <a:bodyPr/>
        <a:lstStyle/>
        <a:p>
          <a:endParaRPr lang="en-US"/>
        </a:p>
      </dgm:t>
    </dgm:pt>
    <dgm:pt modelId="{DC801D45-56B1-4DB0-9A17-27435B9A977A}">
      <dgm:prSet/>
      <dgm:spPr/>
      <dgm:t>
        <a:bodyPr/>
        <a:lstStyle/>
        <a:p>
          <a:r>
            <a:rPr lang="en-US" dirty="0"/>
            <a:t> Disability discrimination: Refusal to make reasonable accommodations or modifications.</a:t>
          </a:r>
        </a:p>
      </dgm:t>
    </dgm:pt>
    <dgm:pt modelId="{9DBF11AC-6F40-491F-894D-8E9968E2EDF4}" type="parTrans" cxnId="{55340603-DB3A-4522-A650-8BEC48CCB908}">
      <dgm:prSet/>
      <dgm:spPr/>
      <dgm:t>
        <a:bodyPr/>
        <a:lstStyle/>
        <a:p>
          <a:endParaRPr lang="en-US"/>
        </a:p>
      </dgm:t>
    </dgm:pt>
    <dgm:pt modelId="{F818F820-A5F0-4E4A-AA0A-AEFCBF3A1E20}" type="sibTrans" cxnId="{55340603-DB3A-4522-A650-8BEC48CCB908}">
      <dgm:prSet/>
      <dgm:spPr/>
      <dgm:t>
        <a:bodyPr/>
        <a:lstStyle/>
        <a:p>
          <a:endParaRPr lang="en-US"/>
        </a:p>
      </dgm:t>
    </dgm:pt>
    <dgm:pt modelId="{2F8FC61F-BE5C-4A1A-88B5-0D7F62089C19}">
      <dgm:prSet/>
      <dgm:spPr/>
      <dgm:t>
        <a:bodyPr/>
        <a:lstStyle/>
        <a:p>
          <a:r>
            <a:rPr lang="en-US" dirty="0"/>
            <a:t> Familial status discrimination: Refusal to rent to families with children.</a:t>
          </a:r>
        </a:p>
      </dgm:t>
    </dgm:pt>
    <dgm:pt modelId="{54F3FE40-55C8-4842-804E-E7A6200ECA4C}" type="parTrans" cxnId="{D16BFCCC-CCED-4C02-996D-C87C44439040}">
      <dgm:prSet/>
      <dgm:spPr/>
      <dgm:t>
        <a:bodyPr/>
        <a:lstStyle/>
        <a:p>
          <a:endParaRPr lang="en-US"/>
        </a:p>
      </dgm:t>
    </dgm:pt>
    <dgm:pt modelId="{B88FE376-291E-40C3-9411-DF201014A71E}" type="sibTrans" cxnId="{D16BFCCC-CCED-4C02-996D-C87C44439040}">
      <dgm:prSet/>
      <dgm:spPr/>
      <dgm:t>
        <a:bodyPr/>
        <a:lstStyle/>
        <a:p>
          <a:endParaRPr lang="en-US"/>
        </a:p>
      </dgm:t>
    </dgm:pt>
    <dgm:pt modelId="{D421D81E-5D1D-4E08-BB4C-C6806B86AC20}" type="pres">
      <dgm:prSet presAssocID="{464DD375-1C00-486A-B1AF-D101594D5B40}" presName="diagram" presStyleCnt="0">
        <dgm:presLayoutVars>
          <dgm:dir/>
          <dgm:resizeHandles val="exact"/>
        </dgm:presLayoutVars>
      </dgm:prSet>
      <dgm:spPr/>
    </dgm:pt>
    <dgm:pt modelId="{C7142C45-814B-41D6-B6E2-F88D7BECED93}" type="pres">
      <dgm:prSet presAssocID="{889378C2-7BCE-4F1C-9531-2EDF1F6036BF}" presName="node" presStyleLbl="node1" presStyleIdx="0" presStyleCnt="6">
        <dgm:presLayoutVars>
          <dgm:bulletEnabled val="1"/>
        </dgm:presLayoutVars>
      </dgm:prSet>
      <dgm:spPr/>
    </dgm:pt>
    <dgm:pt modelId="{777813F0-E3DA-481D-8A43-F9424731BBA8}" type="pres">
      <dgm:prSet presAssocID="{125457CD-FCE4-4C63-AB94-9967C21759CE}" presName="sibTrans" presStyleCnt="0"/>
      <dgm:spPr/>
    </dgm:pt>
    <dgm:pt modelId="{600DFB6E-6E4E-48B6-9744-36D849C13749}" type="pres">
      <dgm:prSet presAssocID="{BC485BC9-2026-47A6-9732-AFA849B04CF1}" presName="node" presStyleLbl="node1" presStyleIdx="1" presStyleCnt="6">
        <dgm:presLayoutVars>
          <dgm:bulletEnabled val="1"/>
        </dgm:presLayoutVars>
      </dgm:prSet>
      <dgm:spPr/>
    </dgm:pt>
    <dgm:pt modelId="{142045B2-CD37-49FC-8BEC-ACCFEEE50659}" type="pres">
      <dgm:prSet presAssocID="{FAE44D93-1FE6-43F0-AEAA-997B91248BAD}" presName="sibTrans" presStyleCnt="0"/>
      <dgm:spPr/>
    </dgm:pt>
    <dgm:pt modelId="{9103F6F7-87D4-4689-A152-A1C00A816E29}" type="pres">
      <dgm:prSet presAssocID="{400171E3-04B0-4623-AC12-D8BE02288B7F}" presName="node" presStyleLbl="node1" presStyleIdx="2" presStyleCnt="6">
        <dgm:presLayoutVars>
          <dgm:bulletEnabled val="1"/>
        </dgm:presLayoutVars>
      </dgm:prSet>
      <dgm:spPr/>
    </dgm:pt>
    <dgm:pt modelId="{5702023C-E18F-426E-980B-A540BD328189}" type="pres">
      <dgm:prSet presAssocID="{EC09906A-6ACC-4678-AD48-6196AB47585E}" presName="sibTrans" presStyleCnt="0"/>
      <dgm:spPr/>
    </dgm:pt>
    <dgm:pt modelId="{3A2E032E-84A3-4A35-8E37-07F1A9F8C4DB}" type="pres">
      <dgm:prSet presAssocID="{57DE5D3A-034B-4065-9FB2-749F039B551A}" presName="node" presStyleLbl="node1" presStyleIdx="3" presStyleCnt="6">
        <dgm:presLayoutVars>
          <dgm:bulletEnabled val="1"/>
        </dgm:presLayoutVars>
      </dgm:prSet>
      <dgm:spPr/>
    </dgm:pt>
    <dgm:pt modelId="{36FC7F4B-8D97-482D-9F4C-50346141E90E}" type="pres">
      <dgm:prSet presAssocID="{FDEECF0B-1D9D-4B38-9C7F-FA963D9AA897}" presName="sibTrans" presStyleCnt="0"/>
      <dgm:spPr/>
    </dgm:pt>
    <dgm:pt modelId="{E3A01BB2-43CA-4E41-92B1-8F988FDE2887}" type="pres">
      <dgm:prSet presAssocID="{DC801D45-56B1-4DB0-9A17-27435B9A977A}" presName="node" presStyleLbl="node1" presStyleIdx="4" presStyleCnt="6">
        <dgm:presLayoutVars>
          <dgm:bulletEnabled val="1"/>
        </dgm:presLayoutVars>
      </dgm:prSet>
      <dgm:spPr/>
    </dgm:pt>
    <dgm:pt modelId="{D98FCA44-97B6-4F32-9165-EBAB3F7C501B}" type="pres">
      <dgm:prSet presAssocID="{F818F820-A5F0-4E4A-AA0A-AEFCBF3A1E20}" presName="sibTrans" presStyleCnt="0"/>
      <dgm:spPr/>
    </dgm:pt>
    <dgm:pt modelId="{A0B45330-0441-45CD-AC29-3F717A2B53BF}" type="pres">
      <dgm:prSet presAssocID="{2F8FC61F-BE5C-4A1A-88B5-0D7F62089C19}" presName="node" presStyleLbl="node1" presStyleIdx="5" presStyleCnt="6">
        <dgm:presLayoutVars>
          <dgm:bulletEnabled val="1"/>
        </dgm:presLayoutVars>
      </dgm:prSet>
      <dgm:spPr/>
    </dgm:pt>
  </dgm:ptLst>
  <dgm:cxnLst>
    <dgm:cxn modelId="{55340603-DB3A-4522-A650-8BEC48CCB908}" srcId="{464DD375-1C00-486A-B1AF-D101594D5B40}" destId="{DC801D45-56B1-4DB0-9A17-27435B9A977A}" srcOrd="4" destOrd="0" parTransId="{9DBF11AC-6F40-491F-894D-8E9968E2EDF4}" sibTransId="{F818F820-A5F0-4E4A-AA0A-AEFCBF3A1E20}"/>
    <dgm:cxn modelId="{5C22F705-1A38-4656-8670-DDE106BC9DE0}" srcId="{464DD375-1C00-486A-B1AF-D101594D5B40}" destId="{400171E3-04B0-4623-AC12-D8BE02288B7F}" srcOrd="2" destOrd="0" parTransId="{8455D462-B220-43D6-960D-0BCCBB172636}" sibTransId="{EC09906A-6ACC-4678-AD48-6196AB47585E}"/>
    <dgm:cxn modelId="{0F9D6F1C-E82D-4A64-A796-9A47DE4831FC}" type="presOf" srcId="{57DE5D3A-034B-4065-9FB2-749F039B551A}" destId="{3A2E032E-84A3-4A35-8E37-07F1A9F8C4DB}" srcOrd="0" destOrd="0" presId="urn:microsoft.com/office/officeart/2005/8/layout/default"/>
    <dgm:cxn modelId="{B047333F-878D-4777-8ABE-BED38471020F}" srcId="{464DD375-1C00-486A-B1AF-D101594D5B40}" destId="{57DE5D3A-034B-4065-9FB2-749F039B551A}" srcOrd="3" destOrd="0" parTransId="{7E30041A-DFEA-42B3-95B7-9DDD99C05D1E}" sibTransId="{FDEECF0B-1D9D-4B38-9C7F-FA963D9AA897}"/>
    <dgm:cxn modelId="{5B24A543-E1FD-44FF-B679-EC496FA9736D}" type="presOf" srcId="{DC801D45-56B1-4DB0-9A17-27435B9A977A}" destId="{E3A01BB2-43CA-4E41-92B1-8F988FDE2887}" srcOrd="0" destOrd="0" presId="urn:microsoft.com/office/officeart/2005/8/layout/default"/>
    <dgm:cxn modelId="{8D8C694A-63D0-4E8D-8D09-6BB29BDAC5A7}" type="presOf" srcId="{889378C2-7BCE-4F1C-9531-2EDF1F6036BF}" destId="{C7142C45-814B-41D6-B6E2-F88D7BECED93}" srcOrd="0" destOrd="0" presId="urn:microsoft.com/office/officeart/2005/8/layout/default"/>
    <dgm:cxn modelId="{E4068576-0384-44A2-A5F2-28AEEB9B8EF0}" type="presOf" srcId="{400171E3-04B0-4623-AC12-D8BE02288B7F}" destId="{9103F6F7-87D4-4689-A152-A1C00A816E29}" srcOrd="0" destOrd="0" presId="urn:microsoft.com/office/officeart/2005/8/layout/default"/>
    <dgm:cxn modelId="{785EB488-2B93-4298-A599-1F3A740DA479}" type="presOf" srcId="{BC485BC9-2026-47A6-9732-AFA849B04CF1}" destId="{600DFB6E-6E4E-48B6-9744-36D849C13749}" srcOrd="0" destOrd="0" presId="urn:microsoft.com/office/officeart/2005/8/layout/default"/>
    <dgm:cxn modelId="{DA1A5294-249E-4948-84CF-CADFCF762C8F}" srcId="{464DD375-1C00-486A-B1AF-D101594D5B40}" destId="{889378C2-7BCE-4F1C-9531-2EDF1F6036BF}" srcOrd="0" destOrd="0" parTransId="{A52A5BD0-5C99-4C46-BDE5-6D5B130E4DAC}" sibTransId="{125457CD-FCE4-4C63-AB94-9967C21759CE}"/>
    <dgm:cxn modelId="{8BC813A3-6CDE-4045-B930-338870B765C8}" srcId="{464DD375-1C00-486A-B1AF-D101594D5B40}" destId="{BC485BC9-2026-47A6-9732-AFA849B04CF1}" srcOrd="1" destOrd="0" parTransId="{714D6679-6850-4753-AECE-793E6520E649}" sibTransId="{FAE44D93-1FE6-43F0-AEAA-997B91248BAD}"/>
    <dgm:cxn modelId="{E53B59BF-4800-46A9-8026-49B9438A341F}" type="presOf" srcId="{2F8FC61F-BE5C-4A1A-88B5-0D7F62089C19}" destId="{A0B45330-0441-45CD-AC29-3F717A2B53BF}" srcOrd="0" destOrd="0" presId="urn:microsoft.com/office/officeart/2005/8/layout/default"/>
    <dgm:cxn modelId="{D16BFCCC-CCED-4C02-996D-C87C44439040}" srcId="{464DD375-1C00-486A-B1AF-D101594D5B40}" destId="{2F8FC61F-BE5C-4A1A-88B5-0D7F62089C19}" srcOrd="5" destOrd="0" parTransId="{54F3FE40-55C8-4842-804E-E7A6200ECA4C}" sibTransId="{B88FE376-291E-40C3-9411-DF201014A71E}"/>
    <dgm:cxn modelId="{34E345FF-513F-4A5D-A125-234038959ABC}" type="presOf" srcId="{464DD375-1C00-486A-B1AF-D101594D5B40}" destId="{D421D81E-5D1D-4E08-BB4C-C6806B86AC20}" srcOrd="0" destOrd="0" presId="urn:microsoft.com/office/officeart/2005/8/layout/default"/>
    <dgm:cxn modelId="{5FF2FFAA-A321-426C-9343-1563FC411D28}" type="presParOf" srcId="{D421D81E-5D1D-4E08-BB4C-C6806B86AC20}" destId="{C7142C45-814B-41D6-B6E2-F88D7BECED93}" srcOrd="0" destOrd="0" presId="urn:microsoft.com/office/officeart/2005/8/layout/default"/>
    <dgm:cxn modelId="{6F06AC6F-8107-49F7-98D1-CD0E1A9ACD7C}" type="presParOf" srcId="{D421D81E-5D1D-4E08-BB4C-C6806B86AC20}" destId="{777813F0-E3DA-481D-8A43-F9424731BBA8}" srcOrd="1" destOrd="0" presId="urn:microsoft.com/office/officeart/2005/8/layout/default"/>
    <dgm:cxn modelId="{0AE1EE51-5727-4E95-8209-8F2C0390CF94}" type="presParOf" srcId="{D421D81E-5D1D-4E08-BB4C-C6806B86AC20}" destId="{600DFB6E-6E4E-48B6-9744-36D849C13749}" srcOrd="2" destOrd="0" presId="urn:microsoft.com/office/officeart/2005/8/layout/default"/>
    <dgm:cxn modelId="{7F9256C6-AB9E-4668-A997-7688D41D7835}" type="presParOf" srcId="{D421D81E-5D1D-4E08-BB4C-C6806B86AC20}" destId="{142045B2-CD37-49FC-8BEC-ACCFEEE50659}" srcOrd="3" destOrd="0" presId="urn:microsoft.com/office/officeart/2005/8/layout/default"/>
    <dgm:cxn modelId="{2B4B4DE8-4E41-441E-8474-98B78E91D9EF}" type="presParOf" srcId="{D421D81E-5D1D-4E08-BB4C-C6806B86AC20}" destId="{9103F6F7-87D4-4689-A152-A1C00A816E29}" srcOrd="4" destOrd="0" presId="urn:microsoft.com/office/officeart/2005/8/layout/default"/>
    <dgm:cxn modelId="{8F84FA5E-BDA8-4F6B-ADD6-86F089E90CC9}" type="presParOf" srcId="{D421D81E-5D1D-4E08-BB4C-C6806B86AC20}" destId="{5702023C-E18F-426E-980B-A540BD328189}" srcOrd="5" destOrd="0" presId="urn:microsoft.com/office/officeart/2005/8/layout/default"/>
    <dgm:cxn modelId="{D23B22C4-3665-4C24-BC46-E1E74FF542FE}" type="presParOf" srcId="{D421D81E-5D1D-4E08-BB4C-C6806B86AC20}" destId="{3A2E032E-84A3-4A35-8E37-07F1A9F8C4DB}" srcOrd="6" destOrd="0" presId="urn:microsoft.com/office/officeart/2005/8/layout/default"/>
    <dgm:cxn modelId="{54D0EE35-C88E-4F8B-8B40-01D30D9FD0D1}" type="presParOf" srcId="{D421D81E-5D1D-4E08-BB4C-C6806B86AC20}" destId="{36FC7F4B-8D97-482D-9F4C-50346141E90E}" srcOrd="7" destOrd="0" presId="urn:microsoft.com/office/officeart/2005/8/layout/default"/>
    <dgm:cxn modelId="{D7B42F2B-C6F6-4640-A9D5-06B2440D45F7}" type="presParOf" srcId="{D421D81E-5D1D-4E08-BB4C-C6806B86AC20}" destId="{E3A01BB2-43CA-4E41-92B1-8F988FDE2887}" srcOrd="8" destOrd="0" presId="urn:microsoft.com/office/officeart/2005/8/layout/default"/>
    <dgm:cxn modelId="{9B85D102-AD0A-4084-9FD5-A8EECC9B1CC1}" type="presParOf" srcId="{D421D81E-5D1D-4E08-BB4C-C6806B86AC20}" destId="{D98FCA44-97B6-4F32-9165-EBAB3F7C501B}" srcOrd="9" destOrd="0" presId="urn:microsoft.com/office/officeart/2005/8/layout/default"/>
    <dgm:cxn modelId="{80E9343D-1305-47CE-AE66-656FF54865A5}" type="presParOf" srcId="{D421D81E-5D1D-4E08-BB4C-C6806B86AC20}" destId="{A0B45330-0441-45CD-AC29-3F717A2B53B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142C45-814B-41D6-B6E2-F88D7BECED93}">
      <dsp:nvSpPr>
        <dsp:cNvPr id="0" name=""/>
        <dsp:cNvSpPr/>
      </dsp:nvSpPr>
      <dsp:spPr>
        <a:xfrm>
          <a:off x="1137398" y="1080"/>
          <a:ext cx="2634414" cy="158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Steering: Directing individuals to or away from certain neighborhoods based on protected characteristics.</a:t>
          </a:r>
        </a:p>
      </dsp:txBody>
      <dsp:txXfrm>
        <a:off x="1137398" y="1080"/>
        <a:ext cx="2634414" cy="1580648"/>
      </dsp:txXfrm>
    </dsp:sp>
    <dsp:sp modelId="{600DFB6E-6E4E-48B6-9744-36D849C13749}">
      <dsp:nvSpPr>
        <dsp:cNvPr id="0" name=""/>
        <dsp:cNvSpPr/>
      </dsp:nvSpPr>
      <dsp:spPr>
        <a:xfrm>
          <a:off x="4035254" y="1080"/>
          <a:ext cx="2634414" cy="158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 Redlining: Denying services (e.g., loans, insurance) to residents of specific areas, often based on race.</a:t>
          </a:r>
        </a:p>
      </dsp:txBody>
      <dsp:txXfrm>
        <a:off x="4035254" y="1080"/>
        <a:ext cx="2634414" cy="1580648"/>
      </dsp:txXfrm>
    </dsp:sp>
    <dsp:sp modelId="{9103F6F7-87D4-4689-A152-A1C00A816E29}">
      <dsp:nvSpPr>
        <dsp:cNvPr id="0" name=""/>
        <dsp:cNvSpPr/>
      </dsp:nvSpPr>
      <dsp:spPr>
        <a:xfrm>
          <a:off x="6933110" y="1080"/>
          <a:ext cx="2634414" cy="158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 Discriminatory advertising: Using language or images that indicate a preference or limitation based on protected characteristics.</a:t>
          </a:r>
        </a:p>
      </dsp:txBody>
      <dsp:txXfrm>
        <a:off x="6933110" y="1080"/>
        <a:ext cx="2634414" cy="1580648"/>
      </dsp:txXfrm>
    </dsp:sp>
    <dsp:sp modelId="{3A2E032E-84A3-4A35-8E37-07F1A9F8C4DB}">
      <dsp:nvSpPr>
        <dsp:cNvPr id="0" name=""/>
        <dsp:cNvSpPr/>
      </dsp:nvSpPr>
      <dsp:spPr>
        <a:xfrm>
          <a:off x="1137398" y="1845170"/>
          <a:ext cx="2634414" cy="158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 Refusal to rent or sell: Unlawful denial of housing based on protected characteristics.</a:t>
          </a:r>
        </a:p>
      </dsp:txBody>
      <dsp:txXfrm>
        <a:off x="1137398" y="1845170"/>
        <a:ext cx="2634414" cy="1580648"/>
      </dsp:txXfrm>
    </dsp:sp>
    <dsp:sp modelId="{E3A01BB2-43CA-4E41-92B1-8F988FDE2887}">
      <dsp:nvSpPr>
        <dsp:cNvPr id="0" name=""/>
        <dsp:cNvSpPr/>
      </dsp:nvSpPr>
      <dsp:spPr>
        <a:xfrm>
          <a:off x="4035254" y="1845170"/>
          <a:ext cx="2634414" cy="158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 Disability discrimination: Refusal to make reasonable accommodations or modifications.</a:t>
          </a:r>
        </a:p>
      </dsp:txBody>
      <dsp:txXfrm>
        <a:off x="4035254" y="1845170"/>
        <a:ext cx="2634414" cy="1580648"/>
      </dsp:txXfrm>
    </dsp:sp>
    <dsp:sp modelId="{A0B45330-0441-45CD-AC29-3F717A2B53BF}">
      <dsp:nvSpPr>
        <dsp:cNvPr id="0" name=""/>
        <dsp:cNvSpPr/>
      </dsp:nvSpPr>
      <dsp:spPr>
        <a:xfrm>
          <a:off x="6933110" y="1845170"/>
          <a:ext cx="2634414" cy="1580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 Familial status discrimination: Refusal to rent to families with children.</a:t>
          </a:r>
        </a:p>
      </dsp:txBody>
      <dsp:txXfrm>
        <a:off x="6933110" y="1845170"/>
        <a:ext cx="2634414" cy="15806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195BE-5FF7-C341-8FB0-832659B0C4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9F2F0E-CC9C-C8A7-6E11-4AD5407BB7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42D05-0455-D362-08B3-A105E6D1C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82AD0-D37B-6BB9-F7F7-62134EA8B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EA8D9-86FE-25E1-8D5C-99208A2D9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851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FB784-E812-A008-50BA-926ABA07E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1A1974-FC9E-5189-B4DA-90D901DC60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5C7547-20E8-6129-32B5-0BC7F8427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45A85-5E33-8D7E-DE91-E7DF4B88A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A4F88-4323-F3A9-BC70-495CB158E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86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C9F2A9-B426-BB3B-8703-A614CEC6F5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2DB3DA-64B3-1945-1F53-684D9300FF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A55CF-4179-15BD-9AF8-CC96D1ECA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07CDF-EEBA-CB35-5454-9020134EA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62779E-290F-4F8D-55EB-DF80A780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86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1 - Image an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5D4A1-B08F-B346-97F9-4CAF2E342C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04178" y="5470024"/>
            <a:ext cx="7595413" cy="66907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 i="0" spc="50" baseline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r>
              <a:rPr lang="en-US"/>
              <a:t>Presentation 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AD6849-CCBB-A64C-A631-C2A5F699B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04178" y="6093399"/>
            <a:ext cx="7595413" cy="367076"/>
          </a:xfrm>
          <a:prstGeom prst="rect">
            <a:avLst/>
          </a:prstGeom>
        </p:spPr>
        <p:txBody>
          <a:bodyPr tIns="0" anchor="t">
            <a:normAutofit/>
          </a:bodyPr>
          <a:lstStyle>
            <a:lvl1pPr marL="0" indent="0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Franklin Gothic Book" panose="020B05030201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 Name | Presenter Title | Date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508292-54D7-9E49-95A1-F5A90A1F0D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</a:blip>
          <a:srcRect l="23316" t="17984" r="1011" b="27885"/>
          <a:stretch/>
        </p:blipFill>
        <p:spPr>
          <a:xfrm>
            <a:off x="0" y="-1"/>
            <a:ext cx="12192000" cy="502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1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07BA7-8CD3-2F28-4A92-1CE28D483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800E4-BF57-9A33-ECDF-F498515CE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E3D00-7238-A2DC-9D84-3DF1ADFA7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9E6AA-0C76-FF81-FFBD-775C6CD04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F7350B-6A11-7FCF-D514-CDEB84FAE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9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1B5BC-46D1-E691-B13E-2922C478B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72A23D-69C6-A988-C421-F95B91C3B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5104E-18F4-006C-8E25-EBE6A63FB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1918D-56BB-8219-9D76-EF3E50910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0D194-0041-B284-8D72-5836839DC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0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40EA0-F062-BA0A-BFB3-8248C6243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D9DE3-D22F-12DC-09A2-AB6D26470A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210224-FC1B-2540-FEBE-AA893E9EEC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D4FC1D-BDB6-C812-281B-6BA70D23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D61806-A7A7-23A0-B5F8-78A1A7E5F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4C521-8971-714E-0160-33B48CC94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084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9471B-7347-E821-2571-22CBEBFDC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55EDF9-20F1-32E4-CA33-22B0FCF89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FCEC30-39C6-99F6-2B60-B3A331C8C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1C9C79-66C3-E178-F797-3DEE30D3C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A9668F-E1A5-A43C-93BE-5814565B28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B46468-07E2-AD1F-078E-1658AC66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B15894-E87A-197B-9BBD-A403F867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4A9F53-4090-15D9-8D60-741A46930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43A66-A6E4-5686-7996-E3D080557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382244-3E7A-5164-7772-195703AC3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7C186-FC99-4969-0B8F-8E028A54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305CA-FE23-3347-956B-E5CC18CB7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62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76950D-8A26-D105-5D1F-4BC8D8B0E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14822B-A3C7-7393-DF8A-88A9616B1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DBA31-D4F8-7678-B7FA-31023888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0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2E4C2-106D-FD00-39F7-521362E05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13C06-073B-F907-8689-67AB7E7C8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201BD6-03E1-5341-B921-845FDB5D5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B07DF4-2BC5-D52B-87C2-0B7CD9442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96155A-670C-12EC-AF8B-647284C5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7311E0-89D8-5882-842B-D0265C5D5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642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2314C-0507-E935-A377-9184ED38E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59C881-424F-196D-E02A-21774D2487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85F578-FC54-899A-A3E1-44A8A2AAB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F354A-CED6-624E-C104-852DCAB71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6FBD96-19E5-EBDE-A368-5596B07D5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FAFF57-EE9A-EE8D-E484-3557804F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899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6A87B3-D1F4-A14F-7BD6-281D54560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FDB6D-54BF-32B2-004B-AC91CF767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4C4AA-4B45-972C-211A-DBC2F66A55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2F8297-7FEE-4B48-A4C9-85DD22193722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C2CD3B-6B07-E684-90AE-21065308CC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A9CA7-B410-5D28-2715-17DD84E81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80F3B1-3640-4007-941C-D28AE2126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31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ud.gov/fairhousi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ustintexas.gov/OEI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0711B456-F001-4A49-955C-7D5D736FB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412" y="5210354"/>
            <a:ext cx="7595413" cy="1324551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+mn-lt"/>
                <a:ea typeface="Segoe UI Historic"/>
                <a:cs typeface="Segoe UI"/>
              </a:rPr>
              <a:t>Fair Housing Issues &amp; Best Practices, Enrique Serrano, Equal Employment Fair Housing Manager, April 22, 2025  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9C68A48-76F3-0046-B88B-0278A00777C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825" cy="5029200"/>
          </a:xfrm>
          <a:prstGeom prst="rect">
            <a:avLst/>
          </a:prstGeom>
          <a:solidFill>
            <a:srgbClr val="101088">
              <a:alpha val="80000"/>
            </a:srgbClr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ts val="266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ts val="26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ts val="26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ts val="26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ts val="266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1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33E3D4-1AC1-AD49-A27E-D2600DE16340}"/>
              </a:ext>
            </a:extLst>
          </p:cNvPr>
          <p:cNvSpPr/>
          <p:nvPr userDrawn="1"/>
        </p:nvSpPr>
        <p:spPr>
          <a:xfrm>
            <a:off x="840790" y="4153822"/>
            <a:ext cx="1377833" cy="13778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, company name&#10;&#10;AI-generated content may be incorrect.">
            <a:extLst>
              <a:ext uri="{FF2B5EF4-FFF2-40B4-BE49-F238E27FC236}">
                <a16:creationId xmlns:a16="http://schemas.microsoft.com/office/drawing/2014/main" id="{F5957F35-7487-1BC8-A8B3-5C0A9FFFB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0" y="4257657"/>
            <a:ext cx="2675852" cy="227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5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ACB8D8-BC7F-1D0E-DE6C-80183E344E57}"/>
              </a:ext>
            </a:extLst>
          </p:cNvPr>
          <p:cNvSpPr/>
          <p:nvPr/>
        </p:nvSpPr>
        <p:spPr>
          <a:xfrm>
            <a:off x="0" y="0"/>
            <a:ext cx="12192000" cy="782425"/>
          </a:xfrm>
          <a:prstGeom prst="rect">
            <a:avLst/>
          </a:prstGeom>
          <a:solidFill>
            <a:srgbClr val="10108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C4C9F-80D2-179B-B62A-FC787DB89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75" y="92091"/>
            <a:ext cx="11649800" cy="7824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ptos" panose="020B0004020202020204" pitchFamily="34" charset="0"/>
              </a:rPr>
              <a:t>Purpose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F67CD5-0C52-6389-4D6F-9E0BE0BB7D8E}"/>
              </a:ext>
            </a:extLst>
          </p:cNvPr>
          <p:cNvSpPr txBox="1"/>
          <p:nvPr/>
        </p:nvSpPr>
        <p:spPr>
          <a:xfrm>
            <a:off x="186612" y="966607"/>
            <a:ext cx="11576763" cy="592174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dirty="0">
                <a:latin typeface="Aptos" panose="020B0004020202020204" pitchFamily="34" charset="0"/>
                <a:cs typeface="Segoe UI" panose="020B0502040204020203" pitchFamily="34" charset="0"/>
              </a:rPr>
              <a:t>What is Fair Housing? Fair Housing ensures equal access to housing opportunities to all without regard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Race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Color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National origin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Religion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Sex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Familial status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Disability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local laws may offer additional protections.</a:t>
            </a: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4000" dirty="0">
              <a:latin typeface="Aptos" panose="020B0004020202020204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Logo, company name&#10;&#10;AI-generated content may be incorrect.">
            <a:extLst>
              <a:ext uri="{FF2B5EF4-FFF2-40B4-BE49-F238E27FC236}">
                <a16:creationId xmlns:a16="http://schemas.microsoft.com/office/drawing/2014/main" id="{47F299DD-D5D0-CF34-DCC2-7942B2B9E24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927" y="5834716"/>
            <a:ext cx="1108386" cy="94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5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ACB8D8-BC7F-1D0E-DE6C-80183E344E57}"/>
              </a:ext>
            </a:extLst>
          </p:cNvPr>
          <p:cNvSpPr/>
          <p:nvPr/>
        </p:nvSpPr>
        <p:spPr>
          <a:xfrm>
            <a:off x="0" y="0"/>
            <a:ext cx="12192000" cy="782425"/>
          </a:xfrm>
          <a:prstGeom prst="rect">
            <a:avLst/>
          </a:prstGeom>
          <a:solidFill>
            <a:srgbClr val="10108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C4C9F-80D2-179B-B62A-FC787DB89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" y="91440"/>
            <a:ext cx="11333232" cy="7824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Common Fair Housing Issues</a:t>
            </a:r>
            <a:endParaRPr lang="en-US" dirty="0"/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6630B2AB-1FBE-1736-4B87-43494EFCBD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3897369"/>
              </p:ext>
            </p:extLst>
          </p:nvPr>
        </p:nvGraphicFramePr>
        <p:xfrm>
          <a:off x="378689" y="1233577"/>
          <a:ext cx="10704923" cy="3426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D7C29C4-6B3B-6178-A15F-2D59557FCDC8}"/>
              </a:ext>
            </a:extLst>
          </p:cNvPr>
          <p:cNvSpPr txBox="1"/>
          <p:nvPr/>
        </p:nvSpPr>
        <p:spPr>
          <a:xfrm>
            <a:off x="378688" y="4778189"/>
            <a:ext cx="10704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Logo, company name&#10;&#10;AI-generated content may be incorrect.">
            <a:extLst>
              <a:ext uri="{FF2B5EF4-FFF2-40B4-BE49-F238E27FC236}">
                <a16:creationId xmlns:a16="http://schemas.microsoft.com/office/drawing/2014/main" id="{25BC68E5-C565-C13E-54B2-E278E6AA97B9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927" y="5834716"/>
            <a:ext cx="1108386" cy="94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197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ACB8D8-BC7F-1D0E-DE6C-80183E344E57}"/>
              </a:ext>
            </a:extLst>
          </p:cNvPr>
          <p:cNvSpPr/>
          <p:nvPr/>
        </p:nvSpPr>
        <p:spPr>
          <a:xfrm>
            <a:off x="0" y="0"/>
            <a:ext cx="12192000" cy="782425"/>
          </a:xfrm>
          <a:prstGeom prst="rect">
            <a:avLst/>
          </a:prstGeom>
          <a:solidFill>
            <a:srgbClr val="10108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C4C9F-80D2-179B-B62A-FC787DB89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" y="91440"/>
            <a:ext cx="11333232" cy="7824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Disability and Reasonable Accommodations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D7C29C4-6B3B-6178-A15F-2D59557FCDC8}"/>
              </a:ext>
            </a:extLst>
          </p:cNvPr>
          <p:cNvSpPr txBox="1"/>
          <p:nvPr/>
        </p:nvSpPr>
        <p:spPr>
          <a:xfrm>
            <a:off x="378688" y="4778189"/>
            <a:ext cx="10704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Logo, company name&#10;&#10;AI-generated content may be incorrect.">
            <a:extLst>
              <a:ext uri="{FF2B5EF4-FFF2-40B4-BE49-F238E27FC236}">
                <a16:creationId xmlns:a16="http://schemas.microsoft.com/office/drawing/2014/main" id="{25BC68E5-C565-C13E-54B2-E278E6AA97B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927" y="5834716"/>
            <a:ext cx="1108386" cy="9432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B51976-CC0C-0DF0-0085-9829F20079DB}"/>
              </a:ext>
            </a:extLst>
          </p:cNvPr>
          <p:cNvSpPr txBox="1"/>
          <p:nvPr/>
        </p:nvSpPr>
        <p:spPr>
          <a:xfrm>
            <a:off x="378688" y="1207698"/>
            <a:ext cx="873511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Landlords must make reasonable accommodations (changes to rules, policies, or services).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kern="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Landlords must allow reasonable modifications (physical changes to the unit or common areas).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4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Examples: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Allowing a service animal.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Providing a reserved parking space.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Modifying payment schedules.</a:t>
            </a:r>
          </a:p>
        </p:txBody>
      </p:sp>
    </p:spTree>
    <p:extLst>
      <p:ext uri="{BB962C8B-B14F-4D97-AF65-F5344CB8AC3E}">
        <p14:creationId xmlns:p14="http://schemas.microsoft.com/office/powerpoint/2010/main" val="56544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ACB8D8-BC7F-1D0E-DE6C-80183E344E57}"/>
              </a:ext>
            </a:extLst>
          </p:cNvPr>
          <p:cNvSpPr/>
          <p:nvPr/>
        </p:nvSpPr>
        <p:spPr>
          <a:xfrm>
            <a:off x="0" y="0"/>
            <a:ext cx="12192000" cy="782425"/>
          </a:xfrm>
          <a:prstGeom prst="rect">
            <a:avLst/>
          </a:prstGeom>
          <a:solidFill>
            <a:srgbClr val="10108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C4C9F-80D2-179B-B62A-FC787DB89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75" y="92091"/>
            <a:ext cx="11649800" cy="7824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ptos" panose="020B0004020202020204" pitchFamily="34" charset="0"/>
              </a:rPr>
              <a:t>Best Practices for Fair Housing</a:t>
            </a:r>
          </a:p>
        </p:txBody>
      </p:sp>
      <p:pic>
        <p:nvPicPr>
          <p:cNvPr id="7" name="Picture 6" descr="Logo, company name&#10;&#10;AI-generated content may be incorrect.">
            <a:extLst>
              <a:ext uri="{FF2B5EF4-FFF2-40B4-BE49-F238E27FC236}">
                <a16:creationId xmlns:a16="http://schemas.microsoft.com/office/drawing/2014/main" id="{47F299DD-D5D0-CF34-DCC2-7942B2B9E24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927" y="5834716"/>
            <a:ext cx="1108386" cy="9432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F11397-7608-60D1-E7F0-17557E6A5BA5}"/>
              </a:ext>
            </a:extLst>
          </p:cNvPr>
          <p:cNvSpPr txBox="1"/>
          <p:nvPr/>
        </p:nvSpPr>
        <p:spPr>
          <a:xfrm>
            <a:off x="322730" y="1470212"/>
            <a:ext cx="10936942" cy="371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Education: Stay informed about fair housing laws and best practices.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Consistent application of policies: Apply rental/sales criteria uniformly to all applicants.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Objective criteria: Use objective, verifiable criteria for screening applicants (e.g., credit score, income).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Accurate record-keeping: Maintain detailed records of all interactions with applicants and tenants.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Accessible housing: Make reasonable accommodations and modifications for individuals with disabilities.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Fair advertising: Use inclusive language and images in all advertising materials.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Promptly address complaints: Establish a clear process for handling fair housing complaints.</a:t>
            </a: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Training: Provide regular fair housing training to staff.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313335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328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ACB8D8-BC7F-1D0E-DE6C-80183E344E57}"/>
              </a:ext>
            </a:extLst>
          </p:cNvPr>
          <p:cNvSpPr/>
          <p:nvPr/>
        </p:nvSpPr>
        <p:spPr>
          <a:xfrm>
            <a:off x="0" y="0"/>
            <a:ext cx="12192000" cy="782425"/>
          </a:xfrm>
          <a:prstGeom prst="rect">
            <a:avLst/>
          </a:prstGeom>
          <a:solidFill>
            <a:srgbClr val="10108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C4C9F-80D2-179B-B62A-FC787DB89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75" y="92091"/>
            <a:ext cx="11649800" cy="7824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ptos" panose="020B0004020202020204" pitchFamily="34" charset="0"/>
              </a:rPr>
              <a:t>Reporting</a:t>
            </a:r>
          </a:p>
        </p:txBody>
      </p:sp>
      <p:pic>
        <p:nvPicPr>
          <p:cNvPr id="7" name="Picture 6" descr="Logo, company name&#10;&#10;AI-generated content may be incorrect.">
            <a:extLst>
              <a:ext uri="{FF2B5EF4-FFF2-40B4-BE49-F238E27FC236}">
                <a16:creationId xmlns:a16="http://schemas.microsoft.com/office/drawing/2014/main" id="{47F299DD-D5D0-CF34-DCC2-7942B2B9E24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927" y="5834716"/>
            <a:ext cx="1108386" cy="9432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F11397-7608-60D1-E7F0-17557E6A5BA5}"/>
              </a:ext>
            </a:extLst>
          </p:cNvPr>
          <p:cNvSpPr txBox="1"/>
          <p:nvPr/>
        </p:nvSpPr>
        <p:spPr>
          <a:xfrm>
            <a:off x="322730" y="1470212"/>
            <a:ext cx="10936942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U.S. Department of Housing and Urban Development (HUD): Fair Housing and Equal Opportunity: </a:t>
            </a:r>
            <a:r>
              <a:rPr lang="en-US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https://www.hud.gov/fairhousing</a:t>
            </a:r>
            <a:r>
              <a:rPr lang="en-US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endParaRPr lang="en-US" kern="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333333"/>
                </a:solidFill>
                <a:cs typeface="Segoe UI" panose="020B0502040204020203" pitchFamily="34" charset="0"/>
              </a:rPr>
              <a:t>One Texas Center</a:t>
            </a:r>
            <a:br>
              <a:rPr lang="en-US" sz="1800" dirty="0">
                <a:cs typeface="Segoe UI" panose="020B0502040204020203" pitchFamily="34" charset="0"/>
              </a:rPr>
            </a:br>
            <a:r>
              <a:rPr lang="en-US" sz="1800" dirty="0">
                <a:solidFill>
                  <a:srgbClr val="333333"/>
                </a:solidFill>
                <a:cs typeface="Segoe UI" panose="020B0502040204020203" pitchFamily="34" charset="0"/>
              </a:rPr>
              <a:t>505 Barton Springs Road, Ste. 515, 5</a:t>
            </a:r>
            <a:r>
              <a:rPr lang="en-US" sz="1800" baseline="30000" dirty="0">
                <a:solidFill>
                  <a:srgbClr val="333333"/>
                </a:solidFill>
                <a:cs typeface="Segoe UI" panose="020B0502040204020203" pitchFamily="34" charset="0"/>
              </a:rPr>
              <a:t>th</a:t>
            </a:r>
            <a:r>
              <a:rPr lang="en-US" sz="1800" dirty="0">
                <a:solidFill>
                  <a:srgbClr val="333333"/>
                </a:solidFill>
                <a:cs typeface="Segoe UI" panose="020B0502040204020203" pitchFamily="34" charset="0"/>
              </a:rPr>
              <a:t> Floor</a:t>
            </a:r>
            <a:br>
              <a:rPr lang="en-US" sz="1800" dirty="0">
                <a:cs typeface="Segoe UI" panose="020B0502040204020203" pitchFamily="34" charset="0"/>
              </a:rPr>
            </a:br>
            <a:r>
              <a:rPr lang="en-US" sz="1800" dirty="0">
                <a:solidFill>
                  <a:srgbClr val="333333"/>
                </a:solidFill>
                <a:cs typeface="Segoe UI" panose="020B0502040204020203" pitchFamily="34" charset="0"/>
              </a:rPr>
              <a:t>Austin, TX 78704</a:t>
            </a:r>
          </a:p>
          <a:p>
            <a:r>
              <a:rPr lang="en-US" dirty="0">
                <a:solidFill>
                  <a:srgbClr val="333333"/>
                </a:solidFill>
                <a:cs typeface="Segoe UI" panose="020B0502040204020203" pitchFamily="34" charset="0"/>
              </a:rPr>
              <a:t>      F</a:t>
            </a:r>
            <a:r>
              <a:rPr lang="en-US" sz="1800" dirty="0">
                <a:cs typeface="Segoe UI"/>
              </a:rPr>
              <a:t>ind more information at </a:t>
            </a:r>
            <a:r>
              <a:rPr lang="en-US" sz="1800" dirty="0">
                <a:cs typeface="Segoe UI"/>
                <a:hlinkClick r:id="rId4"/>
              </a:rPr>
              <a:t>www.austintexas.gov/OEI</a:t>
            </a:r>
            <a:r>
              <a:rPr lang="en-US" sz="1800" dirty="0">
                <a:cs typeface="Segoe UI"/>
              </a:rPr>
              <a:t> </a:t>
            </a:r>
          </a:p>
          <a:p>
            <a:r>
              <a:rPr lang="en-US" sz="1800" dirty="0">
                <a:cs typeface="Segoe UI"/>
              </a:rPr>
              <a:t>      512-974-3251</a:t>
            </a:r>
          </a:p>
          <a:p>
            <a:endParaRPr lang="en-US" dirty="0">
              <a:cs typeface="Segoe UI"/>
            </a:endParaRPr>
          </a:p>
          <a:p>
            <a:pPr algn="r"/>
            <a:endParaRPr lang="en-US" sz="1800" dirty="0">
              <a:cs typeface="Segoe UI"/>
            </a:endParaRPr>
          </a:p>
          <a:p>
            <a:r>
              <a:rPr lang="en-US" dirty="0">
                <a:cs typeface="Segoe UI"/>
              </a:rPr>
              <a:t>										</a:t>
            </a:r>
          </a:p>
          <a:p>
            <a:endParaRPr lang="en-US" sz="1800" dirty="0">
              <a:cs typeface="Segoe UI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b="1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313335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674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, company name&#10;&#10;AI-generated content may be incorrect.">
            <a:extLst>
              <a:ext uri="{FF2B5EF4-FFF2-40B4-BE49-F238E27FC236}">
                <a16:creationId xmlns:a16="http://schemas.microsoft.com/office/drawing/2014/main" id="{43784087-103D-5F1D-FFE7-CCE43EF9CB4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8927" y="5834716"/>
            <a:ext cx="1108386" cy="9432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131DDC-E508-41F8-FED5-0A393BA81BE0}"/>
              </a:ext>
            </a:extLst>
          </p:cNvPr>
          <p:cNvSpPr txBox="1"/>
          <p:nvPr/>
        </p:nvSpPr>
        <p:spPr>
          <a:xfrm>
            <a:off x="3047999" y="2201333"/>
            <a:ext cx="663786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600" dirty="0"/>
              <a:t>Q &amp; A</a:t>
            </a:r>
          </a:p>
          <a:p>
            <a:pPr algn="ctr"/>
            <a:r>
              <a:rPr lang="en-US" sz="9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781541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411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Franklin Gothic Book</vt:lpstr>
      <vt:lpstr>Open Sans</vt:lpstr>
      <vt:lpstr>Segoe UI</vt:lpstr>
      <vt:lpstr>Times New Roman</vt:lpstr>
      <vt:lpstr>Office Theme</vt:lpstr>
      <vt:lpstr>Fair Housing Issues &amp; Best Practices, Enrique Serrano, Equal Employment Fair Housing Manager, April 22, 2025  </vt:lpstr>
      <vt:lpstr>Purpose</vt:lpstr>
      <vt:lpstr>Common Fair Housing Issues</vt:lpstr>
      <vt:lpstr>Disability and Reasonable Accommodations</vt:lpstr>
      <vt:lpstr>Best Practices for Fair Housing</vt:lpstr>
      <vt:lpstr>Reporting</vt:lpstr>
      <vt:lpstr>PowerPoint Presentation</vt:lpstr>
    </vt:vector>
  </TitlesOfParts>
  <Company>City of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Holder, Richard</dc:creator>
  <cp:lastModifiedBy>Serrano, Enrique</cp:lastModifiedBy>
  <cp:revision>3</cp:revision>
  <dcterms:created xsi:type="dcterms:W3CDTF">2025-03-06T20:49:32Z</dcterms:created>
  <dcterms:modified xsi:type="dcterms:W3CDTF">2025-04-11T15:21:04Z</dcterms:modified>
</cp:coreProperties>
</file>