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60" r:id="rId2"/>
    <p:sldId id="267" r:id="rId3"/>
    <p:sldId id="256" r:id="rId4"/>
    <p:sldId id="275" r:id="rId5"/>
    <p:sldId id="276" r:id="rId6"/>
    <p:sldId id="277" r:id="rId7"/>
    <p:sldId id="266" r:id="rId8"/>
    <p:sldId id="261" r:id="rId9"/>
    <p:sldId id="263" r:id="rId10"/>
    <p:sldId id="264" r:id="rId11"/>
    <p:sldId id="265" r:id="rId12"/>
    <p:sldId id="269" r:id="rId13"/>
    <p:sldId id="268" r:id="rId14"/>
    <p:sldId id="262" r:id="rId15"/>
    <p:sldId id="271" r:id="rId16"/>
    <p:sldId id="272" r:id="rId17"/>
    <p:sldId id="270" r:id="rId18"/>
    <p:sldId id="273" r:id="rId19"/>
    <p:sldId id="274" r:id="rId20"/>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browse/>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8025" autoAdjust="0"/>
    <p:restoredTop sz="94660"/>
  </p:normalViewPr>
  <p:slideViewPr>
    <p:cSldViewPr snapToGrid="0">
      <p:cViewPr varScale="1">
        <p:scale>
          <a:sx n="58" d="100"/>
          <a:sy n="58" d="100"/>
        </p:scale>
        <p:origin x="1325" y="1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7F34F039-2C44-4C0C-B21B-2755C2AC3D4D}" type="datetimeFigureOut">
              <a:rPr lang="en-US" smtClean="0"/>
              <a:t>4/18/2025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DC9B5B1-6BC7-4C78-AFE5-13E3CC84A8DA}" type="slidenum">
              <a:rPr lang="en-US" smtClean="0"/>
              <a:t>‹#›</a:t>
            </a:fld>
            <a:endParaRPr lang="en-US"/>
          </a:p>
        </p:txBody>
      </p:sp>
    </p:spTree>
    <p:extLst>
      <p:ext uri="{BB962C8B-B14F-4D97-AF65-F5344CB8AC3E}">
        <p14:creationId xmlns:p14="http://schemas.microsoft.com/office/powerpoint/2010/main" val="32767814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F34F039-2C44-4C0C-B21B-2755C2AC3D4D}" type="datetimeFigureOut">
              <a:rPr lang="en-US" smtClean="0"/>
              <a:t>4/18/2025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DC9B5B1-6BC7-4C78-AFE5-13E3CC84A8DA}" type="slidenum">
              <a:rPr lang="en-US" smtClean="0"/>
              <a:t>‹#›</a:t>
            </a:fld>
            <a:endParaRPr lang="en-US"/>
          </a:p>
        </p:txBody>
      </p:sp>
    </p:spTree>
    <p:extLst>
      <p:ext uri="{BB962C8B-B14F-4D97-AF65-F5344CB8AC3E}">
        <p14:creationId xmlns:p14="http://schemas.microsoft.com/office/powerpoint/2010/main" val="134891510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Rectangle 7"/>
          <p:cNvSpPr/>
          <p:nvPr userDrawn="1"/>
        </p:nvSpPr>
        <p:spPr>
          <a:xfrm rot="16200000">
            <a:off x="4217194" y="1912144"/>
            <a:ext cx="709612" cy="9144000"/>
          </a:xfrm>
          <a:prstGeom prst="rect">
            <a:avLst/>
          </a:prstGeom>
          <a:gradFill>
            <a:gsLst>
              <a:gs pos="53000">
                <a:srgbClr val="3D6696"/>
              </a:gs>
              <a:gs pos="100000">
                <a:srgbClr val="000714"/>
              </a:gs>
            </a:gsLst>
            <a:lin ang="3000000" scaled="0"/>
          </a:gradFill>
          <a:ln w="25400" cap="flat" cmpd="sng" algn="ctr">
            <a:noFill/>
            <a:prstDash val="solid"/>
          </a:ln>
          <a:effectLst>
            <a:outerShdw blurRad="101600" dist="38100" dir="16200000" sx="103000" sy="103000" rotWithShape="0">
              <a:prstClr val="black">
                <a:alpha val="46000"/>
              </a:prstClr>
            </a:outerShdw>
          </a:effectLst>
        </p:spPr>
        <p:txBody>
          <a:bodyPr anchor="ctr"/>
          <a:lstStyle/>
          <a:p>
            <a:pPr algn="ctr" defTabSz="914400" eaLnBrk="1" fontAlgn="auto" hangingPunct="1">
              <a:spcBef>
                <a:spcPts val="0"/>
              </a:spcBef>
              <a:spcAft>
                <a:spcPts val="0"/>
              </a:spcAft>
              <a:defRPr/>
            </a:pPr>
            <a:endParaRPr lang="en-US" kern="0" dirty="0">
              <a:solidFill>
                <a:prstClr val="white"/>
              </a:solidFill>
              <a:latin typeface="Calibri"/>
              <a:ea typeface="+mn-ea"/>
            </a:endParaRPr>
          </a:p>
        </p:txBody>
      </p:sp>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F34F039-2C44-4C0C-B21B-2755C2AC3D4D}" type="datetimeFigureOut">
              <a:rPr lang="en-US" smtClean="0"/>
              <a:t>4/18/2025</a:t>
            </a:fld>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DC9B5B1-6BC7-4C78-AFE5-13E3CC84A8DA}" type="slidenum">
              <a:rPr lang="en-US" smtClean="0"/>
              <a:t>‹#›</a:t>
            </a:fld>
            <a:endParaRPr lang="en-US"/>
          </a:p>
        </p:txBody>
      </p:sp>
      <p:sp>
        <p:nvSpPr>
          <p:cNvPr id="7" name="Rectangle 6"/>
          <p:cNvSpPr/>
          <p:nvPr userDrawn="1"/>
        </p:nvSpPr>
        <p:spPr>
          <a:xfrm rot="16200000">
            <a:off x="4369597" y="2099469"/>
            <a:ext cx="404812" cy="9144001"/>
          </a:xfrm>
          <a:prstGeom prst="rect">
            <a:avLst/>
          </a:prstGeom>
          <a:gradFill>
            <a:gsLst>
              <a:gs pos="28000">
                <a:srgbClr val="9E0000"/>
              </a:gs>
              <a:gs pos="71000">
                <a:srgbClr val="580000"/>
              </a:gs>
            </a:gsLst>
            <a:lin ang="3000000" scaled="0"/>
          </a:gradFill>
          <a:ln w="25400" cap="flat" cmpd="sng" algn="ctr">
            <a:noFill/>
            <a:prstDash val="solid"/>
          </a:ln>
          <a:effectLst>
            <a:innerShdw blurRad="63500" dist="50800">
              <a:prstClr val="black">
                <a:alpha val="50000"/>
              </a:prstClr>
            </a:innerShdw>
          </a:effectLst>
        </p:spPr>
        <p:txBody>
          <a:bodyPr anchor="ctr">
            <a:scene3d>
              <a:camera prst="orthographicFront">
                <a:rot lat="0" lon="0" rev="0"/>
              </a:camera>
              <a:lightRig rig="threePt" dir="t">
                <a:rot lat="0" lon="0" rev="10800000"/>
              </a:lightRig>
            </a:scene3d>
            <a:sp3d>
              <a:bevelT w="27940" h="12700"/>
            </a:sp3d>
          </a:bodyPr>
          <a:lstStyle/>
          <a:p>
            <a:pPr defTabSz="914400" eaLnBrk="1" fontAlgn="auto" hangingPunct="1">
              <a:spcBef>
                <a:spcPts val="0"/>
              </a:spcBef>
              <a:spcAft>
                <a:spcPts val="0"/>
              </a:spcAft>
              <a:defRPr/>
            </a:pPr>
            <a:endParaRPr lang="en-US" sz="2000" b="1" dirty="0">
              <a:ln w="11430"/>
              <a:solidFill>
                <a:srgbClr val="FFC000"/>
              </a:solidFill>
              <a:latin typeface="Minion Pro" pitchFamily="18" charset="0"/>
              <a:ea typeface="+mn-ea"/>
              <a:cs typeface="Segoe UI" pitchFamily="34" charset="0"/>
            </a:endParaRPr>
          </a:p>
        </p:txBody>
      </p:sp>
      <p:sp>
        <p:nvSpPr>
          <p:cNvPr id="10" name="TextBox 9"/>
          <p:cNvSpPr txBox="1">
            <a:spLocks noChangeArrowheads="1"/>
          </p:cNvSpPr>
          <p:nvPr userDrawn="1"/>
        </p:nvSpPr>
        <p:spPr bwMode="auto">
          <a:xfrm>
            <a:off x="971550" y="6129338"/>
            <a:ext cx="54864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defTabSz="914400" eaLnBrk="1" hangingPunct="1">
              <a:defRPr/>
            </a:pPr>
            <a:r>
              <a:rPr lang="en-US" altLang="en-US" dirty="0">
                <a:solidFill>
                  <a:srgbClr val="FFC000"/>
                </a:solidFill>
                <a:latin typeface="Minion Pro"/>
                <a:cs typeface="Segoe UI" panose="020B0502040204020203" pitchFamily="34" charset="0"/>
              </a:rPr>
              <a:t>Texas Office of the Governor</a:t>
            </a:r>
          </a:p>
        </p:txBody>
      </p:sp>
      <p:sp>
        <p:nvSpPr>
          <p:cNvPr id="11" name="TextBox 10"/>
          <p:cNvSpPr txBox="1">
            <a:spLocks noChangeArrowheads="1"/>
          </p:cNvSpPr>
          <p:nvPr userDrawn="1"/>
        </p:nvSpPr>
        <p:spPr bwMode="auto">
          <a:xfrm>
            <a:off x="971550" y="6537325"/>
            <a:ext cx="69913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defTabSz="914400" eaLnBrk="1" hangingPunct="1">
              <a:defRPr/>
            </a:pPr>
            <a:r>
              <a:rPr lang="en-US" altLang="en-US" dirty="0">
                <a:solidFill>
                  <a:srgbClr val="FFC000"/>
                </a:solidFill>
                <a:latin typeface="Minion Pro"/>
                <a:cs typeface="Segoe UI" panose="020B0502040204020203" pitchFamily="34" charset="0"/>
              </a:rPr>
              <a:t>GOVERNOR’S COMMITTEE ON PEOPLE WITH DISABILITIES</a:t>
            </a:r>
          </a:p>
        </p:txBody>
      </p:sp>
      <p:sp>
        <p:nvSpPr>
          <p:cNvPr id="12" name="Rectangle 11"/>
          <p:cNvSpPr>
            <a:spLocks noChangeArrowheads="1"/>
          </p:cNvSpPr>
          <p:nvPr userDrawn="1"/>
        </p:nvSpPr>
        <p:spPr bwMode="auto">
          <a:xfrm rot="16200000" flipH="1">
            <a:off x="4548981" y="1920082"/>
            <a:ext cx="46037" cy="9144000"/>
          </a:xfrm>
          <a:prstGeom prst="rect">
            <a:avLst/>
          </a:prstGeom>
          <a:gradFill rotWithShape="1">
            <a:gsLst>
              <a:gs pos="0">
                <a:srgbClr val="E6A900"/>
              </a:gs>
              <a:gs pos="50000">
                <a:srgbClr val="E6A900"/>
              </a:gs>
              <a:gs pos="91000">
                <a:srgbClr val="FFFFFF"/>
              </a:gs>
              <a:gs pos="100000">
                <a:srgbClr val="FFC000"/>
              </a:gs>
            </a:gsLst>
            <a:lin ang="16200000" scaled="1"/>
          </a:gradFill>
          <a:ln>
            <a:noFill/>
          </a:ln>
          <a:extLst>
            <a:ext uri="{91240B29-F687-4F45-9708-019B960494DF}">
              <a14:hiddenLine xmlns:a14="http://schemas.microsoft.com/office/drawing/2010/main" w="25400" algn="ctr">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defTabSz="914400" eaLnBrk="1" hangingPunct="1">
              <a:defRPr/>
            </a:pPr>
            <a:endParaRPr lang="en-US" altLang="en-US">
              <a:solidFill>
                <a:srgbClr val="FFFFFF"/>
              </a:solidFill>
            </a:endParaRPr>
          </a:p>
        </p:txBody>
      </p:sp>
      <p:pic>
        <p:nvPicPr>
          <p:cNvPr id="9" name="Picture 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211182" y="6168433"/>
            <a:ext cx="689610" cy="686851"/>
          </a:xfrm>
          <a:prstGeom prst="ellipse">
            <a:avLst/>
          </a:prstGeom>
          <a:ln>
            <a:noFill/>
          </a:ln>
          <a:effectLst>
            <a:outerShdw blurRad="139700" dist="38100" dir="2700000" sx="107000" sy="107000" algn="tl" rotWithShape="0">
              <a:prstClr val="black">
                <a:alpha val="40000"/>
              </a:prstClr>
            </a:outerShdw>
          </a:effectLst>
        </p:spPr>
      </p:pic>
      <p:sp>
        <p:nvSpPr>
          <p:cNvPr id="13" name="Rectangle 12"/>
          <p:cNvSpPr/>
          <p:nvPr userDrawn="1"/>
        </p:nvSpPr>
        <p:spPr>
          <a:xfrm rot="16200000">
            <a:off x="4491300" y="-4479284"/>
            <a:ext cx="161400" cy="9144001"/>
          </a:xfrm>
          <a:prstGeom prst="rect">
            <a:avLst/>
          </a:prstGeom>
          <a:gradFill>
            <a:gsLst>
              <a:gs pos="28000">
                <a:srgbClr val="9E0000"/>
              </a:gs>
              <a:gs pos="71000">
                <a:srgbClr val="580000"/>
              </a:gs>
            </a:gsLst>
            <a:lin ang="3000000" scaled="0"/>
          </a:gradFill>
          <a:ln w="25400" cap="flat" cmpd="sng" algn="ctr">
            <a:noFill/>
            <a:prstDash val="solid"/>
          </a:ln>
          <a:effectLst>
            <a:innerShdw blurRad="63500" dist="50800">
              <a:prstClr val="black">
                <a:alpha val="50000"/>
              </a:prstClr>
            </a:innerShdw>
          </a:effectLst>
        </p:spPr>
        <p:txBody>
          <a:bodyPr anchor="ctr">
            <a:scene3d>
              <a:camera prst="orthographicFront">
                <a:rot lat="0" lon="0" rev="0"/>
              </a:camera>
              <a:lightRig rig="threePt" dir="t">
                <a:rot lat="0" lon="0" rev="10800000"/>
              </a:lightRig>
            </a:scene3d>
            <a:sp3d>
              <a:bevelT w="27940" h="12700"/>
            </a:sp3d>
          </a:bodyPr>
          <a:lstStyle/>
          <a:p>
            <a:pPr defTabSz="914400" eaLnBrk="1" fontAlgn="auto" hangingPunct="1">
              <a:spcBef>
                <a:spcPts val="0"/>
              </a:spcBef>
              <a:spcAft>
                <a:spcPts val="0"/>
              </a:spcAft>
              <a:defRPr/>
            </a:pPr>
            <a:endParaRPr lang="en-US" sz="2000" b="1" dirty="0">
              <a:ln w="11430"/>
              <a:solidFill>
                <a:srgbClr val="FFC000"/>
              </a:solidFill>
              <a:latin typeface="Minion Pro" pitchFamily="18" charset="0"/>
              <a:ea typeface="+mn-ea"/>
              <a:cs typeface="Segoe UI" pitchFamily="34" charset="0"/>
            </a:endParaRPr>
          </a:p>
        </p:txBody>
      </p:sp>
    </p:spTree>
    <p:extLst>
      <p:ext uri="{BB962C8B-B14F-4D97-AF65-F5344CB8AC3E}">
        <p14:creationId xmlns:p14="http://schemas.microsoft.com/office/powerpoint/2010/main" val="1389230413"/>
      </p:ext>
    </p:extLst>
  </p:cSld>
  <p:clrMap bg1="lt1" tx1="dk1" bg2="lt2" tx2="dk2" accent1="accent1" accent2="accent2" accent3="accent3" accent4="accent4" accent5="accent5" accent6="accent6" hlink="hlink" folHlink="folHlink"/>
  <p:sldLayoutIdLst>
    <p:sldLayoutId id="2147483661" r:id="rId1"/>
    <p:sldLayoutId id="2147483662" r:id="rId2"/>
  </p:sldLayoutIdLst>
  <p:txStyles>
    <p:titleStyle>
      <a:lvl1pPr algn="l" defTabSz="914400" rtl="0" eaLnBrk="1" latinLnBrk="0" hangingPunct="1">
        <a:lnSpc>
          <a:spcPct val="90000"/>
        </a:lnSpc>
        <a:spcBef>
          <a:spcPct val="0"/>
        </a:spcBef>
        <a:buNone/>
        <a:defRPr sz="3800" b="1" kern="1200">
          <a:solidFill>
            <a:schemeClr val="tx1"/>
          </a:solidFill>
          <a:latin typeface="Verdana" panose="020B0604030504040204" pitchFamily="34" charset="0"/>
          <a:ea typeface="Verdana" panose="020B0604030504040204" pitchFamily="34" charset="0"/>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Verdana" panose="020B0604030504040204" pitchFamily="34" charset="0"/>
          <a:ea typeface="Verdana" panose="020B0604030504040204" pitchFamily="34"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Verdana" panose="020B0604030504040204" pitchFamily="34" charset="0"/>
          <a:ea typeface="Verdana" panose="020B0604030504040204" pitchFamily="34" charset="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Verdana" panose="020B0604030504040204" pitchFamily="34" charset="0"/>
          <a:ea typeface="Verdana" panose="020B0604030504040204" pitchFamily="34" charset="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Verdana" panose="020B0604030504040204" pitchFamily="34" charset="0"/>
          <a:ea typeface="Verdana" panose="020B0604030504040204" pitchFamily="34" charset="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Verdana" panose="020B0604030504040204" pitchFamily="34" charset="0"/>
          <a:ea typeface="Verdana" panose="020B060403050404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9269E68E-C2F1-B988-C76D-167CE589E4B1}"/>
              </a:ext>
            </a:extLst>
          </p:cNvPr>
          <p:cNvSpPr>
            <a:spLocks noGrp="1"/>
          </p:cNvSpPr>
          <p:nvPr>
            <p:ph type="ctrTitle"/>
          </p:nvPr>
        </p:nvSpPr>
        <p:spPr>
          <a:xfrm>
            <a:off x="685800" y="1751627"/>
            <a:ext cx="7772400" cy="2387600"/>
          </a:xfrm>
        </p:spPr>
        <p:txBody>
          <a:bodyPr>
            <a:normAutofit fontScale="90000"/>
          </a:bodyPr>
          <a:lstStyle/>
          <a:p>
            <a:r>
              <a:rPr lang="en-US" dirty="0"/>
              <a:t>ASL </a:t>
            </a:r>
            <a:r>
              <a:rPr lang="en-US"/>
              <a:t>Interpreter Subcommittee </a:t>
            </a:r>
            <a:r>
              <a:rPr lang="en-US" dirty="0"/>
              <a:t>Policy Proposals</a:t>
            </a:r>
          </a:p>
        </p:txBody>
      </p:sp>
    </p:spTree>
    <p:extLst>
      <p:ext uri="{BB962C8B-B14F-4D97-AF65-F5344CB8AC3E}">
        <p14:creationId xmlns:p14="http://schemas.microsoft.com/office/powerpoint/2010/main" val="188438218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2983" y="175855"/>
            <a:ext cx="8358034" cy="1325563"/>
          </a:xfrm>
        </p:spPr>
        <p:txBody>
          <a:bodyPr>
            <a:normAutofit/>
          </a:bodyPr>
          <a:lstStyle/>
          <a:p>
            <a:pPr algn="ctr"/>
            <a:r>
              <a:rPr lang="en-US" sz="3200" dirty="0"/>
              <a:t>Interpreter Support &amp; Resources</a:t>
            </a:r>
          </a:p>
        </p:txBody>
      </p:sp>
      <p:sp>
        <p:nvSpPr>
          <p:cNvPr id="3" name="Subtitle 2"/>
          <p:cNvSpPr>
            <a:spLocks noGrp="1"/>
          </p:cNvSpPr>
          <p:nvPr>
            <p:ph idx="1"/>
          </p:nvPr>
        </p:nvSpPr>
        <p:spPr>
          <a:xfrm>
            <a:off x="530328" y="1422503"/>
            <a:ext cx="7886700" cy="4351338"/>
          </a:xfrm>
        </p:spPr>
        <p:txBody>
          <a:bodyPr/>
          <a:lstStyle/>
          <a:p>
            <a:pPr marL="0" indent="0">
              <a:spcBef>
                <a:spcPts val="0"/>
              </a:spcBef>
              <a:buNone/>
            </a:pPr>
            <a:r>
              <a:rPr lang="en-US" sz="1600" b="1" kern="100" dirty="0">
                <a:cs typeface="Times New Roman" panose="02020603050405020304" pitchFamily="18" charset="0"/>
              </a:rPr>
              <a:t>Policy Proposal 2a:</a:t>
            </a:r>
          </a:p>
          <a:p>
            <a:pPr marL="0" indent="0">
              <a:spcBef>
                <a:spcPts val="0"/>
              </a:spcBef>
              <a:buNone/>
            </a:pPr>
            <a:r>
              <a:rPr lang="en-US" sz="1600" kern="100" dirty="0">
                <a:effectLst/>
                <a:latin typeface="Verdana" panose="020B0604030504040204" pitchFamily="34" charset="0"/>
                <a:ea typeface="Aptos" panose="020B0004020202020204" pitchFamily="34" charset="0"/>
                <a:cs typeface="Times New Roman" panose="02020603050405020304" pitchFamily="18" charset="0"/>
              </a:rPr>
              <a:t>Recommend DHHS Consumer Education to increase training offerings, compared to last biennium, for interpreters in high need fields such as court, medical, and education. Trainings should be offered in multiple regions.</a:t>
            </a:r>
          </a:p>
          <a:p>
            <a:pPr marL="0" indent="0">
              <a:spcBef>
                <a:spcPts val="0"/>
              </a:spcBef>
              <a:buNone/>
            </a:pPr>
            <a:endParaRPr lang="en-US" sz="1600" kern="100" dirty="0">
              <a:cs typeface="Times New Roman" panose="02020603050405020304" pitchFamily="18" charset="0"/>
            </a:endParaRPr>
          </a:p>
          <a:p>
            <a:pPr marL="0" indent="0">
              <a:spcBef>
                <a:spcPts val="0"/>
              </a:spcBef>
              <a:buNone/>
            </a:pPr>
            <a:r>
              <a:rPr lang="en-US" sz="1600" b="1" kern="100" dirty="0">
                <a:cs typeface="Times New Roman" panose="02020603050405020304" pitchFamily="18" charset="0"/>
              </a:rPr>
              <a:t>Policy Proposal 2b:</a:t>
            </a:r>
          </a:p>
          <a:p>
            <a:pPr marL="0" indent="0">
              <a:spcBef>
                <a:spcPts val="0"/>
              </a:spcBef>
              <a:buNone/>
            </a:pPr>
            <a:r>
              <a:rPr lang="en-US" sz="1600" kern="100" dirty="0">
                <a:effectLst/>
                <a:latin typeface="Verdana" panose="020B0604030504040204" pitchFamily="34" charset="0"/>
                <a:ea typeface="Aptos" panose="020B0004020202020204" pitchFamily="34" charset="0"/>
                <a:cs typeface="Times New Roman" panose="02020603050405020304" pitchFamily="18" charset="0"/>
              </a:rPr>
              <a:t>Recommend DHHS Consumer Education to offer CEU’s and develop state agency partnerships for other benefits to generate mentorship efforts between mentors and new interpreters for high need fields such as court, medical, and education.</a:t>
            </a:r>
          </a:p>
        </p:txBody>
      </p:sp>
    </p:spTree>
    <p:extLst>
      <p:ext uri="{BB962C8B-B14F-4D97-AF65-F5344CB8AC3E}">
        <p14:creationId xmlns:p14="http://schemas.microsoft.com/office/powerpoint/2010/main" val="382852032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2983" y="175855"/>
            <a:ext cx="8358034" cy="1325563"/>
          </a:xfrm>
        </p:spPr>
        <p:txBody>
          <a:bodyPr>
            <a:normAutofit/>
          </a:bodyPr>
          <a:lstStyle/>
          <a:p>
            <a:pPr algn="ctr"/>
            <a:r>
              <a:rPr lang="en-US" sz="3200" dirty="0"/>
              <a:t>Interpreter Support &amp; Resources</a:t>
            </a:r>
          </a:p>
        </p:txBody>
      </p:sp>
      <p:sp>
        <p:nvSpPr>
          <p:cNvPr id="3" name="Subtitle 2"/>
          <p:cNvSpPr>
            <a:spLocks noGrp="1"/>
          </p:cNvSpPr>
          <p:nvPr>
            <p:ph idx="1"/>
          </p:nvPr>
        </p:nvSpPr>
        <p:spPr>
          <a:xfrm>
            <a:off x="530328" y="1422503"/>
            <a:ext cx="7886700" cy="4351338"/>
          </a:xfrm>
        </p:spPr>
        <p:txBody>
          <a:bodyPr>
            <a:noAutofit/>
          </a:bodyPr>
          <a:lstStyle/>
          <a:p>
            <a:pPr marL="0" indent="0">
              <a:spcBef>
                <a:spcPts val="0"/>
              </a:spcBef>
              <a:buNone/>
            </a:pPr>
            <a:r>
              <a:rPr lang="en-US" sz="1500" b="1" kern="100" dirty="0">
                <a:cs typeface="Times New Roman" panose="02020603050405020304" pitchFamily="18" charset="0"/>
              </a:rPr>
              <a:t>2a &amp; 2b proposes to resolve:  </a:t>
            </a:r>
          </a:p>
          <a:p>
            <a:pPr marL="0" marR="0" indent="0">
              <a:lnSpc>
                <a:spcPct val="107000"/>
              </a:lnSpc>
              <a:spcBef>
                <a:spcPts val="0"/>
              </a:spcBef>
              <a:buNone/>
            </a:pPr>
            <a:r>
              <a:rPr lang="en-US" sz="1500" kern="1800" dirty="0">
                <a:solidFill>
                  <a:srgbClr val="000000"/>
                </a:solidFill>
                <a:effectLst/>
                <a:latin typeface="Verdana" panose="020B0604030504040204" pitchFamily="34" charset="0"/>
                <a:ea typeface="Times New Roman" panose="02020603050405020304" pitchFamily="18" charset="0"/>
                <a:cs typeface="Times New Roman" panose="02020603050405020304" pitchFamily="18" charset="0"/>
              </a:rPr>
              <a:t>There is a significant need for interpreters with court, medical, and/or education specializations. In addition, previous training collaborations have tended to separate trainings for interpreters from trainings for agency employees. Interactive trainings that don’t integrate state professionals with interpreters lead to reduced mutual understanding. Volunteer mentors are at an all-time low so there is limited skill growth for new entrants and significant brain drain for those who exit the profession.</a:t>
            </a:r>
          </a:p>
          <a:p>
            <a:pPr marL="0" marR="0" indent="0">
              <a:lnSpc>
                <a:spcPct val="107000"/>
              </a:lnSpc>
              <a:spcBef>
                <a:spcPts val="0"/>
              </a:spcBef>
              <a:buNone/>
            </a:pPr>
            <a:endParaRPr lang="en-US" sz="1500" kern="100" dirty="0">
              <a:solidFill>
                <a:srgbClr val="000000"/>
              </a:solidFill>
              <a:ea typeface="Times New Roman" panose="02020603050405020304" pitchFamily="18" charset="0"/>
              <a:cs typeface="Times New Roman" panose="02020603050405020304" pitchFamily="18" charset="0"/>
            </a:endParaRPr>
          </a:p>
          <a:p>
            <a:pPr marL="0" marR="0" indent="0">
              <a:lnSpc>
                <a:spcPct val="107000"/>
              </a:lnSpc>
              <a:spcBef>
                <a:spcPts val="0"/>
              </a:spcBef>
              <a:buNone/>
            </a:pPr>
            <a:r>
              <a:rPr lang="en-US" sz="1500" b="1" kern="100" dirty="0">
                <a:solidFill>
                  <a:srgbClr val="000000"/>
                </a:solidFill>
                <a:effectLst/>
                <a:latin typeface="Verdana" panose="020B0604030504040204" pitchFamily="34" charset="0"/>
                <a:ea typeface="Times New Roman" panose="02020603050405020304" pitchFamily="18" charset="0"/>
                <a:cs typeface="Times New Roman" panose="02020603050405020304" pitchFamily="18" charset="0"/>
              </a:rPr>
              <a:t>How to implement</a:t>
            </a:r>
            <a:r>
              <a:rPr lang="en-US" sz="1500" b="1" kern="100" dirty="0">
                <a:solidFill>
                  <a:srgbClr val="000000"/>
                </a:solidFill>
                <a:ea typeface="Times New Roman" panose="02020603050405020304" pitchFamily="18" charset="0"/>
                <a:cs typeface="Times New Roman" panose="02020603050405020304" pitchFamily="18" charset="0"/>
              </a:rPr>
              <a:t> 2a &amp; 2b: </a:t>
            </a:r>
          </a:p>
          <a:p>
            <a:pPr marL="0" marR="0" indent="0">
              <a:lnSpc>
                <a:spcPct val="107000"/>
              </a:lnSpc>
              <a:spcBef>
                <a:spcPts val="0"/>
              </a:spcBef>
              <a:spcAft>
                <a:spcPts val="600"/>
              </a:spcAft>
              <a:buNone/>
            </a:pPr>
            <a:r>
              <a:rPr lang="en-US" sz="1600" kern="1800" dirty="0">
                <a:solidFill>
                  <a:srgbClr val="000000"/>
                </a:solidFill>
                <a:effectLst/>
                <a:latin typeface="Verdana" panose="020B0604030504040204" pitchFamily="34" charset="0"/>
                <a:ea typeface="Times New Roman" panose="02020603050405020304" pitchFamily="18" charset="0"/>
                <a:cs typeface="Times New Roman" panose="02020603050405020304" pitchFamily="18" charset="0"/>
              </a:rPr>
              <a:t>DHHS Consumer Education has been providing trainings to interpreters, but largely for general and basic interpreter situations. It should be easy to pivot to and increase more specialized trainings which has already started to happen in Austin. Many regions of Texas have unique challenges which require specialized training that focus on these challenges. Collaborating with state agencies to offer </a:t>
            </a:r>
            <a:r>
              <a:rPr kumimoji="0" lang="en-US" sz="1600" b="0" i="0" u="none" strike="noStrike" kern="1800" cap="none" spc="0" normalizeH="0" baseline="0" noProof="0" dirty="0">
                <a:ln>
                  <a:noFill/>
                </a:ln>
                <a:solidFill>
                  <a:srgbClr val="000000"/>
                </a:solidFill>
                <a:effectLst/>
                <a:uLnTx/>
                <a:uFillTx/>
                <a:latin typeface="Verdana" panose="020B0604030504040204" pitchFamily="34" charset="0"/>
                <a:ea typeface="Times New Roman" panose="02020603050405020304" pitchFamily="18" charset="0"/>
                <a:cs typeface="Times New Roman" panose="02020603050405020304" pitchFamily="18" charset="0"/>
              </a:rPr>
              <a:t>rewards for mentorship efforts can incentivize volunteers and reduce administrative labor.</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23950474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2983" y="167388"/>
            <a:ext cx="8358034" cy="1325563"/>
          </a:xfrm>
        </p:spPr>
        <p:txBody>
          <a:bodyPr>
            <a:normAutofit/>
          </a:bodyPr>
          <a:lstStyle/>
          <a:p>
            <a:pPr algn="ctr"/>
            <a:r>
              <a:rPr lang="en-US" sz="3200" dirty="0"/>
              <a:t>Interpreter Support &amp; Resources</a:t>
            </a:r>
          </a:p>
        </p:txBody>
      </p:sp>
      <p:sp>
        <p:nvSpPr>
          <p:cNvPr id="3" name="Subtitle 2"/>
          <p:cNvSpPr>
            <a:spLocks noGrp="1"/>
          </p:cNvSpPr>
          <p:nvPr>
            <p:ph idx="1"/>
          </p:nvPr>
        </p:nvSpPr>
        <p:spPr>
          <a:xfrm>
            <a:off x="530328" y="1422503"/>
            <a:ext cx="7886700" cy="4351338"/>
          </a:xfrm>
        </p:spPr>
        <p:txBody>
          <a:bodyPr>
            <a:normAutofit/>
          </a:bodyPr>
          <a:lstStyle/>
          <a:p>
            <a:pPr marL="0" indent="0">
              <a:spcBef>
                <a:spcPts val="0"/>
              </a:spcBef>
              <a:buNone/>
            </a:pPr>
            <a:r>
              <a:rPr lang="en-US" sz="1500" b="1" kern="100" dirty="0">
                <a:cs typeface="Times New Roman" panose="02020603050405020304" pitchFamily="18" charset="0"/>
              </a:rPr>
              <a:t>Policy Proposal 3a:</a:t>
            </a:r>
          </a:p>
          <a:p>
            <a:pPr marL="0" indent="0">
              <a:spcBef>
                <a:spcPts val="0"/>
              </a:spcBef>
              <a:buNone/>
            </a:pPr>
            <a:r>
              <a:rPr lang="en-US" sz="1500" kern="100" dirty="0">
                <a:effectLst/>
                <a:latin typeface="Verdana" panose="020B0604030504040204" pitchFamily="34" charset="0"/>
                <a:ea typeface="Aptos" panose="020B0004020202020204" pitchFamily="34" charset="0"/>
                <a:cs typeface="Times New Roman" panose="02020603050405020304" pitchFamily="18" charset="0"/>
              </a:rPr>
              <a:t>Request the Governor’s Office or Texas Workforce Commission to identify ASL interpreters as a targeted industry for the High Demand training program or other available programs.</a:t>
            </a:r>
          </a:p>
          <a:p>
            <a:pPr marL="0" indent="0">
              <a:spcBef>
                <a:spcPts val="0"/>
              </a:spcBef>
              <a:buNone/>
            </a:pPr>
            <a:endParaRPr lang="en-US" sz="1500" kern="100" dirty="0">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kumimoji="0" lang="en-US" sz="1500" b="1" i="0" u="none" strike="noStrike" kern="100" cap="none" spc="0" normalizeH="0" baseline="0" noProof="0" dirty="0">
                <a:ln>
                  <a:noFill/>
                </a:ln>
                <a:solidFill>
                  <a:prstClr val="black"/>
                </a:solidFill>
                <a:effectLst/>
                <a:uLnTx/>
                <a:uFillTx/>
                <a:latin typeface="Verdana" panose="020B0604030504040204" pitchFamily="34" charset="0"/>
                <a:ea typeface="Verdana" panose="020B0604030504040204" pitchFamily="34" charset="0"/>
                <a:cs typeface="Times New Roman" panose="02020603050405020304" pitchFamily="18" charset="0"/>
              </a:rPr>
              <a:t>3a proposes to resolve:  </a:t>
            </a:r>
          </a:p>
          <a:p>
            <a:pPr marL="0" marR="0" lvl="0" indent="0" algn="l" defTabSz="914400" rtl="0" eaLnBrk="1" fontAlgn="auto" latinLnBrk="0" hangingPunct="1">
              <a:lnSpc>
                <a:spcPct val="107000"/>
              </a:lnSpc>
              <a:spcBef>
                <a:spcPts val="0"/>
              </a:spcBef>
              <a:spcAft>
                <a:spcPts val="0"/>
              </a:spcAft>
              <a:buClrTx/>
              <a:buSzTx/>
              <a:buFont typeface="Arial" panose="020B0604020202020204" pitchFamily="34" charset="0"/>
              <a:buNone/>
              <a:tabLst/>
              <a:defRPr/>
            </a:pPr>
            <a:r>
              <a:rPr lang="en-US" sz="1500" kern="1800" dirty="0">
                <a:solidFill>
                  <a:srgbClr val="000000"/>
                </a:solidFill>
                <a:effectLst/>
                <a:latin typeface="Verdana" panose="020B0604030504040204" pitchFamily="34" charset="0"/>
                <a:ea typeface="Times New Roman" panose="02020603050405020304" pitchFamily="18" charset="0"/>
                <a:cs typeface="Times New Roman" panose="02020603050405020304" pitchFamily="18" charset="0"/>
              </a:rPr>
              <a:t>Interpreter numbers have not kept up with state population and economic growth. There are areas that are considered interpreter deserts without interpreters or training programs within 50 miles. There are existing programs that help local communities fill these shortages, but the interpreter profession is largely contracted work which limits it from consideration for many programs. Designation as a targeted industry will give more support to Interpreter Training Programs and students.</a:t>
            </a:r>
          </a:p>
          <a:p>
            <a:pPr marL="0" marR="0" lvl="0" indent="0" algn="l" defTabSz="914400" rtl="0" eaLnBrk="1" fontAlgn="auto" latinLnBrk="0" hangingPunct="1">
              <a:lnSpc>
                <a:spcPct val="107000"/>
              </a:lnSpc>
              <a:spcBef>
                <a:spcPts val="0"/>
              </a:spcBef>
              <a:spcAft>
                <a:spcPts val="0"/>
              </a:spcAft>
              <a:buClrTx/>
              <a:buSzTx/>
              <a:buFont typeface="Arial" panose="020B0604020202020204" pitchFamily="34" charset="0"/>
              <a:buNone/>
              <a:tabLst/>
              <a:defRPr/>
            </a:pPr>
            <a:endParaRPr lang="en-US" sz="1500" kern="1800" dirty="0">
              <a:solidFill>
                <a:srgbClr val="000000"/>
              </a:solidFill>
              <a:ea typeface="Aptos" panose="020B0004020202020204" pitchFamily="34" charset="0"/>
              <a:cs typeface="Times New Roman" panose="02020603050405020304" pitchFamily="18" charset="0"/>
            </a:endParaRPr>
          </a:p>
          <a:p>
            <a:pPr marL="0" marR="0" indent="0">
              <a:lnSpc>
                <a:spcPct val="107000"/>
              </a:lnSpc>
              <a:spcBef>
                <a:spcPts val="0"/>
              </a:spcBef>
              <a:buNone/>
            </a:pPr>
            <a:r>
              <a:rPr lang="en-US" sz="1500" b="1" kern="100" dirty="0">
                <a:solidFill>
                  <a:srgbClr val="000000"/>
                </a:solidFill>
                <a:effectLst/>
                <a:latin typeface="Verdana" panose="020B0604030504040204" pitchFamily="34" charset="0"/>
                <a:ea typeface="Times New Roman" panose="02020603050405020304" pitchFamily="18" charset="0"/>
                <a:cs typeface="Times New Roman" panose="02020603050405020304" pitchFamily="18" charset="0"/>
              </a:rPr>
              <a:t>How to implement</a:t>
            </a:r>
            <a:r>
              <a:rPr lang="en-US" sz="1500" b="1" kern="100" dirty="0">
                <a:solidFill>
                  <a:srgbClr val="000000"/>
                </a:solidFill>
                <a:ea typeface="Times New Roman" panose="02020603050405020304" pitchFamily="18" charset="0"/>
                <a:cs typeface="Times New Roman" panose="02020603050405020304" pitchFamily="18" charset="0"/>
              </a:rPr>
              <a:t> 3a: </a:t>
            </a:r>
          </a:p>
          <a:p>
            <a:pPr marL="0" marR="0" indent="0">
              <a:lnSpc>
                <a:spcPct val="107000"/>
              </a:lnSpc>
              <a:spcBef>
                <a:spcPts val="0"/>
              </a:spcBef>
              <a:spcAft>
                <a:spcPts val="600"/>
              </a:spcAft>
              <a:buNone/>
            </a:pPr>
            <a:r>
              <a:rPr lang="en-US" sz="1500" kern="1800" dirty="0">
                <a:solidFill>
                  <a:srgbClr val="000000"/>
                </a:solidFill>
                <a:effectLst/>
                <a:latin typeface="Verdana" panose="020B0604030504040204" pitchFamily="34" charset="0"/>
                <a:ea typeface="Times New Roman" panose="02020603050405020304" pitchFamily="18" charset="0"/>
                <a:cs typeface="Times New Roman" panose="02020603050405020304" pitchFamily="18" charset="0"/>
              </a:rPr>
              <a:t>Designation as a targeted industry by the Governor or Texas Workforce Commission’s programs may gain support if GCPD requests for this to happen.</a:t>
            </a:r>
            <a:endParaRPr lang="en-US" sz="1500" kern="100" dirty="0">
              <a:effectLst/>
              <a:latin typeface="Verdana" panose="020B0604030504040204" pitchFamily="34" charset="0"/>
              <a:ea typeface="Aptos" panose="020B0004020202020204" pitchFamily="34" charset="0"/>
              <a:cs typeface="Times New Roman" panose="02020603050405020304" pitchFamily="18" charset="0"/>
            </a:endParaRPr>
          </a:p>
          <a:p>
            <a:pPr marL="0" indent="0">
              <a:spcBef>
                <a:spcPts val="0"/>
              </a:spcBef>
              <a:buNone/>
            </a:pPr>
            <a:endParaRPr lang="en-US" sz="1600" kern="100" dirty="0">
              <a:cs typeface="Times New Roman" panose="02020603050405020304" pitchFamily="18" charset="0"/>
            </a:endParaRPr>
          </a:p>
        </p:txBody>
      </p:sp>
    </p:spTree>
    <p:extLst>
      <p:ext uri="{BB962C8B-B14F-4D97-AF65-F5344CB8AC3E}">
        <p14:creationId xmlns:p14="http://schemas.microsoft.com/office/powerpoint/2010/main" val="286607645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9269E68E-C2F1-B988-C76D-167CE589E4B1}"/>
              </a:ext>
            </a:extLst>
          </p:cNvPr>
          <p:cNvSpPr>
            <a:spLocks noGrp="1"/>
          </p:cNvSpPr>
          <p:nvPr>
            <p:ph type="ctrTitle"/>
          </p:nvPr>
        </p:nvSpPr>
        <p:spPr>
          <a:xfrm>
            <a:off x="685800" y="1751627"/>
            <a:ext cx="7772400" cy="2387600"/>
          </a:xfrm>
        </p:spPr>
        <p:txBody>
          <a:bodyPr>
            <a:normAutofit/>
          </a:bodyPr>
          <a:lstStyle/>
          <a:p>
            <a:r>
              <a:rPr lang="en-US" dirty="0"/>
              <a:t>BEI Process &amp; Services</a:t>
            </a:r>
          </a:p>
        </p:txBody>
      </p:sp>
    </p:spTree>
    <p:extLst>
      <p:ext uri="{BB962C8B-B14F-4D97-AF65-F5344CB8AC3E}">
        <p14:creationId xmlns:p14="http://schemas.microsoft.com/office/powerpoint/2010/main" val="215088425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2983" y="175855"/>
            <a:ext cx="8358034" cy="1325563"/>
          </a:xfrm>
        </p:spPr>
        <p:txBody>
          <a:bodyPr>
            <a:normAutofit/>
          </a:bodyPr>
          <a:lstStyle/>
          <a:p>
            <a:pPr algn="ctr"/>
            <a:r>
              <a:rPr lang="en-US" sz="3200" dirty="0"/>
              <a:t>BEI Process and Services</a:t>
            </a:r>
          </a:p>
        </p:txBody>
      </p:sp>
      <p:sp>
        <p:nvSpPr>
          <p:cNvPr id="3" name="Subtitle 2"/>
          <p:cNvSpPr>
            <a:spLocks noGrp="1"/>
          </p:cNvSpPr>
          <p:nvPr>
            <p:ph idx="1"/>
          </p:nvPr>
        </p:nvSpPr>
        <p:spPr>
          <a:xfrm>
            <a:off x="530328" y="1422503"/>
            <a:ext cx="7886700" cy="4351338"/>
          </a:xfrm>
        </p:spPr>
        <p:txBody>
          <a:bodyPr/>
          <a:lstStyle/>
          <a:p>
            <a:pPr marL="0" marR="0" lvl="0" indent="0" algn="l"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kumimoji="0" lang="en-US" sz="1600" b="1" i="0" u="none" strike="noStrike" kern="100" cap="none" spc="0" normalizeH="0" baseline="0" noProof="0" dirty="0">
                <a:ln>
                  <a:noFill/>
                </a:ln>
                <a:solidFill>
                  <a:prstClr val="black"/>
                </a:solidFill>
                <a:effectLst/>
                <a:uLnTx/>
                <a:uFillTx/>
                <a:latin typeface="Verdana" panose="020B0604030504040204" pitchFamily="34" charset="0"/>
                <a:ea typeface="Verdana" panose="020B0604030504040204" pitchFamily="34" charset="0"/>
                <a:cs typeface="Times New Roman" panose="02020603050405020304" pitchFamily="18" charset="0"/>
              </a:rPr>
              <a:t>Policy Proposal 1a:</a:t>
            </a:r>
          </a:p>
          <a:p>
            <a:pPr marL="0" marR="0" lvl="0" indent="0" algn="l"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en-US" sz="1600" kern="100" dirty="0">
                <a:effectLst/>
                <a:latin typeface="Verdana" panose="020B0604030504040204" pitchFamily="34" charset="0"/>
                <a:ea typeface="Aptos" panose="020B0004020202020204" pitchFamily="34" charset="0"/>
                <a:cs typeface="Times New Roman" panose="02020603050405020304" pitchFamily="18" charset="0"/>
              </a:rPr>
              <a:t>Require DHHS to set finite timetables for updating exams, in order of complexity, to new standards to reflect modern changes in language terminology and interpreting settings.</a:t>
            </a:r>
          </a:p>
          <a:p>
            <a:pPr marL="0" marR="0" lvl="0" indent="0" algn="l" defTabSz="914400" rtl="0" eaLnBrk="1" fontAlgn="auto" latinLnBrk="0" hangingPunct="1">
              <a:lnSpc>
                <a:spcPct val="90000"/>
              </a:lnSpc>
              <a:spcBef>
                <a:spcPts val="0"/>
              </a:spcBef>
              <a:spcAft>
                <a:spcPts val="0"/>
              </a:spcAft>
              <a:buClrTx/>
              <a:buSzTx/>
              <a:buFont typeface="Arial" panose="020B0604020202020204" pitchFamily="34" charset="0"/>
              <a:buNone/>
              <a:tabLst/>
              <a:defRPr/>
            </a:pPr>
            <a:endParaRPr kumimoji="0" lang="en-US" sz="1600" b="0" i="0" u="none" strike="noStrike" kern="100" cap="none" spc="0" normalizeH="0" baseline="0" noProof="0" dirty="0">
              <a:ln>
                <a:noFill/>
              </a:ln>
              <a:solidFill>
                <a:prstClr val="black"/>
              </a:solidFill>
              <a:effectLst/>
              <a:uLnTx/>
              <a:uFillTx/>
              <a:latin typeface="Verdana" panose="020B0604030504040204" pitchFamily="34" charset="0"/>
              <a:ea typeface="Verdana" panose="020B0604030504040204" pitchFamily="34" charset="0"/>
              <a:cs typeface="Times New Roman" panose="02020603050405020304" pitchFamily="18" charset="0"/>
            </a:endParaRPr>
          </a:p>
          <a:p>
            <a:pPr marL="0" marR="0" lvl="0" indent="0" algn="l"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kumimoji="0" lang="en-US" sz="1600" b="1" i="0" u="none" strike="noStrike" kern="100" cap="none" spc="0" normalizeH="0" baseline="0" noProof="0" dirty="0">
                <a:ln>
                  <a:noFill/>
                </a:ln>
                <a:solidFill>
                  <a:prstClr val="black"/>
                </a:solidFill>
                <a:effectLst/>
                <a:uLnTx/>
                <a:uFillTx/>
                <a:latin typeface="Verdana" panose="020B0604030504040204" pitchFamily="34" charset="0"/>
                <a:ea typeface="Verdana" panose="020B0604030504040204" pitchFamily="34" charset="0"/>
                <a:cs typeface="Times New Roman" panose="02020603050405020304" pitchFamily="18" charset="0"/>
              </a:rPr>
              <a:t>Policy Proposal 1b:</a:t>
            </a:r>
          </a:p>
          <a:p>
            <a:pPr marL="0" marR="0" lvl="0" indent="0" algn="l"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en-US" sz="1600" kern="100" dirty="0">
                <a:effectLst/>
                <a:latin typeface="Verdana" panose="020B0604030504040204" pitchFamily="34" charset="0"/>
                <a:ea typeface="Aptos" panose="020B0004020202020204" pitchFamily="34" charset="0"/>
                <a:cs typeface="Times New Roman" panose="02020603050405020304" pitchFamily="18" charset="0"/>
              </a:rPr>
              <a:t>Recommend DHHS BEI to start a pilot program for BEI performance tests in West Texas and/or the Rio Grande Valley area while mandating similar setting conditions to maintain validity and reliability of the test.</a:t>
            </a:r>
            <a:endParaRPr lang="en-US" dirty="0"/>
          </a:p>
        </p:txBody>
      </p:sp>
    </p:spTree>
    <p:extLst>
      <p:ext uri="{BB962C8B-B14F-4D97-AF65-F5344CB8AC3E}">
        <p14:creationId xmlns:p14="http://schemas.microsoft.com/office/powerpoint/2010/main" val="227381605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2983" y="175855"/>
            <a:ext cx="8358034" cy="1325563"/>
          </a:xfrm>
        </p:spPr>
        <p:txBody>
          <a:bodyPr>
            <a:normAutofit/>
          </a:bodyPr>
          <a:lstStyle/>
          <a:p>
            <a:pPr algn="ctr"/>
            <a:r>
              <a:rPr lang="en-US" sz="3200" dirty="0"/>
              <a:t>BEI Process and Services</a:t>
            </a:r>
          </a:p>
        </p:txBody>
      </p:sp>
      <p:sp>
        <p:nvSpPr>
          <p:cNvPr id="3" name="Subtitle 2"/>
          <p:cNvSpPr>
            <a:spLocks noGrp="1"/>
          </p:cNvSpPr>
          <p:nvPr>
            <p:ph idx="1"/>
          </p:nvPr>
        </p:nvSpPr>
        <p:spPr>
          <a:xfrm>
            <a:off x="504928" y="1253331"/>
            <a:ext cx="7886700" cy="4351338"/>
          </a:xfrm>
        </p:spPr>
        <p:txBody>
          <a:bodyPr>
            <a:noAutofit/>
          </a:bodyPr>
          <a:lstStyle/>
          <a:p>
            <a:pPr marL="0" marR="0" lvl="0" indent="0" algn="l"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en-US" sz="1500" b="1" kern="100" dirty="0">
                <a:solidFill>
                  <a:prstClr val="black"/>
                </a:solidFill>
                <a:cs typeface="Times New Roman" panose="02020603050405020304" pitchFamily="18" charset="0"/>
              </a:rPr>
              <a:t>1</a:t>
            </a:r>
            <a:r>
              <a:rPr kumimoji="0" lang="en-US" sz="1500" b="1" i="0" u="none" strike="noStrike" kern="100" cap="none" spc="0" normalizeH="0" baseline="0" noProof="0" dirty="0">
                <a:ln>
                  <a:noFill/>
                </a:ln>
                <a:solidFill>
                  <a:prstClr val="black"/>
                </a:solidFill>
                <a:effectLst/>
                <a:uLnTx/>
                <a:uFillTx/>
                <a:latin typeface="Verdana" panose="020B0604030504040204" pitchFamily="34" charset="0"/>
                <a:ea typeface="Verdana" panose="020B0604030504040204" pitchFamily="34" charset="0"/>
                <a:cs typeface="Times New Roman" panose="02020603050405020304" pitchFamily="18" charset="0"/>
              </a:rPr>
              <a:t>a &amp; 1b proposes to resolve:  </a:t>
            </a:r>
          </a:p>
          <a:p>
            <a:pPr marL="0" marR="0" lvl="0" indent="0" algn="l" defTabSz="914400" rtl="0" eaLnBrk="1" fontAlgn="auto" latinLnBrk="0" hangingPunct="1">
              <a:lnSpc>
                <a:spcPct val="107000"/>
              </a:lnSpc>
              <a:spcBef>
                <a:spcPts val="0"/>
              </a:spcBef>
              <a:spcAft>
                <a:spcPts val="0"/>
              </a:spcAft>
              <a:buClrTx/>
              <a:buSzTx/>
              <a:buFont typeface="Arial" panose="020B0604020202020204" pitchFamily="34" charset="0"/>
              <a:buNone/>
              <a:tabLst/>
              <a:defRPr/>
            </a:pPr>
            <a:r>
              <a:rPr lang="en-US" sz="1500" kern="1800" dirty="0">
                <a:solidFill>
                  <a:srgbClr val="000000"/>
                </a:solidFill>
                <a:effectLst/>
                <a:latin typeface="Verdana" panose="020B0604030504040204" pitchFamily="34" charset="0"/>
                <a:ea typeface="Times New Roman" panose="02020603050405020304" pitchFamily="18" charset="0"/>
                <a:cs typeface="Times New Roman" panose="02020603050405020304" pitchFamily="18" charset="0"/>
              </a:rPr>
              <a:t>BEI tests are showing their age as sign language continues to evolve. Interpreting has also evolved to include platform (deaf presentations) and virtual interpreting which BEI may want to incorporate in their testing. The further away from the capitol, the more acute the shortage of certified interpreters. Those who live far from Austin are disincentivized and disadvantaged by the significant cost and effort to take the performance test in Austin.</a:t>
            </a:r>
          </a:p>
          <a:p>
            <a:pPr marL="0" marR="0" lvl="0" indent="0" algn="l" defTabSz="914400" rtl="0" eaLnBrk="1" fontAlgn="auto" latinLnBrk="0" hangingPunct="1">
              <a:lnSpc>
                <a:spcPct val="107000"/>
              </a:lnSpc>
              <a:spcBef>
                <a:spcPts val="0"/>
              </a:spcBef>
              <a:spcAft>
                <a:spcPts val="0"/>
              </a:spcAft>
              <a:buClrTx/>
              <a:buSzTx/>
              <a:buFont typeface="Arial" panose="020B0604020202020204" pitchFamily="34" charset="0"/>
              <a:buNone/>
              <a:tabLst/>
              <a:defRPr/>
            </a:pPr>
            <a:endParaRPr kumimoji="0" lang="en-US" sz="1500" b="0" i="0" u="none" strike="noStrike" kern="100" cap="none" spc="0" normalizeH="0" baseline="0" noProof="0" dirty="0">
              <a:ln>
                <a:noFill/>
              </a:ln>
              <a:solidFill>
                <a:srgbClr val="000000"/>
              </a:solidFill>
              <a:effectLst/>
              <a:uLnTx/>
              <a:uFillTx/>
              <a:latin typeface="Verdana" panose="020B0604030504040204" pitchFamily="34" charset="0"/>
              <a:ea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 typeface="Arial" panose="020B0604020202020204" pitchFamily="34" charset="0"/>
              <a:buNone/>
              <a:tabLst/>
              <a:defRPr/>
            </a:pPr>
            <a:r>
              <a:rPr kumimoji="0" lang="en-US" sz="1500" b="1" i="0" u="none" strike="noStrike" kern="100" cap="none" spc="0" normalizeH="0" baseline="0" noProof="0" dirty="0">
                <a:ln>
                  <a:noFill/>
                </a:ln>
                <a:solidFill>
                  <a:srgbClr val="000000"/>
                </a:solidFill>
                <a:effectLst/>
                <a:uLnTx/>
                <a:uFillTx/>
                <a:latin typeface="Verdana" panose="020B0604030504040204" pitchFamily="34" charset="0"/>
                <a:ea typeface="Times New Roman" panose="02020603050405020304" pitchFamily="18" charset="0"/>
                <a:cs typeface="Times New Roman" panose="02020603050405020304" pitchFamily="18" charset="0"/>
              </a:rPr>
              <a:t>How to implement 1a &amp; 1b: </a:t>
            </a:r>
          </a:p>
          <a:p>
            <a:pPr marL="0" marR="0" lvl="0" indent="0" algn="l" defTabSz="914400" rtl="0" eaLnBrk="1" fontAlgn="auto" latinLnBrk="0" hangingPunct="1">
              <a:lnSpc>
                <a:spcPct val="107000"/>
              </a:lnSpc>
              <a:spcBef>
                <a:spcPts val="0"/>
              </a:spcBef>
              <a:spcAft>
                <a:spcPts val="600"/>
              </a:spcAft>
              <a:buClrTx/>
              <a:buSzTx/>
              <a:buFont typeface="Arial" panose="020B0604020202020204" pitchFamily="34" charset="0"/>
              <a:buNone/>
              <a:tabLst/>
              <a:defRPr/>
            </a:pPr>
            <a:r>
              <a:rPr lang="en-US" sz="1500" kern="1800" dirty="0">
                <a:solidFill>
                  <a:srgbClr val="000000"/>
                </a:solidFill>
                <a:effectLst/>
                <a:latin typeface="Verdana" panose="020B0604030504040204" pitchFamily="34" charset="0"/>
                <a:ea typeface="Times New Roman" panose="02020603050405020304" pitchFamily="18" charset="0"/>
                <a:cs typeface="Times New Roman" panose="02020603050405020304" pitchFamily="18" charset="0"/>
              </a:rPr>
              <a:t>Updating BEI tests may incur necessary expenses and that will require a legislative appropriations request from HHSC after determining costs. A pilot program using remote testing at satellite locations will require contracts that have limited costs if interpreter programs are willing to host. Tests would be administered remotely by BEI staff while the site would be responsible for ensuring the environment meets validity and reliability requirements. Using remote technology will be significantly helpful as travel costs for staff was a previous constraint. The pilot programs would need to show improved outcomes to continue.</a:t>
            </a:r>
            <a:endParaRPr kumimoji="0" lang="en-US" sz="15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74273806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2983" y="175855"/>
            <a:ext cx="8358034" cy="1325563"/>
          </a:xfrm>
        </p:spPr>
        <p:txBody>
          <a:bodyPr>
            <a:normAutofit/>
          </a:bodyPr>
          <a:lstStyle/>
          <a:p>
            <a:pPr algn="ctr"/>
            <a:r>
              <a:rPr lang="en-US" sz="3200" dirty="0"/>
              <a:t>BEI Process and Services</a:t>
            </a:r>
          </a:p>
        </p:txBody>
      </p:sp>
      <p:sp>
        <p:nvSpPr>
          <p:cNvPr id="3" name="Subtitle 2"/>
          <p:cNvSpPr>
            <a:spLocks noGrp="1"/>
          </p:cNvSpPr>
          <p:nvPr>
            <p:ph idx="1"/>
          </p:nvPr>
        </p:nvSpPr>
        <p:spPr>
          <a:xfrm>
            <a:off x="530328" y="1422503"/>
            <a:ext cx="7886700" cy="4351338"/>
          </a:xfrm>
        </p:spPr>
        <p:txBody>
          <a:bodyPr>
            <a:noAutofit/>
          </a:bodyPr>
          <a:lstStyle/>
          <a:p>
            <a:pPr marL="0" marR="0" lvl="0" indent="0" algn="l"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kumimoji="0" lang="en-US" sz="1500" b="1" i="0" u="none" strike="noStrike" kern="100" cap="none" spc="0" normalizeH="0" baseline="0" noProof="0" dirty="0">
                <a:ln>
                  <a:noFill/>
                </a:ln>
                <a:solidFill>
                  <a:prstClr val="black"/>
                </a:solidFill>
                <a:effectLst/>
                <a:uLnTx/>
                <a:uFillTx/>
                <a:latin typeface="Verdana" panose="020B0604030504040204" pitchFamily="34" charset="0"/>
                <a:ea typeface="Verdana" panose="020B0604030504040204" pitchFamily="34" charset="0"/>
                <a:cs typeface="Times New Roman" panose="02020603050405020304" pitchFamily="18" charset="0"/>
              </a:rPr>
              <a:t>Policy Proposal </a:t>
            </a:r>
            <a:r>
              <a:rPr lang="en-US" sz="1500" b="1" kern="100" dirty="0">
                <a:solidFill>
                  <a:prstClr val="black"/>
                </a:solidFill>
                <a:cs typeface="Times New Roman" panose="02020603050405020304" pitchFamily="18" charset="0"/>
              </a:rPr>
              <a:t>2a</a:t>
            </a:r>
            <a:r>
              <a:rPr kumimoji="0" lang="en-US" sz="1500" b="1" i="0" u="none" strike="noStrike" kern="100" cap="none" spc="0" normalizeH="0" baseline="0" noProof="0" dirty="0">
                <a:ln>
                  <a:noFill/>
                </a:ln>
                <a:solidFill>
                  <a:prstClr val="black"/>
                </a:solidFill>
                <a:effectLst/>
                <a:uLnTx/>
                <a:uFillTx/>
                <a:latin typeface="Verdana" panose="020B0604030504040204" pitchFamily="34" charset="0"/>
                <a:ea typeface="Verdana" panose="020B0604030504040204" pitchFamily="34" charset="0"/>
                <a:cs typeface="Times New Roman" panose="02020603050405020304" pitchFamily="18" charset="0"/>
              </a:rPr>
              <a:t>:</a:t>
            </a:r>
          </a:p>
          <a:p>
            <a:pPr marL="0" marR="0" lvl="0" indent="0" algn="l"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en-US" sz="1500" kern="100" dirty="0">
                <a:effectLst/>
                <a:latin typeface="Verdana" panose="020B0604030504040204" pitchFamily="34" charset="0"/>
                <a:ea typeface="Aptos" panose="020B0004020202020204" pitchFamily="34" charset="0"/>
                <a:cs typeface="Times New Roman" panose="02020603050405020304" pitchFamily="18" charset="0"/>
              </a:rPr>
              <a:t>Require DHHS Consumer Education to work with BEI to incorporate software programming to automate the approval of submitted BEI CEU credits for pre-approved training events.</a:t>
            </a:r>
          </a:p>
          <a:p>
            <a:pPr marL="0" marR="0" lvl="0" indent="0" algn="l" defTabSz="914400" rtl="0" eaLnBrk="1" fontAlgn="auto" latinLnBrk="0" hangingPunct="1">
              <a:lnSpc>
                <a:spcPct val="90000"/>
              </a:lnSpc>
              <a:spcBef>
                <a:spcPts val="0"/>
              </a:spcBef>
              <a:spcAft>
                <a:spcPts val="0"/>
              </a:spcAft>
              <a:buClrTx/>
              <a:buSzTx/>
              <a:buFont typeface="Arial" panose="020B0604020202020204" pitchFamily="34" charset="0"/>
              <a:buNone/>
              <a:tabLst/>
              <a:defRPr/>
            </a:pPr>
            <a:endParaRPr lang="en-US" sz="1500" kern="100" dirty="0">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kumimoji="0" lang="en-US" sz="1500" b="1" i="0" u="none" strike="noStrike" kern="100" cap="none" spc="0" normalizeH="0" baseline="0" noProof="0" dirty="0">
                <a:ln>
                  <a:noFill/>
                </a:ln>
                <a:solidFill>
                  <a:prstClr val="black"/>
                </a:solidFill>
                <a:effectLst/>
                <a:uLnTx/>
                <a:uFillTx/>
                <a:latin typeface="Verdana" panose="020B0604030504040204" pitchFamily="34" charset="0"/>
                <a:ea typeface="Verdana" panose="020B0604030504040204" pitchFamily="34" charset="0"/>
                <a:cs typeface="Times New Roman" panose="02020603050405020304" pitchFamily="18" charset="0"/>
              </a:rPr>
              <a:t>2a proposes to resolve:  </a:t>
            </a:r>
          </a:p>
          <a:p>
            <a:pPr marL="0" marR="0" lvl="0" indent="0" algn="l" defTabSz="914400" rtl="0" eaLnBrk="1" fontAlgn="auto" latinLnBrk="0" hangingPunct="1">
              <a:lnSpc>
                <a:spcPct val="107000"/>
              </a:lnSpc>
              <a:spcBef>
                <a:spcPts val="0"/>
              </a:spcBef>
              <a:spcAft>
                <a:spcPts val="0"/>
              </a:spcAft>
              <a:buClrTx/>
              <a:buSzTx/>
              <a:buFont typeface="Arial" panose="020B0604020202020204" pitchFamily="34" charset="0"/>
              <a:buNone/>
              <a:tabLst/>
              <a:defRPr/>
            </a:pPr>
            <a:r>
              <a:rPr lang="en-US" sz="1500" kern="1800" dirty="0">
                <a:solidFill>
                  <a:srgbClr val="000000"/>
                </a:solidFill>
                <a:effectLst/>
                <a:latin typeface="Verdana" panose="020B0604030504040204" pitchFamily="34" charset="0"/>
                <a:ea typeface="Times New Roman" panose="02020603050405020304" pitchFamily="18" charset="0"/>
                <a:cs typeface="Times New Roman" panose="02020603050405020304" pitchFamily="18" charset="0"/>
              </a:rPr>
              <a:t>Outside trainers have very little incentive to get pre-approval for BEI credentials. Many trainers who are not pre-approved are bad actors seeking a quick profit. These trainings do not provide essential professional growth and interpreters risk CEU denial. With long wait times for CEU approval, it seems the processing of CEU’s is time consuming for staff who could use the additional time on other projects. Interpreters have complained that they waited so long to hear about CEU approval that they didn’t have enough time to get more CEU’s before expiration.</a:t>
            </a:r>
          </a:p>
          <a:p>
            <a:pPr marL="0" marR="0" lvl="0" indent="0" algn="l" defTabSz="914400" rtl="0" eaLnBrk="1" fontAlgn="auto" latinLnBrk="0" hangingPunct="1">
              <a:lnSpc>
                <a:spcPct val="107000"/>
              </a:lnSpc>
              <a:spcBef>
                <a:spcPts val="0"/>
              </a:spcBef>
              <a:spcAft>
                <a:spcPts val="0"/>
              </a:spcAft>
              <a:buClrTx/>
              <a:buSzTx/>
              <a:buFont typeface="Arial" panose="020B0604020202020204" pitchFamily="34" charset="0"/>
              <a:buNone/>
              <a:tabLst/>
              <a:defRPr/>
            </a:pPr>
            <a:endParaRPr kumimoji="0" lang="en-US" sz="1500" b="0" i="0" u="none" strike="noStrike" kern="100" cap="none" spc="0" normalizeH="0" baseline="0" noProof="0" dirty="0">
              <a:ln>
                <a:noFill/>
              </a:ln>
              <a:solidFill>
                <a:srgbClr val="000000"/>
              </a:solidFill>
              <a:effectLst/>
              <a:uLnTx/>
              <a:uFillTx/>
              <a:latin typeface="Verdana" panose="020B0604030504040204" pitchFamily="34"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58892796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2983" y="175855"/>
            <a:ext cx="8358034" cy="1325563"/>
          </a:xfrm>
        </p:spPr>
        <p:txBody>
          <a:bodyPr>
            <a:normAutofit/>
          </a:bodyPr>
          <a:lstStyle/>
          <a:p>
            <a:pPr algn="ctr"/>
            <a:r>
              <a:rPr lang="en-US" sz="3200" dirty="0"/>
              <a:t>BEI Process and Services</a:t>
            </a:r>
          </a:p>
        </p:txBody>
      </p:sp>
      <p:sp>
        <p:nvSpPr>
          <p:cNvPr id="3" name="Subtitle 2"/>
          <p:cNvSpPr>
            <a:spLocks noGrp="1"/>
          </p:cNvSpPr>
          <p:nvPr>
            <p:ph idx="1"/>
          </p:nvPr>
        </p:nvSpPr>
        <p:spPr>
          <a:xfrm>
            <a:off x="530328" y="1422503"/>
            <a:ext cx="7886700" cy="4351338"/>
          </a:xfrm>
        </p:spPr>
        <p:txBody>
          <a:bodyPr>
            <a:normAutofit/>
          </a:bodyPr>
          <a:lstStyle/>
          <a:p>
            <a:pPr marL="0" marR="0" lvl="0" indent="0" algn="l" defTabSz="914400" rtl="0" eaLnBrk="1" fontAlgn="auto" latinLnBrk="0" hangingPunct="1">
              <a:lnSpc>
                <a:spcPct val="107000"/>
              </a:lnSpc>
              <a:spcBef>
                <a:spcPts val="0"/>
              </a:spcBef>
              <a:spcAft>
                <a:spcPts val="0"/>
              </a:spcAft>
              <a:buClrTx/>
              <a:buSzTx/>
              <a:buFont typeface="Arial" panose="020B0604020202020204" pitchFamily="34" charset="0"/>
              <a:buNone/>
              <a:tabLst/>
              <a:defRPr/>
            </a:pPr>
            <a:r>
              <a:rPr kumimoji="0" lang="en-US" sz="1500" b="1" i="0" u="none" strike="noStrike" kern="100" cap="none" spc="0" normalizeH="0" baseline="0" noProof="0" dirty="0">
                <a:ln>
                  <a:noFill/>
                </a:ln>
                <a:solidFill>
                  <a:srgbClr val="000000"/>
                </a:solidFill>
                <a:effectLst/>
                <a:uLnTx/>
                <a:uFillTx/>
                <a:latin typeface="Verdana" panose="020B0604030504040204" pitchFamily="34" charset="0"/>
                <a:ea typeface="Times New Roman" panose="02020603050405020304" pitchFamily="18" charset="0"/>
                <a:cs typeface="Times New Roman" panose="02020603050405020304" pitchFamily="18" charset="0"/>
              </a:rPr>
              <a:t>How to implement 2a</a:t>
            </a:r>
          </a:p>
          <a:p>
            <a:pPr marL="0" marR="0" lvl="0" indent="0" algn="l" defTabSz="914400" rtl="0" eaLnBrk="1" fontAlgn="auto" latinLnBrk="0" hangingPunct="1">
              <a:lnSpc>
                <a:spcPct val="107000"/>
              </a:lnSpc>
              <a:spcBef>
                <a:spcPts val="0"/>
              </a:spcBef>
              <a:spcAft>
                <a:spcPts val="0"/>
              </a:spcAft>
              <a:buClrTx/>
              <a:buSzTx/>
              <a:buFont typeface="Arial" panose="020B0604020202020204" pitchFamily="34" charset="0"/>
              <a:buNone/>
              <a:tabLst/>
              <a:defRPr/>
            </a:pPr>
            <a:r>
              <a:rPr kumimoji="0" lang="en-US" sz="1500" b="0" i="0" u="none" strike="noStrike" kern="1800" cap="none" spc="0" normalizeH="0" baseline="0" noProof="0" dirty="0">
                <a:ln>
                  <a:noFill/>
                </a:ln>
                <a:solidFill>
                  <a:srgbClr val="000000"/>
                </a:solidFill>
                <a:effectLst/>
                <a:uLnTx/>
                <a:uFillTx/>
                <a:latin typeface="Verdana" panose="020B0604030504040204" pitchFamily="34" charset="0"/>
                <a:ea typeface="Times New Roman" panose="02020603050405020304" pitchFamily="18" charset="0"/>
                <a:cs typeface="Times New Roman" panose="02020603050405020304" pitchFamily="18" charset="0"/>
              </a:rPr>
              <a:t>Using software programs can automate parts of the CEU process through assigning QR codes, bar codes, or code numbers to BEI pre-approved trainings. This would automatically process and credit CEU’s once credentials are submitted. Automated processing would only be extended to pre-approved BEI training courses that have been completely vetted and issued codes. Automated processing would make getting pre-approval attractive and push unqualified trainers out of the marketplace.</a:t>
            </a:r>
            <a:endParaRPr kumimoji="0" lang="en-US" sz="1500" b="0" i="0" u="none" strike="noStrike" kern="100" cap="none" spc="0" normalizeH="0" baseline="0" noProof="0" dirty="0">
              <a:ln>
                <a:noFill/>
              </a:ln>
              <a:solidFill>
                <a:prstClr val="black"/>
              </a:solidFill>
              <a:effectLst/>
              <a:uLnTx/>
              <a:uFillTx/>
              <a:latin typeface="Verdana" panose="020B060403050404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23241381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2983" y="175855"/>
            <a:ext cx="8358034" cy="1325563"/>
          </a:xfrm>
        </p:spPr>
        <p:txBody>
          <a:bodyPr>
            <a:normAutofit/>
          </a:bodyPr>
          <a:lstStyle/>
          <a:p>
            <a:pPr algn="ctr"/>
            <a:r>
              <a:rPr lang="en-US" sz="3200" dirty="0"/>
              <a:t>BEI Process and Services</a:t>
            </a:r>
          </a:p>
        </p:txBody>
      </p:sp>
      <p:sp>
        <p:nvSpPr>
          <p:cNvPr id="3" name="Subtitle 2"/>
          <p:cNvSpPr>
            <a:spLocks noGrp="1"/>
          </p:cNvSpPr>
          <p:nvPr>
            <p:ph idx="1"/>
          </p:nvPr>
        </p:nvSpPr>
        <p:spPr>
          <a:xfrm>
            <a:off x="530328" y="1422503"/>
            <a:ext cx="7886700" cy="4351338"/>
          </a:xfrm>
        </p:spPr>
        <p:txBody>
          <a:bodyPr>
            <a:normAutofit/>
          </a:bodyPr>
          <a:lstStyle/>
          <a:p>
            <a:pPr marL="0" marR="0" lvl="0" indent="0" algn="l"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kumimoji="0" lang="en-US" sz="1500" b="1" i="0" u="none" strike="noStrike" kern="100" cap="none" spc="0" normalizeH="0" baseline="0" noProof="0" dirty="0">
                <a:ln>
                  <a:noFill/>
                </a:ln>
                <a:solidFill>
                  <a:prstClr val="black"/>
                </a:solidFill>
                <a:effectLst/>
                <a:uLnTx/>
                <a:uFillTx/>
                <a:latin typeface="Verdana" panose="020B0604030504040204" pitchFamily="34" charset="0"/>
                <a:ea typeface="Verdana" panose="020B0604030504040204" pitchFamily="34" charset="0"/>
                <a:cs typeface="Times New Roman" panose="02020603050405020304" pitchFamily="18" charset="0"/>
              </a:rPr>
              <a:t>Policy Proposal 3a:</a:t>
            </a:r>
          </a:p>
          <a:p>
            <a:pPr marL="0" marR="0" lvl="0" indent="0" algn="l"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en-US" sz="1600" kern="100" dirty="0">
                <a:effectLst/>
                <a:latin typeface="Verdana" panose="020B0604030504040204" pitchFamily="34" charset="0"/>
                <a:ea typeface="Aptos" panose="020B0004020202020204" pitchFamily="34" charset="0"/>
                <a:cs typeface="Times New Roman" panose="02020603050405020304" pitchFamily="18" charset="0"/>
              </a:rPr>
              <a:t>Require DHHS to eliminate regional rates from Communication Services for State Agencies (CSSA) rates to advance equal pay for agencies and interpreters in rural areas and reduce confusion between regions.</a:t>
            </a:r>
          </a:p>
          <a:p>
            <a:pPr marL="0" marR="0" lvl="0" indent="0" algn="l" defTabSz="914400" rtl="0" eaLnBrk="1" fontAlgn="auto" latinLnBrk="0" hangingPunct="1">
              <a:lnSpc>
                <a:spcPct val="90000"/>
              </a:lnSpc>
              <a:spcBef>
                <a:spcPts val="0"/>
              </a:spcBef>
              <a:spcAft>
                <a:spcPts val="0"/>
              </a:spcAft>
              <a:buClrTx/>
              <a:buSzTx/>
              <a:buFont typeface="Arial" panose="020B0604020202020204" pitchFamily="34" charset="0"/>
              <a:buNone/>
              <a:tabLst/>
              <a:defRPr/>
            </a:pPr>
            <a:endParaRPr kumimoji="0" lang="en-US" sz="1500" b="0" i="0" u="none" strike="noStrike" kern="100" cap="none" spc="0" normalizeH="0" baseline="0" noProof="0" dirty="0">
              <a:ln>
                <a:noFill/>
              </a:ln>
              <a:solidFill>
                <a:prstClr val="black"/>
              </a:solidFill>
              <a:effectLst/>
              <a:uLnTx/>
              <a:uFillTx/>
              <a:latin typeface="Verdana" panose="020B0604030504040204" pitchFamily="34" charset="0"/>
              <a:ea typeface="Verdana" panose="020B0604030504040204" pitchFamily="34" charset="0"/>
              <a:cs typeface="Times New Roman" panose="02020603050405020304" pitchFamily="18" charset="0"/>
            </a:endParaRPr>
          </a:p>
          <a:p>
            <a:pPr marL="0" marR="0" lvl="0" indent="0" algn="l"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kumimoji="0" lang="en-US" sz="1500" b="1" i="0" u="none" strike="noStrike" kern="100" cap="none" spc="0" normalizeH="0" baseline="0" noProof="0" dirty="0">
                <a:ln>
                  <a:noFill/>
                </a:ln>
                <a:solidFill>
                  <a:prstClr val="black"/>
                </a:solidFill>
                <a:effectLst/>
                <a:uLnTx/>
                <a:uFillTx/>
                <a:latin typeface="Verdana" panose="020B0604030504040204" pitchFamily="34" charset="0"/>
                <a:ea typeface="Verdana" panose="020B0604030504040204" pitchFamily="34" charset="0"/>
                <a:cs typeface="Times New Roman" panose="02020603050405020304" pitchFamily="18" charset="0"/>
              </a:rPr>
              <a:t>Policy Proposal </a:t>
            </a:r>
            <a:r>
              <a:rPr lang="en-US" sz="1500" b="1" kern="100" dirty="0">
                <a:solidFill>
                  <a:prstClr val="black"/>
                </a:solidFill>
                <a:cs typeface="Times New Roman" panose="02020603050405020304" pitchFamily="18" charset="0"/>
              </a:rPr>
              <a:t>3</a:t>
            </a:r>
            <a:r>
              <a:rPr kumimoji="0" lang="en-US" sz="1500" b="1" i="0" u="none" strike="noStrike" kern="100" cap="none" spc="0" normalizeH="0" baseline="0" noProof="0" dirty="0">
                <a:ln>
                  <a:noFill/>
                </a:ln>
                <a:solidFill>
                  <a:prstClr val="black"/>
                </a:solidFill>
                <a:effectLst/>
                <a:uLnTx/>
                <a:uFillTx/>
                <a:latin typeface="Verdana" panose="020B0604030504040204" pitchFamily="34" charset="0"/>
                <a:ea typeface="Verdana" panose="020B0604030504040204" pitchFamily="34" charset="0"/>
                <a:cs typeface="Times New Roman" panose="02020603050405020304" pitchFamily="18" charset="0"/>
              </a:rPr>
              <a:t>b:</a:t>
            </a:r>
          </a:p>
          <a:p>
            <a:pPr marL="0" marR="0" lvl="0" indent="0" algn="l"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en-US" sz="1500" kern="100" dirty="0">
                <a:effectLst/>
                <a:latin typeface="Verdana" panose="020B0604030504040204" pitchFamily="34" charset="0"/>
                <a:ea typeface="Aptos" panose="020B0004020202020204" pitchFamily="34" charset="0"/>
                <a:cs typeface="Times New Roman" panose="02020603050405020304" pitchFamily="18" charset="0"/>
              </a:rPr>
              <a:t>Require DHHS to improve evaluations on CSSA rates and on a more frequent basis in between legislative sessions to allow state agencies more flexibility for adjusting their budgets.</a:t>
            </a:r>
            <a:endParaRPr lang="en-US" sz="1500" dirty="0"/>
          </a:p>
        </p:txBody>
      </p:sp>
    </p:spTree>
    <p:extLst>
      <p:ext uri="{BB962C8B-B14F-4D97-AF65-F5344CB8AC3E}">
        <p14:creationId xmlns:p14="http://schemas.microsoft.com/office/powerpoint/2010/main" val="315746835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2983" y="175855"/>
            <a:ext cx="8358034" cy="1325563"/>
          </a:xfrm>
        </p:spPr>
        <p:txBody>
          <a:bodyPr>
            <a:normAutofit/>
          </a:bodyPr>
          <a:lstStyle/>
          <a:p>
            <a:pPr algn="ctr"/>
            <a:r>
              <a:rPr lang="en-US" sz="3200" dirty="0"/>
              <a:t>BEI Process and Services</a:t>
            </a:r>
          </a:p>
        </p:txBody>
      </p:sp>
      <p:sp>
        <p:nvSpPr>
          <p:cNvPr id="3" name="Subtitle 2"/>
          <p:cNvSpPr>
            <a:spLocks noGrp="1"/>
          </p:cNvSpPr>
          <p:nvPr>
            <p:ph idx="1"/>
          </p:nvPr>
        </p:nvSpPr>
        <p:spPr>
          <a:xfrm>
            <a:off x="530328" y="1422503"/>
            <a:ext cx="7886700" cy="4351338"/>
          </a:xfrm>
        </p:spPr>
        <p:txBody>
          <a:bodyPr>
            <a:normAutofit/>
          </a:bodyPr>
          <a:lstStyle/>
          <a:p>
            <a:pPr marL="0" marR="0" lvl="0" indent="0" algn="l"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kumimoji="0" lang="en-US" sz="1500" b="1" i="0" u="none" strike="noStrike" kern="100" cap="none" spc="0" normalizeH="0" baseline="0" noProof="0" dirty="0">
                <a:ln>
                  <a:noFill/>
                </a:ln>
                <a:solidFill>
                  <a:prstClr val="black"/>
                </a:solidFill>
                <a:effectLst/>
                <a:uLnTx/>
                <a:uFillTx/>
                <a:latin typeface="Verdana" panose="020B0604030504040204" pitchFamily="34" charset="0"/>
                <a:ea typeface="Verdana" panose="020B0604030504040204" pitchFamily="34" charset="0"/>
                <a:cs typeface="Times New Roman" panose="02020603050405020304" pitchFamily="18" charset="0"/>
              </a:rPr>
              <a:t>3a &amp; 3b proposes to resolve:  </a:t>
            </a:r>
          </a:p>
          <a:p>
            <a:pPr marL="0" marR="0" lvl="0" indent="0" algn="l" defTabSz="914400" rtl="0" eaLnBrk="1" fontAlgn="auto" latinLnBrk="0" hangingPunct="1">
              <a:lnSpc>
                <a:spcPct val="107000"/>
              </a:lnSpc>
              <a:spcBef>
                <a:spcPts val="0"/>
              </a:spcBef>
              <a:spcAft>
                <a:spcPts val="600"/>
              </a:spcAft>
              <a:buClrTx/>
              <a:buSzTx/>
              <a:buFont typeface="Arial" panose="020B0604020202020204" pitchFamily="34" charset="0"/>
              <a:buNone/>
              <a:tabLst/>
              <a:defRPr/>
            </a:pPr>
            <a:r>
              <a:rPr kumimoji="0" lang="en-US" sz="1500" b="0" i="0" u="none" strike="noStrike" kern="1800" cap="none" spc="0" normalizeH="0" baseline="0" noProof="0" dirty="0">
                <a:ln>
                  <a:noFill/>
                </a:ln>
                <a:solidFill>
                  <a:srgbClr val="000000"/>
                </a:solidFill>
                <a:effectLst/>
                <a:uLnTx/>
                <a:uFillTx/>
                <a:latin typeface="Verdana" panose="020B0604030504040204" pitchFamily="34" charset="0"/>
                <a:ea typeface="Times New Roman" panose="02020603050405020304" pitchFamily="18" charset="0"/>
                <a:cs typeface="Times New Roman" panose="02020603050405020304" pitchFamily="18" charset="0"/>
              </a:rPr>
              <a:t>CSSA implemented regional rates out of consideration for lower cost of living in rural areas. However, they have outlived their usefulness. Since virtual remote interpreting has increased, there is confusion on which rates should be paid. Regional differences have become an impediment for deaf individuals as remote interpreters flock to regions with higher paying rates. Cost of living expenses have increased, but interpreter rates have not kept up which has caused fewer and less qualified interpreters for state agency use.</a:t>
            </a:r>
            <a:endParaRPr kumimoji="0" lang="en-US" sz="15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 typeface="Arial" panose="020B0604020202020204" pitchFamily="34" charset="0"/>
              <a:buNone/>
              <a:tabLst/>
              <a:defRPr/>
            </a:pPr>
            <a:endParaRPr kumimoji="0" lang="en-US" sz="1500" b="0" i="0" u="none" strike="noStrike" kern="100" cap="none" spc="0" normalizeH="0" baseline="0" noProof="0" dirty="0">
              <a:ln>
                <a:noFill/>
              </a:ln>
              <a:solidFill>
                <a:srgbClr val="000000"/>
              </a:solidFill>
              <a:effectLst/>
              <a:uLnTx/>
              <a:uFillTx/>
              <a:latin typeface="Verdana" panose="020B0604030504040204" pitchFamily="34" charset="0"/>
              <a:ea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 typeface="Arial" panose="020B0604020202020204" pitchFamily="34" charset="0"/>
              <a:buNone/>
              <a:tabLst/>
              <a:defRPr/>
            </a:pPr>
            <a:r>
              <a:rPr kumimoji="0" lang="en-US" sz="1500" b="1" i="0" u="none" strike="noStrike" kern="100" cap="none" spc="0" normalizeH="0" baseline="0" noProof="0" dirty="0">
                <a:ln>
                  <a:noFill/>
                </a:ln>
                <a:solidFill>
                  <a:srgbClr val="000000"/>
                </a:solidFill>
                <a:effectLst/>
                <a:uLnTx/>
                <a:uFillTx/>
                <a:latin typeface="Verdana" panose="020B0604030504040204" pitchFamily="34" charset="0"/>
                <a:ea typeface="Times New Roman" panose="02020603050405020304" pitchFamily="18" charset="0"/>
                <a:cs typeface="Times New Roman" panose="02020603050405020304" pitchFamily="18" charset="0"/>
              </a:rPr>
              <a:t>How to implement </a:t>
            </a:r>
            <a:r>
              <a:rPr lang="en-US" sz="1500" b="1" kern="100" dirty="0">
                <a:solidFill>
                  <a:srgbClr val="000000"/>
                </a:solidFill>
                <a:ea typeface="Times New Roman" panose="02020603050405020304" pitchFamily="18" charset="0"/>
                <a:cs typeface="Times New Roman" panose="02020603050405020304" pitchFamily="18" charset="0"/>
              </a:rPr>
              <a:t>3</a:t>
            </a:r>
            <a:r>
              <a:rPr kumimoji="0" lang="en-US" sz="1500" b="1" i="0" u="none" strike="noStrike" kern="100" cap="none" spc="0" normalizeH="0" baseline="0" noProof="0" dirty="0">
                <a:ln>
                  <a:noFill/>
                </a:ln>
                <a:solidFill>
                  <a:srgbClr val="000000"/>
                </a:solidFill>
                <a:effectLst/>
                <a:uLnTx/>
                <a:uFillTx/>
                <a:latin typeface="Verdana" panose="020B0604030504040204" pitchFamily="34" charset="0"/>
                <a:ea typeface="Times New Roman" panose="02020603050405020304" pitchFamily="18" charset="0"/>
                <a:cs typeface="Times New Roman" panose="02020603050405020304" pitchFamily="18" charset="0"/>
              </a:rPr>
              <a:t>a &amp; 3b: </a:t>
            </a:r>
          </a:p>
          <a:p>
            <a:pPr marL="0" marR="0" lvl="0" indent="0" algn="l" defTabSz="914400" rtl="0" eaLnBrk="1" fontAlgn="auto" latinLnBrk="0" hangingPunct="1">
              <a:lnSpc>
                <a:spcPct val="107000"/>
              </a:lnSpc>
              <a:spcBef>
                <a:spcPts val="0"/>
              </a:spcBef>
              <a:spcAft>
                <a:spcPts val="0"/>
              </a:spcAft>
              <a:buClrTx/>
              <a:buSzTx/>
              <a:buFont typeface="Arial" panose="020B0604020202020204" pitchFamily="34" charset="0"/>
              <a:buNone/>
              <a:tabLst/>
              <a:defRPr/>
            </a:pPr>
            <a:r>
              <a:rPr lang="en-US" sz="1500" kern="1800" dirty="0">
                <a:solidFill>
                  <a:srgbClr val="000000"/>
                </a:solidFill>
                <a:effectLst/>
                <a:latin typeface="Verdana" panose="020B0604030504040204" pitchFamily="34" charset="0"/>
                <a:ea typeface="Times New Roman" panose="02020603050405020304" pitchFamily="18" charset="0"/>
                <a:cs typeface="Times New Roman" panose="02020603050405020304" pitchFamily="18" charset="0"/>
              </a:rPr>
              <a:t>Eliminate regional rates and make the highest rate for each level the standard rate. Set a policy and process for frequent rate evaluations using timing intervals that are helpful to state agencies to ensure they can incorporate cost increases (if any) in their legislative appropriation requests. In addition to collecting rate information from agencies, collect and incorporate voluntary feedback from Deaf and Hard of Hearing consumers on the quality and availability of interpreters from state agencies as indicators for rate changes.</a:t>
            </a:r>
            <a:endParaRPr kumimoji="0" lang="en-US" sz="1500" b="1" i="0" u="none" strike="noStrike" kern="100" cap="none" spc="0" normalizeH="0" baseline="0" noProof="0" dirty="0">
              <a:ln>
                <a:noFill/>
              </a:ln>
              <a:solidFill>
                <a:srgbClr val="000000"/>
              </a:solidFill>
              <a:effectLst/>
              <a:uLnTx/>
              <a:uFillTx/>
              <a:latin typeface="Verdana" panose="020B0604030504040204" pitchFamily="34"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5365074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9269E68E-C2F1-B988-C76D-167CE589E4B1}"/>
              </a:ext>
            </a:extLst>
          </p:cNvPr>
          <p:cNvSpPr>
            <a:spLocks noGrp="1"/>
          </p:cNvSpPr>
          <p:nvPr>
            <p:ph type="ctrTitle"/>
          </p:nvPr>
        </p:nvSpPr>
        <p:spPr>
          <a:xfrm>
            <a:off x="685800" y="1751627"/>
            <a:ext cx="7772400" cy="2387600"/>
          </a:xfrm>
        </p:spPr>
        <p:txBody>
          <a:bodyPr>
            <a:normAutofit/>
          </a:bodyPr>
          <a:lstStyle/>
          <a:p>
            <a:r>
              <a:rPr lang="en-US" dirty="0"/>
              <a:t>Educational Interpreters</a:t>
            </a:r>
          </a:p>
        </p:txBody>
      </p:sp>
    </p:spTree>
    <p:extLst>
      <p:ext uri="{BB962C8B-B14F-4D97-AF65-F5344CB8AC3E}">
        <p14:creationId xmlns:p14="http://schemas.microsoft.com/office/powerpoint/2010/main" val="379561078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2983" y="158921"/>
            <a:ext cx="8358034" cy="1325563"/>
          </a:xfrm>
        </p:spPr>
        <p:txBody>
          <a:bodyPr>
            <a:normAutofit/>
          </a:bodyPr>
          <a:lstStyle/>
          <a:p>
            <a:pPr algn="ctr"/>
            <a:r>
              <a:rPr lang="en-US" sz="3200" dirty="0"/>
              <a:t>Educational Interpreters</a:t>
            </a:r>
          </a:p>
        </p:txBody>
      </p:sp>
      <p:sp>
        <p:nvSpPr>
          <p:cNvPr id="7" name="Subtitle 2">
            <a:extLst>
              <a:ext uri="{FF2B5EF4-FFF2-40B4-BE49-F238E27FC236}">
                <a16:creationId xmlns:a16="http://schemas.microsoft.com/office/drawing/2014/main" id="{A81B9CD7-E868-92F4-BC7F-406CAED8C17A}"/>
              </a:ext>
            </a:extLst>
          </p:cNvPr>
          <p:cNvSpPr>
            <a:spLocks noGrp="1"/>
          </p:cNvSpPr>
          <p:nvPr>
            <p:ph idx="1"/>
          </p:nvPr>
        </p:nvSpPr>
        <p:spPr>
          <a:xfrm>
            <a:off x="530328" y="1422503"/>
            <a:ext cx="7886700" cy="4351338"/>
          </a:xfrm>
        </p:spPr>
        <p:txBody>
          <a:bodyPr anchor="t">
            <a:noAutofit/>
          </a:bodyPr>
          <a:lstStyle/>
          <a:p>
            <a:pPr marL="0" indent="0">
              <a:lnSpc>
                <a:spcPct val="127000"/>
              </a:lnSpc>
              <a:spcBef>
                <a:spcPts val="0"/>
              </a:spcBef>
              <a:buNone/>
            </a:pPr>
            <a:r>
              <a:rPr lang="en-US" sz="1600" b="1" kern="100" dirty="0">
                <a:cs typeface="Times New Roman" panose="02020603050405020304" pitchFamily="18" charset="0"/>
              </a:rPr>
              <a:t>Policy Proposal 1:</a:t>
            </a:r>
          </a:p>
          <a:p>
            <a:pPr marL="0" indent="0">
              <a:lnSpc>
                <a:spcPct val="127000"/>
              </a:lnSpc>
              <a:spcBef>
                <a:spcPts val="0"/>
              </a:spcBef>
              <a:buNone/>
            </a:pPr>
            <a:r>
              <a:rPr lang="en-US" sz="1600" dirty="0">
                <a:effectLst/>
                <a:latin typeface="Verdana" panose="020B0604030504040204" pitchFamily="34" charset="0"/>
                <a:ea typeface="Calibri" panose="020F0502020204030204" pitchFamily="34" charset="0"/>
                <a:cs typeface="Times New Roman" panose="02020603050405020304" pitchFamily="18" charset="0"/>
              </a:rPr>
              <a:t>Recommend TEA and BEI to explore additional options such as Language Access Teams and NAIE Educational Interpreter Certification to expand the pool of qualified education interpreters.</a:t>
            </a:r>
          </a:p>
          <a:p>
            <a:pPr marL="0" indent="0">
              <a:lnSpc>
                <a:spcPct val="127000"/>
              </a:lnSpc>
              <a:spcBef>
                <a:spcPts val="0"/>
              </a:spcBef>
              <a:buNone/>
            </a:pPr>
            <a:endParaRPr lang="en-US" sz="1600" kern="100" dirty="0">
              <a:cs typeface="Times New Roman" panose="02020603050405020304" pitchFamily="18" charset="0"/>
            </a:endParaRPr>
          </a:p>
          <a:p>
            <a:pPr marL="0" marR="0" lvl="0" indent="0" algn="l" defTabSz="914400" rtl="0" eaLnBrk="1" fontAlgn="auto" latinLnBrk="0" hangingPunct="1">
              <a:lnSpc>
                <a:spcPct val="127000"/>
              </a:lnSpc>
              <a:spcBef>
                <a:spcPts val="0"/>
              </a:spcBef>
              <a:spcAft>
                <a:spcPts val="0"/>
              </a:spcAft>
              <a:buClrTx/>
              <a:buSzTx/>
              <a:buFont typeface="Arial" panose="020B0604020202020204" pitchFamily="34" charset="0"/>
              <a:buNone/>
              <a:tabLst/>
              <a:defRPr/>
            </a:pPr>
            <a:r>
              <a:rPr kumimoji="0" lang="en-US" sz="1600" b="1" i="0" u="none" strike="noStrike" kern="100" cap="none" spc="0" normalizeH="0" baseline="0" noProof="0" dirty="0">
                <a:ln>
                  <a:noFill/>
                </a:ln>
                <a:solidFill>
                  <a:prstClr val="black"/>
                </a:solidFill>
                <a:effectLst/>
                <a:uLnTx/>
                <a:uFillTx/>
                <a:latin typeface="Verdana" panose="020B0604030504040204" pitchFamily="34" charset="0"/>
                <a:ea typeface="Verdana" panose="020B0604030504040204" pitchFamily="34" charset="0"/>
                <a:cs typeface="Times New Roman" panose="02020603050405020304" pitchFamily="18" charset="0"/>
              </a:rPr>
              <a:t>1 proposes to resolve:  </a:t>
            </a:r>
          </a:p>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tabLst/>
              <a:defRPr/>
            </a:pPr>
            <a:r>
              <a:rPr kumimoji="0" lang="en-US" sz="1600" b="0" i="0" u="none" strike="noStrike" kern="1800" cap="none" spc="0" normalizeH="0" baseline="0" noProof="0" dirty="0">
                <a:ln>
                  <a:noFill/>
                </a:ln>
                <a:solidFill>
                  <a:srgbClr val="000000"/>
                </a:solidFill>
                <a:effectLst/>
                <a:uLnTx/>
                <a:uFillTx/>
                <a:latin typeface="Verdana" panose="020B0604030504040204" pitchFamily="34" charset="0"/>
                <a:ea typeface="Times New Roman" panose="02020603050405020304" pitchFamily="18" charset="0"/>
                <a:cs typeface="Times New Roman" panose="02020603050405020304" pitchFamily="18" charset="0"/>
              </a:rPr>
              <a:t>There is currently a shortage of qualified, certified interpreters in Texas, especially for K-12 education. </a:t>
            </a:r>
          </a:p>
          <a:p>
            <a:pPr marL="0" marR="0" lvl="0" indent="0" algn="l" defTabSz="914400" rtl="0" eaLnBrk="1" fontAlgn="auto" latinLnBrk="0" hangingPunct="1">
              <a:lnSpc>
                <a:spcPct val="127000"/>
              </a:lnSpc>
              <a:spcBef>
                <a:spcPts val="0"/>
              </a:spcBef>
              <a:spcAft>
                <a:spcPts val="0"/>
              </a:spcAft>
              <a:buClrTx/>
              <a:buSzTx/>
              <a:buFont typeface="Arial" panose="020B0604020202020204" pitchFamily="34" charset="0"/>
              <a:buNone/>
              <a:tabLst/>
              <a:defRPr/>
            </a:pPr>
            <a:endParaRPr kumimoji="0" lang="en-US" sz="1600" b="0" i="0" u="none" strike="noStrike" kern="1800" cap="none" spc="0" normalizeH="0" baseline="0" noProof="0" dirty="0">
              <a:ln>
                <a:noFill/>
              </a:ln>
              <a:solidFill>
                <a:srgbClr val="000000"/>
              </a:solidFill>
              <a:effectLst/>
              <a:uLnTx/>
              <a:uFillTx/>
              <a:latin typeface="Verdana" panose="020B0604030504040204" pitchFamily="34" charset="0"/>
              <a:ea typeface="Times New Roman" panose="02020603050405020304" pitchFamily="18" charset="0"/>
              <a:cs typeface="Times New Roman" panose="02020603050405020304" pitchFamily="18" charset="0"/>
            </a:endParaRPr>
          </a:p>
          <a:p>
            <a:pPr marL="0" marR="0" indent="0">
              <a:lnSpc>
                <a:spcPct val="107000"/>
              </a:lnSpc>
              <a:spcBef>
                <a:spcPts val="0"/>
              </a:spcBef>
              <a:buNone/>
            </a:pPr>
            <a:r>
              <a:rPr lang="en-US" sz="1600" b="1" kern="100" dirty="0">
                <a:solidFill>
                  <a:srgbClr val="000000"/>
                </a:solidFill>
                <a:effectLst/>
                <a:latin typeface="Verdana" panose="020B0604030504040204" pitchFamily="34" charset="0"/>
                <a:ea typeface="Times New Roman" panose="02020603050405020304" pitchFamily="18" charset="0"/>
                <a:cs typeface="Times New Roman" panose="02020603050405020304" pitchFamily="18" charset="0"/>
              </a:rPr>
              <a:t>How to implement</a:t>
            </a:r>
            <a:r>
              <a:rPr lang="en-US" sz="1600" b="1" kern="100" dirty="0">
                <a:solidFill>
                  <a:srgbClr val="000000"/>
                </a:solidFill>
                <a:ea typeface="Times New Roman" panose="02020603050405020304" pitchFamily="18" charset="0"/>
                <a:cs typeface="Times New Roman" panose="02020603050405020304" pitchFamily="18" charset="0"/>
              </a:rPr>
              <a:t> 1: </a:t>
            </a:r>
          </a:p>
          <a:p>
            <a:pPr marL="0" marR="0" indent="0">
              <a:lnSpc>
                <a:spcPct val="120000"/>
              </a:lnSpc>
              <a:spcBef>
                <a:spcPts val="0"/>
              </a:spcBef>
              <a:buNone/>
            </a:pPr>
            <a:r>
              <a:rPr lang="en-US" sz="1600" dirty="0">
                <a:effectLst/>
                <a:latin typeface="Verdana" panose="020B0604030504040204" pitchFamily="34" charset="0"/>
                <a:ea typeface="Calibri" panose="020F0502020204030204" pitchFamily="34" charset="0"/>
                <a:cs typeface="Times New Roman" panose="02020603050405020304" pitchFamily="18" charset="0"/>
              </a:rPr>
              <a:t>This recommendation could be accomplished administratively by having TEA and BEI research NAIE Certification and how it could be implemented in Texas. They can also research Language Access Teams and develop rules for how to utilize them in the classroom. </a:t>
            </a:r>
            <a:endParaRPr lang="en-US" sz="1600" kern="1800" dirty="0">
              <a:solidFill>
                <a:srgbClr val="000000"/>
              </a:solidFill>
              <a:effectLst/>
              <a:latin typeface="Verdana" panose="020B0604030504040204" pitchFamily="34"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27160503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2983" y="158921"/>
            <a:ext cx="8358034" cy="1325563"/>
          </a:xfrm>
        </p:spPr>
        <p:txBody>
          <a:bodyPr>
            <a:normAutofit/>
          </a:bodyPr>
          <a:lstStyle/>
          <a:p>
            <a:pPr algn="ctr"/>
            <a:r>
              <a:rPr lang="en-US" sz="3200" dirty="0"/>
              <a:t>Educational Interpreters</a:t>
            </a:r>
          </a:p>
        </p:txBody>
      </p:sp>
      <p:sp>
        <p:nvSpPr>
          <p:cNvPr id="7" name="Subtitle 2">
            <a:extLst>
              <a:ext uri="{FF2B5EF4-FFF2-40B4-BE49-F238E27FC236}">
                <a16:creationId xmlns:a16="http://schemas.microsoft.com/office/drawing/2014/main" id="{A81B9CD7-E868-92F4-BC7F-406CAED8C17A}"/>
              </a:ext>
            </a:extLst>
          </p:cNvPr>
          <p:cNvSpPr>
            <a:spLocks noGrp="1"/>
          </p:cNvSpPr>
          <p:nvPr>
            <p:ph idx="1"/>
          </p:nvPr>
        </p:nvSpPr>
        <p:spPr>
          <a:xfrm>
            <a:off x="628650" y="1253331"/>
            <a:ext cx="7886700" cy="4351338"/>
          </a:xfrm>
        </p:spPr>
        <p:txBody>
          <a:bodyPr anchor="t">
            <a:noAutofit/>
          </a:bodyPr>
          <a:lstStyle/>
          <a:p>
            <a:pPr marL="0" indent="0">
              <a:lnSpc>
                <a:spcPct val="127000"/>
              </a:lnSpc>
              <a:spcBef>
                <a:spcPts val="0"/>
              </a:spcBef>
              <a:buNone/>
            </a:pPr>
            <a:r>
              <a:rPr lang="en-US" sz="1300" b="1" kern="100" dirty="0">
                <a:cs typeface="Times New Roman" panose="02020603050405020304" pitchFamily="18" charset="0"/>
              </a:rPr>
              <a:t>Policy Proposal 2a and 2b:</a:t>
            </a:r>
          </a:p>
          <a:p>
            <a:pPr marL="0" indent="0">
              <a:lnSpc>
                <a:spcPct val="127000"/>
              </a:lnSpc>
              <a:spcBef>
                <a:spcPts val="0"/>
              </a:spcBef>
              <a:buNone/>
            </a:pPr>
            <a:r>
              <a:rPr lang="en-US" sz="1300" dirty="0">
                <a:effectLst/>
                <a:latin typeface="Verdana" panose="020B0604030504040204" pitchFamily="34" charset="0"/>
                <a:ea typeface="Calibri" panose="020F0502020204030204" pitchFamily="34" charset="0"/>
                <a:cs typeface="Times New Roman" panose="02020603050405020304" pitchFamily="18" charset="0"/>
              </a:rPr>
              <a:t>(a) Require TEA to define Communication Facilitator responsibilities and how they are different from Certified Interpreters. Require State Board of Education to create a rule requiring Communication Facilitators to have a 4.0 EIPA score and a credential minimum of an associate degree in related fields. (b) Require TEA to clarify what schools can use to comply with federal and state law when certification is not available in the student’s language mode.</a:t>
            </a:r>
          </a:p>
          <a:p>
            <a:pPr marL="0" indent="0">
              <a:lnSpc>
                <a:spcPct val="127000"/>
              </a:lnSpc>
              <a:spcBef>
                <a:spcPts val="0"/>
              </a:spcBef>
              <a:buNone/>
            </a:pPr>
            <a:endParaRPr lang="en-US" sz="1300" kern="100" dirty="0">
              <a:cs typeface="Times New Roman" panose="02020603050405020304" pitchFamily="18" charset="0"/>
            </a:endParaRPr>
          </a:p>
          <a:p>
            <a:pPr marL="0" marR="0" lvl="0" indent="0" algn="l" defTabSz="914400" rtl="0" eaLnBrk="1" fontAlgn="auto" latinLnBrk="0" hangingPunct="1">
              <a:lnSpc>
                <a:spcPct val="127000"/>
              </a:lnSpc>
              <a:spcBef>
                <a:spcPts val="0"/>
              </a:spcBef>
              <a:spcAft>
                <a:spcPts val="0"/>
              </a:spcAft>
              <a:buClrTx/>
              <a:buSzTx/>
              <a:buFont typeface="Arial" panose="020B0604020202020204" pitchFamily="34" charset="0"/>
              <a:buNone/>
              <a:tabLst/>
              <a:defRPr/>
            </a:pPr>
            <a:r>
              <a:rPr lang="en-US" sz="1300" b="1" kern="100" dirty="0">
                <a:solidFill>
                  <a:prstClr val="black"/>
                </a:solidFill>
                <a:cs typeface="Times New Roman" panose="02020603050405020304" pitchFamily="18" charset="0"/>
              </a:rPr>
              <a:t>2a and 2b</a:t>
            </a:r>
            <a:r>
              <a:rPr kumimoji="0" lang="en-US" sz="1300" b="1" i="0" u="none" strike="noStrike" kern="100" cap="none" spc="0" normalizeH="0" baseline="0" noProof="0" dirty="0">
                <a:ln>
                  <a:noFill/>
                </a:ln>
                <a:solidFill>
                  <a:prstClr val="black"/>
                </a:solidFill>
                <a:effectLst/>
                <a:uLnTx/>
                <a:uFillTx/>
                <a:latin typeface="Verdana" panose="020B0604030504040204" pitchFamily="34" charset="0"/>
                <a:ea typeface="Verdana" panose="020B0604030504040204" pitchFamily="34" charset="0"/>
                <a:cs typeface="Times New Roman" panose="02020603050405020304" pitchFamily="18" charset="0"/>
              </a:rPr>
              <a:t> proposes to resolve:  </a:t>
            </a:r>
          </a:p>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tabLst/>
              <a:defRPr/>
            </a:pPr>
            <a:r>
              <a:rPr kumimoji="0" lang="en-US" sz="1300" b="0" i="0" u="none" strike="noStrike" kern="1800" cap="none" spc="0" normalizeH="0" baseline="0" noProof="0" dirty="0">
                <a:ln>
                  <a:noFill/>
                </a:ln>
                <a:solidFill>
                  <a:srgbClr val="000000"/>
                </a:solidFill>
                <a:effectLst/>
                <a:uLnTx/>
                <a:uFillTx/>
                <a:latin typeface="Verdana" panose="020B0604030504040204" pitchFamily="34" charset="0"/>
                <a:ea typeface="Times New Roman" panose="02020603050405020304" pitchFamily="18" charset="0"/>
                <a:cs typeface="Times New Roman" panose="02020603050405020304" pitchFamily="18" charset="0"/>
              </a:rPr>
              <a:t>Due to the shortage of educational interpreters who are certified, schools have been employing “communication facilitators” who are uncertified and unqualified in place of educational interpreters. This would stop the practice of schools using communication facilitators when they should not be. It can also help create a pipeline for communication facilitators to become educational interpreters. </a:t>
            </a:r>
          </a:p>
          <a:p>
            <a:pPr marL="0" marR="0" lvl="0" indent="0" algn="l" defTabSz="914400" rtl="0" eaLnBrk="1" fontAlgn="auto" latinLnBrk="0" hangingPunct="1">
              <a:lnSpc>
                <a:spcPct val="127000"/>
              </a:lnSpc>
              <a:spcBef>
                <a:spcPts val="0"/>
              </a:spcBef>
              <a:spcAft>
                <a:spcPts val="0"/>
              </a:spcAft>
              <a:buClrTx/>
              <a:buSzTx/>
              <a:buFont typeface="Arial" panose="020B0604020202020204" pitchFamily="34" charset="0"/>
              <a:buNone/>
              <a:tabLst/>
              <a:defRPr/>
            </a:pPr>
            <a:endParaRPr kumimoji="0" lang="en-US" sz="1300" b="0" i="0" u="none" strike="noStrike" kern="1800" cap="none" spc="0" normalizeH="0" baseline="0" noProof="0" dirty="0">
              <a:ln>
                <a:noFill/>
              </a:ln>
              <a:solidFill>
                <a:srgbClr val="000000"/>
              </a:solidFill>
              <a:effectLst/>
              <a:uLnTx/>
              <a:uFillTx/>
              <a:latin typeface="Verdana" panose="020B0604030504040204" pitchFamily="34" charset="0"/>
              <a:ea typeface="Times New Roman" panose="02020603050405020304" pitchFamily="18" charset="0"/>
              <a:cs typeface="Times New Roman" panose="02020603050405020304" pitchFamily="18" charset="0"/>
            </a:endParaRPr>
          </a:p>
          <a:p>
            <a:pPr marL="0" marR="0" indent="0">
              <a:lnSpc>
                <a:spcPct val="107000"/>
              </a:lnSpc>
              <a:spcBef>
                <a:spcPts val="0"/>
              </a:spcBef>
              <a:buNone/>
            </a:pPr>
            <a:r>
              <a:rPr lang="en-US" sz="1300" b="1" kern="100" dirty="0">
                <a:solidFill>
                  <a:srgbClr val="000000"/>
                </a:solidFill>
                <a:effectLst/>
                <a:latin typeface="Verdana" panose="020B0604030504040204" pitchFamily="34" charset="0"/>
                <a:ea typeface="Times New Roman" panose="02020603050405020304" pitchFamily="18" charset="0"/>
                <a:cs typeface="Times New Roman" panose="02020603050405020304" pitchFamily="18" charset="0"/>
              </a:rPr>
              <a:t>How to implement</a:t>
            </a:r>
            <a:r>
              <a:rPr lang="en-US" sz="1300" b="1" kern="100" dirty="0">
                <a:solidFill>
                  <a:srgbClr val="000000"/>
                </a:solidFill>
                <a:ea typeface="Times New Roman" panose="02020603050405020304" pitchFamily="18" charset="0"/>
                <a:cs typeface="Times New Roman" panose="02020603050405020304" pitchFamily="18" charset="0"/>
              </a:rPr>
              <a:t> 2a and 2b: </a:t>
            </a:r>
          </a:p>
          <a:p>
            <a:pPr marL="0" marR="0" indent="0">
              <a:lnSpc>
                <a:spcPct val="107000"/>
              </a:lnSpc>
              <a:spcBef>
                <a:spcPts val="0"/>
              </a:spcBef>
              <a:buNone/>
            </a:pPr>
            <a:r>
              <a:rPr lang="en-US" sz="1300" kern="100" dirty="0">
                <a:solidFill>
                  <a:srgbClr val="000000"/>
                </a:solidFill>
                <a:ea typeface="Times New Roman" panose="02020603050405020304" pitchFamily="18" charset="0"/>
                <a:cs typeface="Times New Roman" panose="02020603050405020304" pitchFamily="18" charset="0"/>
              </a:rPr>
              <a:t>2a can be accomplished through the SBOE and TEA rulemaking process. 2b can be accomplished through TEA updating their webpage with this guidance. </a:t>
            </a:r>
          </a:p>
        </p:txBody>
      </p:sp>
    </p:spTree>
    <p:extLst>
      <p:ext uri="{BB962C8B-B14F-4D97-AF65-F5344CB8AC3E}">
        <p14:creationId xmlns:p14="http://schemas.microsoft.com/office/powerpoint/2010/main" val="219964534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2983" y="158921"/>
            <a:ext cx="8358034" cy="1325563"/>
          </a:xfrm>
        </p:spPr>
        <p:txBody>
          <a:bodyPr>
            <a:normAutofit/>
          </a:bodyPr>
          <a:lstStyle/>
          <a:p>
            <a:pPr algn="ctr"/>
            <a:r>
              <a:rPr lang="en-US" sz="3200" dirty="0"/>
              <a:t>Educational Interpreters</a:t>
            </a:r>
          </a:p>
        </p:txBody>
      </p:sp>
      <p:sp>
        <p:nvSpPr>
          <p:cNvPr id="7" name="Subtitle 2">
            <a:extLst>
              <a:ext uri="{FF2B5EF4-FFF2-40B4-BE49-F238E27FC236}">
                <a16:creationId xmlns:a16="http://schemas.microsoft.com/office/drawing/2014/main" id="{A81B9CD7-E868-92F4-BC7F-406CAED8C17A}"/>
              </a:ext>
            </a:extLst>
          </p:cNvPr>
          <p:cNvSpPr>
            <a:spLocks noGrp="1"/>
          </p:cNvSpPr>
          <p:nvPr>
            <p:ph idx="1"/>
          </p:nvPr>
        </p:nvSpPr>
        <p:spPr>
          <a:xfrm>
            <a:off x="628650" y="1253331"/>
            <a:ext cx="7886700" cy="4351338"/>
          </a:xfrm>
        </p:spPr>
        <p:txBody>
          <a:bodyPr anchor="t">
            <a:noAutofit/>
          </a:bodyPr>
          <a:lstStyle/>
          <a:p>
            <a:pPr marL="0" indent="0">
              <a:lnSpc>
                <a:spcPct val="127000"/>
              </a:lnSpc>
              <a:spcBef>
                <a:spcPts val="0"/>
              </a:spcBef>
              <a:buNone/>
            </a:pPr>
            <a:r>
              <a:rPr lang="en-US" sz="1600" b="1" kern="100" dirty="0">
                <a:cs typeface="Times New Roman" panose="02020603050405020304" pitchFamily="18" charset="0"/>
              </a:rPr>
              <a:t>Policy Proposal 2c:</a:t>
            </a:r>
          </a:p>
          <a:p>
            <a:pPr marL="0" indent="0">
              <a:lnSpc>
                <a:spcPct val="127000"/>
              </a:lnSpc>
              <a:spcBef>
                <a:spcPts val="0"/>
              </a:spcBef>
              <a:buNone/>
            </a:pPr>
            <a:r>
              <a:rPr lang="en-US" sz="1600" dirty="0">
                <a:effectLst/>
                <a:latin typeface="Verdana" panose="020B0604030504040204" pitchFamily="34" charset="0"/>
                <a:ea typeface="Calibri" panose="020F0502020204030204" pitchFamily="34" charset="0"/>
                <a:cs typeface="Times New Roman" panose="02020603050405020304" pitchFamily="18" charset="0"/>
              </a:rPr>
              <a:t>Require TEA to clarify complaint process on their webpage for inappropriate use of non-certified interpreters and communication facilitators and the potential penalties.</a:t>
            </a:r>
          </a:p>
          <a:p>
            <a:pPr marL="0" indent="0">
              <a:lnSpc>
                <a:spcPct val="127000"/>
              </a:lnSpc>
              <a:spcBef>
                <a:spcPts val="0"/>
              </a:spcBef>
              <a:buNone/>
            </a:pPr>
            <a:endParaRPr lang="en-US" sz="1600" kern="100" dirty="0">
              <a:cs typeface="Times New Roman" panose="02020603050405020304" pitchFamily="18" charset="0"/>
            </a:endParaRPr>
          </a:p>
          <a:p>
            <a:pPr marL="0" marR="0" lvl="0" indent="0" algn="l" defTabSz="914400" rtl="0" eaLnBrk="1" fontAlgn="auto" latinLnBrk="0" hangingPunct="1">
              <a:lnSpc>
                <a:spcPct val="127000"/>
              </a:lnSpc>
              <a:spcBef>
                <a:spcPts val="0"/>
              </a:spcBef>
              <a:spcAft>
                <a:spcPts val="0"/>
              </a:spcAft>
              <a:buClrTx/>
              <a:buSzTx/>
              <a:buFont typeface="Arial" panose="020B0604020202020204" pitchFamily="34" charset="0"/>
              <a:buNone/>
              <a:tabLst/>
              <a:defRPr/>
            </a:pPr>
            <a:r>
              <a:rPr lang="en-US" sz="1600" b="1" kern="100" dirty="0">
                <a:solidFill>
                  <a:prstClr val="black"/>
                </a:solidFill>
                <a:cs typeface="Times New Roman" panose="02020603050405020304" pitchFamily="18" charset="0"/>
              </a:rPr>
              <a:t>2c </a:t>
            </a:r>
            <a:r>
              <a:rPr kumimoji="0" lang="en-US" sz="1600" b="1" i="0" u="none" strike="noStrike" kern="100" cap="none" spc="0" normalizeH="0" baseline="0" noProof="0" dirty="0">
                <a:ln>
                  <a:noFill/>
                </a:ln>
                <a:solidFill>
                  <a:prstClr val="black"/>
                </a:solidFill>
                <a:effectLst/>
                <a:uLnTx/>
                <a:uFillTx/>
                <a:latin typeface="Verdana" panose="020B0604030504040204" pitchFamily="34" charset="0"/>
                <a:ea typeface="Verdana" panose="020B0604030504040204" pitchFamily="34" charset="0"/>
                <a:cs typeface="Times New Roman" panose="02020603050405020304" pitchFamily="18" charset="0"/>
              </a:rPr>
              <a:t>proposes to resolve:  </a:t>
            </a:r>
          </a:p>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tabLst/>
              <a:defRPr/>
            </a:pPr>
            <a:r>
              <a:rPr kumimoji="0" lang="en-US" sz="1600" b="0" i="0" u="none" strike="noStrike" kern="1800" cap="none" spc="0" normalizeH="0" baseline="0" noProof="0" dirty="0">
                <a:ln>
                  <a:noFill/>
                </a:ln>
                <a:solidFill>
                  <a:srgbClr val="000000"/>
                </a:solidFill>
                <a:effectLst/>
                <a:uLnTx/>
                <a:uFillTx/>
                <a:latin typeface="Verdana" panose="020B0604030504040204" pitchFamily="34" charset="0"/>
                <a:ea typeface="Times New Roman" panose="02020603050405020304" pitchFamily="18" charset="0"/>
                <a:cs typeface="Times New Roman" panose="02020603050405020304" pitchFamily="18" charset="0"/>
              </a:rPr>
              <a:t>Because TEA does not track whether schools are using certified interpreters in K-12 settings, a clear complaint process is needed for families to report this issue to TEA. This will help understanding how large of a problem this is and whether there are certain regions of the state that are disproportionally affected by this. </a:t>
            </a:r>
          </a:p>
          <a:p>
            <a:pPr marL="0" marR="0" lvl="0" indent="0" algn="l" defTabSz="914400" rtl="0" eaLnBrk="1" fontAlgn="auto" latinLnBrk="0" hangingPunct="1">
              <a:lnSpc>
                <a:spcPct val="127000"/>
              </a:lnSpc>
              <a:spcBef>
                <a:spcPts val="0"/>
              </a:spcBef>
              <a:spcAft>
                <a:spcPts val="0"/>
              </a:spcAft>
              <a:buClrTx/>
              <a:buSzTx/>
              <a:buFont typeface="Arial" panose="020B0604020202020204" pitchFamily="34" charset="0"/>
              <a:buNone/>
              <a:tabLst/>
              <a:defRPr/>
            </a:pPr>
            <a:endParaRPr kumimoji="0" lang="en-US" sz="1600" b="0" i="0" u="none" strike="noStrike" kern="1800" cap="none" spc="0" normalizeH="0" baseline="0" noProof="0" dirty="0">
              <a:ln>
                <a:noFill/>
              </a:ln>
              <a:solidFill>
                <a:srgbClr val="000000"/>
              </a:solidFill>
              <a:effectLst/>
              <a:uLnTx/>
              <a:uFillTx/>
              <a:latin typeface="Verdana" panose="020B0604030504040204" pitchFamily="34" charset="0"/>
              <a:ea typeface="Times New Roman" panose="02020603050405020304" pitchFamily="18" charset="0"/>
              <a:cs typeface="Times New Roman" panose="02020603050405020304" pitchFamily="18" charset="0"/>
            </a:endParaRPr>
          </a:p>
          <a:p>
            <a:pPr marL="0" marR="0" indent="0">
              <a:lnSpc>
                <a:spcPct val="107000"/>
              </a:lnSpc>
              <a:spcBef>
                <a:spcPts val="0"/>
              </a:spcBef>
              <a:buNone/>
            </a:pPr>
            <a:r>
              <a:rPr lang="en-US" sz="1600" b="1" kern="100" dirty="0">
                <a:solidFill>
                  <a:srgbClr val="000000"/>
                </a:solidFill>
                <a:effectLst/>
                <a:latin typeface="Verdana" panose="020B0604030504040204" pitchFamily="34" charset="0"/>
                <a:ea typeface="Times New Roman" panose="02020603050405020304" pitchFamily="18" charset="0"/>
                <a:cs typeface="Times New Roman" panose="02020603050405020304" pitchFamily="18" charset="0"/>
              </a:rPr>
              <a:t>How to implement</a:t>
            </a:r>
            <a:r>
              <a:rPr lang="en-US" sz="1600" b="1" kern="100" dirty="0">
                <a:solidFill>
                  <a:srgbClr val="000000"/>
                </a:solidFill>
                <a:ea typeface="Times New Roman" panose="02020603050405020304" pitchFamily="18" charset="0"/>
                <a:cs typeface="Times New Roman" panose="02020603050405020304" pitchFamily="18" charset="0"/>
              </a:rPr>
              <a:t> 2c: </a:t>
            </a:r>
          </a:p>
          <a:p>
            <a:pPr marL="0" marR="0" indent="0">
              <a:lnSpc>
                <a:spcPct val="107000"/>
              </a:lnSpc>
              <a:spcBef>
                <a:spcPts val="0"/>
              </a:spcBef>
              <a:buNone/>
            </a:pPr>
            <a:r>
              <a:rPr lang="en-US" sz="1600" kern="100" dirty="0">
                <a:solidFill>
                  <a:srgbClr val="000000"/>
                </a:solidFill>
                <a:ea typeface="Times New Roman" panose="02020603050405020304" pitchFamily="18" charset="0"/>
                <a:cs typeface="Times New Roman" panose="02020603050405020304" pitchFamily="18" charset="0"/>
              </a:rPr>
              <a:t>This can be accomplished through TEA updating their webpage with a clear complaint process. </a:t>
            </a:r>
          </a:p>
        </p:txBody>
      </p:sp>
    </p:spTree>
    <p:extLst>
      <p:ext uri="{BB962C8B-B14F-4D97-AF65-F5344CB8AC3E}">
        <p14:creationId xmlns:p14="http://schemas.microsoft.com/office/powerpoint/2010/main" val="371693828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2983" y="158921"/>
            <a:ext cx="8358034" cy="1325563"/>
          </a:xfrm>
        </p:spPr>
        <p:txBody>
          <a:bodyPr>
            <a:normAutofit/>
          </a:bodyPr>
          <a:lstStyle/>
          <a:p>
            <a:pPr algn="ctr"/>
            <a:r>
              <a:rPr lang="en-US" sz="3200" dirty="0"/>
              <a:t>Educational Interpreters</a:t>
            </a:r>
          </a:p>
        </p:txBody>
      </p:sp>
      <p:sp>
        <p:nvSpPr>
          <p:cNvPr id="7" name="Subtitle 2">
            <a:extLst>
              <a:ext uri="{FF2B5EF4-FFF2-40B4-BE49-F238E27FC236}">
                <a16:creationId xmlns:a16="http://schemas.microsoft.com/office/drawing/2014/main" id="{A81B9CD7-E868-92F4-BC7F-406CAED8C17A}"/>
              </a:ext>
            </a:extLst>
          </p:cNvPr>
          <p:cNvSpPr>
            <a:spLocks noGrp="1"/>
          </p:cNvSpPr>
          <p:nvPr>
            <p:ph idx="1"/>
          </p:nvPr>
        </p:nvSpPr>
        <p:spPr>
          <a:xfrm>
            <a:off x="628650" y="1253330"/>
            <a:ext cx="7886700" cy="4551121"/>
          </a:xfrm>
        </p:spPr>
        <p:txBody>
          <a:bodyPr anchor="t">
            <a:normAutofit fontScale="77500" lnSpcReduction="20000"/>
          </a:bodyPr>
          <a:lstStyle/>
          <a:p>
            <a:pPr marL="0" indent="0">
              <a:lnSpc>
                <a:spcPct val="127000"/>
              </a:lnSpc>
              <a:spcBef>
                <a:spcPts val="0"/>
              </a:spcBef>
              <a:buNone/>
            </a:pPr>
            <a:r>
              <a:rPr lang="en-US" sz="1800" b="1" kern="100" dirty="0">
                <a:cs typeface="Times New Roman" panose="02020603050405020304" pitchFamily="18" charset="0"/>
              </a:rPr>
              <a:t>Policy Proposal 3a, 3b, and 3c:</a:t>
            </a:r>
          </a:p>
          <a:p>
            <a:pPr marL="0" indent="0">
              <a:lnSpc>
                <a:spcPct val="127000"/>
              </a:lnSpc>
              <a:spcBef>
                <a:spcPts val="0"/>
              </a:spcBef>
              <a:buNone/>
            </a:pPr>
            <a:r>
              <a:rPr lang="en-US" sz="1600" dirty="0">
                <a:effectLst/>
                <a:latin typeface="Verdana" panose="020B0604030504040204" pitchFamily="34" charset="0"/>
                <a:ea typeface="Calibri" panose="020F0502020204030204" pitchFamily="34" charset="0"/>
                <a:cs typeface="Times New Roman" panose="02020603050405020304" pitchFamily="18" charset="0"/>
              </a:rPr>
              <a:t>(a) </a:t>
            </a:r>
            <a:r>
              <a:rPr lang="en-US" sz="1800" dirty="0">
                <a:effectLst/>
                <a:latin typeface="Verdana" panose="020B0604030504040204" pitchFamily="34" charset="0"/>
                <a:ea typeface="Calibri" panose="020F0502020204030204" pitchFamily="34" charset="0"/>
                <a:cs typeface="Times New Roman" panose="02020603050405020304" pitchFamily="18" charset="0"/>
              </a:rPr>
              <a:t>Require schools to inform parents about student rights and when they use communication facilitators or non-certified interpreters during every IFSP, IEP, and 504 meeting. (b) Require TEA to partner with the Statewide Outreach Center to create a guideline document for schools to share with parents in ASL, English, Spanish, and other languages as needed about their rights and defining the differences between a certified interpreter and other types of support staff. (c) Recommend TEA and ECI to work together to ensure frequent distribution of guidelines to schools and parents.</a:t>
            </a:r>
            <a:endParaRPr lang="en-US" sz="1600" dirty="0">
              <a:effectLst/>
              <a:latin typeface="Verdana" panose="020B0604030504040204" pitchFamily="34" charset="0"/>
              <a:ea typeface="Calibri" panose="020F0502020204030204" pitchFamily="34" charset="0"/>
              <a:cs typeface="Times New Roman" panose="02020603050405020304" pitchFamily="18" charset="0"/>
            </a:endParaRPr>
          </a:p>
          <a:p>
            <a:pPr marL="0" indent="0">
              <a:lnSpc>
                <a:spcPct val="127000"/>
              </a:lnSpc>
              <a:spcBef>
                <a:spcPts val="0"/>
              </a:spcBef>
              <a:buNone/>
            </a:pPr>
            <a:endParaRPr lang="en-US" sz="1800" kern="100" dirty="0">
              <a:cs typeface="Times New Roman" panose="02020603050405020304" pitchFamily="18" charset="0"/>
            </a:endParaRPr>
          </a:p>
          <a:p>
            <a:pPr marL="0" marR="0" lvl="0" indent="0" algn="l" defTabSz="914400" rtl="0" eaLnBrk="1" fontAlgn="auto" latinLnBrk="0" hangingPunct="1">
              <a:lnSpc>
                <a:spcPct val="127000"/>
              </a:lnSpc>
              <a:spcBef>
                <a:spcPts val="0"/>
              </a:spcBef>
              <a:spcAft>
                <a:spcPts val="0"/>
              </a:spcAft>
              <a:buClrTx/>
              <a:buSzTx/>
              <a:buFont typeface="Arial" panose="020B0604020202020204" pitchFamily="34" charset="0"/>
              <a:buNone/>
              <a:tabLst/>
              <a:defRPr/>
            </a:pPr>
            <a:r>
              <a:rPr lang="en-US" sz="1800" b="1" kern="100" dirty="0">
                <a:solidFill>
                  <a:prstClr val="black"/>
                </a:solidFill>
                <a:cs typeface="Times New Roman" panose="02020603050405020304" pitchFamily="18" charset="0"/>
              </a:rPr>
              <a:t>3a, 3b, 3c </a:t>
            </a:r>
            <a:r>
              <a:rPr kumimoji="0" lang="en-US" sz="1800" b="1" i="0" u="none" strike="noStrike" kern="100" cap="none" spc="0" normalizeH="0" baseline="0" noProof="0" dirty="0">
                <a:ln>
                  <a:noFill/>
                </a:ln>
                <a:solidFill>
                  <a:prstClr val="black"/>
                </a:solidFill>
                <a:effectLst/>
                <a:uLnTx/>
                <a:uFillTx/>
                <a:latin typeface="Verdana" panose="020B0604030504040204" pitchFamily="34" charset="0"/>
                <a:ea typeface="Verdana" panose="020B0604030504040204" pitchFamily="34" charset="0"/>
                <a:cs typeface="Times New Roman" panose="02020603050405020304" pitchFamily="18" charset="0"/>
              </a:rPr>
              <a:t>proposes to resolve:  </a:t>
            </a:r>
          </a:p>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tabLst/>
              <a:defRPr/>
            </a:pPr>
            <a:r>
              <a:rPr kumimoji="0" lang="en-US" sz="1800" b="0" i="0" u="none" strike="noStrike" kern="1800" cap="none" spc="0" normalizeH="0" baseline="0" noProof="0" dirty="0">
                <a:ln>
                  <a:noFill/>
                </a:ln>
                <a:solidFill>
                  <a:srgbClr val="000000"/>
                </a:solidFill>
                <a:effectLst/>
                <a:uLnTx/>
                <a:uFillTx/>
                <a:latin typeface="Verdana" panose="020B0604030504040204" pitchFamily="34" charset="0"/>
                <a:ea typeface="Times New Roman" panose="02020603050405020304" pitchFamily="18" charset="0"/>
                <a:cs typeface="Times New Roman" panose="02020603050405020304" pitchFamily="18" charset="0"/>
              </a:rPr>
              <a:t>Parents are not always informed when their child is not getting services from a qualified and certified interpreter. They also do not always know the rights of their children to have a certified educational interpreter. This will inform parents about their rights. </a:t>
            </a:r>
          </a:p>
          <a:p>
            <a:pPr marL="0" marR="0" lvl="0" indent="0" algn="l" defTabSz="914400" rtl="0" eaLnBrk="1" fontAlgn="auto" latinLnBrk="0" hangingPunct="1">
              <a:lnSpc>
                <a:spcPct val="127000"/>
              </a:lnSpc>
              <a:spcBef>
                <a:spcPts val="0"/>
              </a:spcBef>
              <a:spcAft>
                <a:spcPts val="0"/>
              </a:spcAft>
              <a:buClrTx/>
              <a:buSzTx/>
              <a:buFont typeface="Arial" panose="020B0604020202020204" pitchFamily="34" charset="0"/>
              <a:buNone/>
              <a:tabLst/>
              <a:defRPr/>
            </a:pPr>
            <a:endParaRPr kumimoji="0" lang="en-US" sz="1600" b="0" i="0" u="none" strike="noStrike" kern="1800" cap="none" spc="0" normalizeH="0" baseline="0" noProof="0" dirty="0">
              <a:ln>
                <a:noFill/>
              </a:ln>
              <a:solidFill>
                <a:srgbClr val="000000"/>
              </a:solidFill>
              <a:effectLst/>
              <a:uLnTx/>
              <a:uFillTx/>
              <a:latin typeface="Verdana" panose="020B0604030504040204" pitchFamily="34" charset="0"/>
              <a:ea typeface="Times New Roman" panose="02020603050405020304" pitchFamily="18" charset="0"/>
              <a:cs typeface="Times New Roman" panose="02020603050405020304" pitchFamily="18" charset="0"/>
            </a:endParaRPr>
          </a:p>
          <a:p>
            <a:pPr marL="0" marR="0" indent="0">
              <a:lnSpc>
                <a:spcPct val="107000"/>
              </a:lnSpc>
              <a:spcBef>
                <a:spcPts val="0"/>
              </a:spcBef>
              <a:buNone/>
            </a:pPr>
            <a:r>
              <a:rPr lang="en-US" sz="1800" b="1" kern="100" dirty="0">
                <a:solidFill>
                  <a:srgbClr val="000000"/>
                </a:solidFill>
                <a:effectLst/>
                <a:latin typeface="Verdana" panose="020B0604030504040204" pitchFamily="34" charset="0"/>
                <a:ea typeface="Times New Roman" panose="02020603050405020304" pitchFamily="18" charset="0"/>
                <a:cs typeface="Times New Roman" panose="02020603050405020304" pitchFamily="18" charset="0"/>
              </a:rPr>
              <a:t>How to implement</a:t>
            </a:r>
            <a:r>
              <a:rPr lang="en-US" sz="1800" b="1" kern="100" dirty="0">
                <a:solidFill>
                  <a:srgbClr val="000000"/>
                </a:solidFill>
                <a:ea typeface="Times New Roman" panose="02020603050405020304" pitchFamily="18" charset="0"/>
                <a:cs typeface="Times New Roman" panose="02020603050405020304" pitchFamily="18" charset="0"/>
              </a:rPr>
              <a:t> 3a, 3b, and 3c: </a:t>
            </a:r>
          </a:p>
          <a:p>
            <a:pPr marL="0" marR="0" indent="0">
              <a:lnSpc>
                <a:spcPct val="107000"/>
              </a:lnSpc>
              <a:spcBef>
                <a:spcPts val="0"/>
              </a:spcBef>
              <a:buNone/>
            </a:pPr>
            <a:r>
              <a:rPr lang="en-US" sz="1800" dirty="0">
                <a:effectLst/>
                <a:latin typeface="Verdana" panose="020B0604030504040204" pitchFamily="34" charset="0"/>
                <a:ea typeface="Calibri" panose="020F0502020204030204" pitchFamily="34" charset="0"/>
                <a:cs typeface="Times New Roman" panose="02020603050405020304" pitchFamily="18" charset="0"/>
              </a:rPr>
              <a:t>These can be accomplished administratively. TEA could develop a guideline document that can be posted to their website and also distributed at each ISFP, ARD, and 504 meeting. </a:t>
            </a:r>
            <a:endParaRPr lang="en-US" sz="1600" kern="100" dirty="0">
              <a:solidFill>
                <a:srgbClr val="000000"/>
              </a:solidFill>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15736481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9269E68E-C2F1-B988-C76D-167CE589E4B1}"/>
              </a:ext>
            </a:extLst>
          </p:cNvPr>
          <p:cNvSpPr>
            <a:spLocks noGrp="1"/>
          </p:cNvSpPr>
          <p:nvPr>
            <p:ph type="ctrTitle"/>
          </p:nvPr>
        </p:nvSpPr>
        <p:spPr>
          <a:xfrm>
            <a:off x="685800" y="1751627"/>
            <a:ext cx="7772400" cy="2387600"/>
          </a:xfrm>
        </p:spPr>
        <p:txBody>
          <a:bodyPr>
            <a:normAutofit fontScale="90000"/>
          </a:bodyPr>
          <a:lstStyle/>
          <a:p>
            <a:r>
              <a:rPr lang="en-US" dirty="0"/>
              <a:t>Interpreter Support &amp; Resources</a:t>
            </a:r>
          </a:p>
        </p:txBody>
      </p:sp>
    </p:spTree>
    <p:extLst>
      <p:ext uri="{BB962C8B-B14F-4D97-AF65-F5344CB8AC3E}">
        <p14:creationId xmlns:p14="http://schemas.microsoft.com/office/powerpoint/2010/main" val="88905424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2983" y="184322"/>
            <a:ext cx="8358034" cy="1325563"/>
          </a:xfrm>
        </p:spPr>
        <p:txBody>
          <a:bodyPr>
            <a:normAutofit/>
          </a:bodyPr>
          <a:lstStyle/>
          <a:p>
            <a:pPr algn="ctr"/>
            <a:r>
              <a:rPr lang="en-US" sz="3200" dirty="0"/>
              <a:t>Interpreter Support &amp; Resources</a:t>
            </a:r>
          </a:p>
        </p:txBody>
      </p:sp>
      <p:sp>
        <p:nvSpPr>
          <p:cNvPr id="3" name="Subtitle 2"/>
          <p:cNvSpPr>
            <a:spLocks noGrp="1"/>
          </p:cNvSpPr>
          <p:nvPr>
            <p:ph idx="1"/>
          </p:nvPr>
        </p:nvSpPr>
        <p:spPr>
          <a:xfrm>
            <a:off x="530328" y="1422503"/>
            <a:ext cx="7886700" cy="4351338"/>
          </a:xfrm>
        </p:spPr>
        <p:txBody>
          <a:bodyPr>
            <a:normAutofit fontScale="70000" lnSpcReduction="20000"/>
          </a:bodyPr>
          <a:lstStyle/>
          <a:p>
            <a:pPr marL="0" indent="0">
              <a:lnSpc>
                <a:spcPct val="127000"/>
              </a:lnSpc>
              <a:spcBef>
                <a:spcPts val="0"/>
              </a:spcBef>
              <a:buNone/>
            </a:pPr>
            <a:r>
              <a:rPr lang="en-US" sz="1900" b="1" kern="100" dirty="0">
                <a:cs typeface="Times New Roman" panose="02020603050405020304" pitchFamily="18" charset="0"/>
              </a:rPr>
              <a:t>Policy Proposal 1a:</a:t>
            </a:r>
          </a:p>
          <a:p>
            <a:pPr marL="0" indent="0">
              <a:lnSpc>
                <a:spcPct val="127000"/>
              </a:lnSpc>
              <a:spcBef>
                <a:spcPts val="0"/>
              </a:spcBef>
              <a:buNone/>
            </a:pPr>
            <a:r>
              <a:rPr lang="en-US" sz="1900" kern="100" dirty="0">
                <a:effectLst/>
                <a:latin typeface="Verdana" panose="020B0604030504040204" pitchFamily="34" charset="0"/>
                <a:ea typeface="Aptos" panose="020B0004020202020204" pitchFamily="34" charset="0"/>
                <a:cs typeface="Times New Roman" panose="02020603050405020304" pitchFamily="18" charset="0"/>
              </a:rPr>
              <a:t>Require the DHHS BEI and DHHS Consumer Education teams to collaborate on updating current webpages to create centralized pages for resources and training. This would include information about BEI resources and services in addition to Consumer Education information for and about interpreter training programs, deaf interpreters (DI/CDI), and how businesses can purchase and use interpreters in person &amp; remotely.</a:t>
            </a:r>
          </a:p>
          <a:p>
            <a:pPr marL="0" indent="0">
              <a:lnSpc>
                <a:spcPct val="127000"/>
              </a:lnSpc>
              <a:spcBef>
                <a:spcPts val="0"/>
              </a:spcBef>
              <a:buNone/>
            </a:pPr>
            <a:endParaRPr lang="en-US" sz="1900" kern="100" dirty="0">
              <a:cs typeface="Times New Roman" panose="02020603050405020304" pitchFamily="18" charset="0"/>
            </a:endParaRPr>
          </a:p>
          <a:p>
            <a:pPr marL="0" indent="0">
              <a:lnSpc>
                <a:spcPct val="127000"/>
              </a:lnSpc>
              <a:spcBef>
                <a:spcPts val="0"/>
              </a:spcBef>
              <a:buNone/>
            </a:pPr>
            <a:r>
              <a:rPr lang="en-US" sz="1900" b="1" kern="100" dirty="0">
                <a:cs typeface="Times New Roman" panose="02020603050405020304" pitchFamily="18" charset="0"/>
              </a:rPr>
              <a:t>Policy Proposal 1b:</a:t>
            </a:r>
          </a:p>
          <a:p>
            <a:pPr marL="0" indent="0">
              <a:lnSpc>
                <a:spcPct val="127000"/>
              </a:lnSpc>
              <a:spcBef>
                <a:spcPts val="0"/>
              </a:spcBef>
              <a:buNone/>
            </a:pPr>
            <a:r>
              <a:rPr lang="en-US" sz="1900" kern="100" dirty="0">
                <a:effectLst/>
                <a:latin typeface="Verdana" panose="020B0604030504040204" pitchFamily="34" charset="0"/>
                <a:ea typeface="Aptos" panose="020B0004020202020204" pitchFamily="34" charset="0"/>
                <a:cs typeface="Times New Roman" panose="02020603050405020304" pitchFamily="18" charset="0"/>
              </a:rPr>
              <a:t>Recommend DHHS BEI and DHHS Consumer Education to collaborate on providing support to current and future interpreters through more self-study resources available on their webpage to prepare for certification exams</a:t>
            </a:r>
          </a:p>
          <a:p>
            <a:pPr marL="0" indent="0">
              <a:lnSpc>
                <a:spcPct val="127000"/>
              </a:lnSpc>
              <a:spcBef>
                <a:spcPts val="0"/>
              </a:spcBef>
              <a:buNone/>
            </a:pPr>
            <a:endParaRPr lang="en-US" sz="1900" kern="100" dirty="0">
              <a:cs typeface="Times New Roman" panose="02020603050405020304" pitchFamily="18" charset="0"/>
            </a:endParaRPr>
          </a:p>
          <a:p>
            <a:pPr marL="0" marR="0" lvl="0" indent="0" algn="l" defTabSz="914400" rtl="0" eaLnBrk="1" fontAlgn="auto" latinLnBrk="0" hangingPunct="1">
              <a:lnSpc>
                <a:spcPct val="127000"/>
              </a:lnSpc>
              <a:spcBef>
                <a:spcPts val="0"/>
              </a:spcBef>
              <a:spcAft>
                <a:spcPts val="0"/>
              </a:spcAft>
              <a:buClrTx/>
              <a:buSzTx/>
              <a:buFont typeface="Arial" panose="020B0604020202020204" pitchFamily="34" charset="0"/>
              <a:buNone/>
              <a:tabLst/>
              <a:defRPr/>
            </a:pPr>
            <a:r>
              <a:rPr kumimoji="0" lang="en-US" sz="1900" b="1" i="0" u="none" strike="noStrike" kern="100" cap="none" spc="0" normalizeH="0" baseline="0" noProof="0" dirty="0">
                <a:ln>
                  <a:noFill/>
                </a:ln>
                <a:solidFill>
                  <a:prstClr val="black"/>
                </a:solidFill>
                <a:effectLst/>
                <a:uLnTx/>
                <a:uFillTx/>
                <a:latin typeface="Verdana" panose="020B0604030504040204" pitchFamily="34" charset="0"/>
                <a:ea typeface="Verdana" panose="020B0604030504040204" pitchFamily="34" charset="0"/>
                <a:cs typeface="Times New Roman" panose="02020603050405020304" pitchFamily="18" charset="0"/>
              </a:rPr>
              <a:t>1a &amp; 1b proposes to resolve:  </a:t>
            </a:r>
          </a:p>
          <a:p>
            <a:pPr marL="0" marR="0" lvl="0" indent="0" algn="l" defTabSz="914400" rtl="0" eaLnBrk="1" fontAlgn="auto" latinLnBrk="0" hangingPunct="1">
              <a:lnSpc>
                <a:spcPct val="127000"/>
              </a:lnSpc>
              <a:spcBef>
                <a:spcPts val="0"/>
              </a:spcBef>
              <a:spcAft>
                <a:spcPts val="0"/>
              </a:spcAft>
              <a:buClrTx/>
              <a:buSzTx/>
              <a:buFont typeface="Arial" panose="020B0604020202020204" pitchFamily="34" charset="0"/>
              <a:buNone/>
              <a:tabLst/>
              <a:defRPr/>
            </a:pPr>
            <a:r>
              <a:rPr kumimoji="0" lang="en-US" sz="1900" b="0" i="0" u="none" strike="noStrike" kern="1800" cap="none" spc="0" normalizeH="0" baseline="0" noProof="0" dirty="0">
                <a:ln>
                  <a:noFill/>
                </a:ln>
                <a:solidFill>
                  <a:srgbClr val="000000"/>
                </a:solidFill>
                <a:effectLst/>
                <a:uLnTx/>
                <a:uFillTx/>
                <a:latin typeface="Verdana" panose="020B0604030504040204" pitchFamily="34" charset="0"/>
                <a:ea typeface="Times New Roman" panose="02020603050405020304" pitchFamily="18" charset="0"/>
                <a:cs typeface="Times New Roman" panose="02020603050405020304" pitchFamily="18" charset="0"/>
              </a:rPr>
              <a:t>There is a lot of misinformation about BEI services, the ASL Interpreter profession and Deaf and Hard of Hearing access. Many interpreters have reported that they feel a lack of guidance for professional growth. There is a shortage of public information for Texan businesses and organizations to understand their obligations and how to provide access to the Deaf and Hard of Hearing community. DHHS Consumer Education holds a lot of responsibility for educating Texans but only has two sentences dedicated to it on the DHHS webpage.</a:t>
            </a:r>
          </a:p>
          <a:p>
            <a:pPr marL="0" indent="0">
              <a:spcBef>
                <a:spcPts val="0"/>
              </a:spcBef>
              <a:buNone/>
            </a:pPr>
            <a:endParaRPr lang="en-US" sz="1600" kern="100" dirty="0">
              <a:effectLst/>
              <a:cs typeface="Times New Roman" panose="02020603050405020304" pitchFamily="18" charset="0"/>
            </a:endParaRPr>
          </a:p>
          <a:p>
            <a:endParaRPr lang="en-US" dirty="0"/>
          </a:p>
        </p:txBody>
      </p:sp>
    </p:spTree>
    <p:extLst>
      <p:ext uri="{BB962C8B-B14F-4D97-AF65-F5344CB8AC3E}">
        <p14:creationId xmlns:p14="http://schemas.microsoft.com/office/powerpoint/2010/main" val="15224746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2983" y="175855"/>
            <a:ext cx="8358034" cy="1325563"/>
          </a:xfrm>
        </p:spPr>
        <p:txBody>
          <a:bodyPr>
            <a:normAutofit/>
          </a:bodyPr>
          <a:lstStyle/>
          <a:p>
            <a:pPr algn="ctr"/>
            <a:r>
              <a:rPr lang="en-US" sz="3200" dirty="0"/>
              <a:t>Interpreter Support &amp; Resources</a:t>
            </a:r>
          </a:p>
        </p:txBody>
      </p:sp>
      <p:sp>
        <p:nvSpPr>
          <p:cNvPr id="3" name="Subtitle 2"/>
          <p:cNvSpPr>
            <a:spLocks noGrp="1"/>
          </p:cNvSpPr>
          <p:nvPr>
            <p:ph idx="1"/>
          </p:nvPr>
        </p:nvSpPr>
        <p:spPr>
          <a:xfrm>
            <a:off x="530328" y="1422503"/>
            <a:ext cx="7886700" cy="4351338"/>
          </a:xfrm>
        </p:spPr>
        <p:txBody>
          <a:bodyPr>
            <a:noAutofit/>
          </a:bodyPr>
          <a:lstStyle/>
          <a:p>
            <a:pPr marL="0" marR="0" indent="0">
              <a:lnSpc>
                <a:spcPct val="107000"/>
              </a:lnSpc>
              <a:spcBef>
                <a:spcPts val="0"/>
              </a:spcBef>
              <a:buNone/>
            </a:pPr>
            <a:r>
              <a:rPr lang="en-US" sz="1500" b="1" kern="100" dirty="0">
                <a:solidFill>
                  <a:srgbClr val="000000"/>
                </a:solidFill>
                <a:effectLst/>
                <a:latin typeface="Verdana" panose="020B0604030504040204" pitchFamily="34" charset="0"/>
                <a:ea typeface="Times New Roman" panose="02020603050405020304" pitchFamily="18" charset="0"/>
                <a:cs typeface="Times New Roman" panose="02020603050405020304" pitchFamily="18" charset="0"/>
              </a:rPr>
              <a:t>How to implement</a:t>
            </a:r>
            <a:r>
              <a:rPr lang="en-US" sz="1500" b="1" kern="100" dirty="0">
                <a:solidFill>
                  <a:srgbClr val="000000"/>
                </a:solidFill>
                <a:ea typeface="Times New Roman" panose="02020603050405020304" pitchFamily="18" charset="0"/>
                <a:cs typeface="Times New Roman" panose="02020603050405020304" pitchFamily="18" charset="0"/>
              </a:rPr>
              <a:t> 1a &amp; 1b: </a:t>
            </a:r>
          </a:p>
          <a:p>
            <a:pPr marL="0" marR="0" indent="0">
              <a:lnSpc>
                <a:spcPct val="107000"/>
              </a:lnSpc>
              <a:spcBef>
                <a:spcPts val="0"/>
              </a:spcBef>
              <a:buNone/>
            </a:pPr>
            <a:r>
              <a:rPr lang="en-US" sz="1500" kern="1800" dirty="0">
                <a:solidFill>
                  <a:srgbClr val="000000"/>
                </a:solidFill>
                <a:effectLst/>
                <a:latin typeface="Verdana" panose="020B0604030504040204" pitchFamily="34" charset="0"/>
                <a:ea typeface="Times New Roman" panose="02020603050405020304" pitchFamily="18" charset="0"/>
                <a:cs typeface="Times New Roman" panose="02020603050405020304" pitchFamily="18" charset="0"/>
              </a:rPr>
              <a:t>This can be performed administratively through creative collaborations. BEI and DHHS will need to work within HHSC frameworks for what is permitted on their webpages. The resource and training page could include 1) </a:t>
            </a:r>
            <a:r>
              <a:rPr lang="en-US" sz="1500" kern="1800" dirty="0">
                <a:solidFill>
                  <a:srgbClr val="000000"/>
                </a:solidFill>
                <a:ea typeface="Times New Roman" panose="02020603050405020304" pitchFamily="18" charset="0"/>
                <a:cs typeface="Times New Roman" panose="02020603050405020304" pitchFamily="18" charset="0"/>
              </a:rPr>
              <a:t>additional </a:t>
            </a:r>
            <a:r>
              <a:rPr lang="en-US" sz="1500" kern="1800" dirty="0">
                <a:solidFill>
                  <a:srgbClr val="000000"/>
                </a:solidFill>
                <a:effectLst/>
                <a:latin typeface="Verdana" panose="020B0604030504040204" pitchFamily="34" charset="0"/>
                <a:ea typeface="Times New Roman" panose="02020603050405020304" pitchFamily="18" charset="0"/>
                <a:cs typeface="Times New Roman" panose="02020603050405020304" pitchFamily="18" charset="0"/>
              </a:rPr>
              <a:t>study guide materials for ASL current and future interpreters to get more support for certification and professional advancement. 2) information and support on how to create a business to provide contracted interpreter services, and 3) information and videos on how organizations can purchase and use interpreters in different settings. BEI and DHHS Consumer Education may have more ideas for implementation.</a:t>
            </a:r>
          </a:p>
        </p:txBody>
      </p:sp>
    </p:spTree>
    <p:extLst>
      <p:ext uri="{BB962C8B-B14F-4D97-AF65-F5344CB8AC3E}">
        <p14:creationId xmlns:p14="http://schemas.microsoft.com/office/powerpoint/2010/main" val="1273464747"/>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493</TotalTime>
  <Words>2103</Words>
  <Application>Microsoft Office PowerPoint</Application>
  <PresentationFormat>On-screen Show (4:3)</PresentationFormat>
  <Paragraphs>106</Paragraphs>
  <Slides>19</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19</vt:i4>
      </vt:variant>
    </vt:vector>
  </HeadingPairs>
  <TitlesOfParts>
    <vt:vector size="26" baseType="lpstr">
      <vt:lpstr>Aptos</vt:lpstr>
      <vt:lpstr>Arial</vt:lpstr>
      <vt:lpstr>Calibri</vt:lpstr>
      <vt:lpstr>Minion Pro</vt:lpstr>
      <vt:lpstr>Times New Roman</vt:lpstr>
      <vt:lpstr>Verdana</vt:lpstr>
      <vt:lpstr>Office Theme</vt:lpstr>
      <vt:lpstr>ASL Interpreter Subcommittee Policy Proposals</vt:lpstr>
      <vt:lpstr>Educational Interpreters</vt:lpstr>
      <vt:lpstr>Educational Interpreters</vt:lpstr>
      <vt:lpstr>Educational Interpreters</vt:lpstr>
      <vt:lpstr>Educational Interpreters</vt:lpstr>
      <vt:lpstr>Educational Interpreters</vt:lpstr>
      <vt:lpstr>Interpreter Support &amp; Resources</vt:lpstr>
      <vt:lpstr>Interpreter Support &amp; Resources</vt:lpstr>
      <vt:lpstr>Interpreter Support &amp; Resources</vt:lpstr>
      <vt:lpstr>Interpreter Support &amp; Resources</vt:lpstr>
      <vt:lpstr>Interpreter Support &amp; Resources</vt:lpstr>
      <vt:lpstr>Interpreter Support &amp; Resources</vt:lpstr>
      <vt:lpstr>BEI Process &amp; Services</vt:lpstr>
      <vt:lpstr>BEI Process and Services</vt:lpstr>
      <vt:lpstr>BEI Process and Services</vt:lpstr>
      <vt:lpstr>BEI Process and Services</vt:lpstr>
      <vt:lpstr>BEI Process and Services</vt:lpstr>
      <vt:lpstr>BEI Process and Services</vt:lpstr>
      <vt:lpstr>BEI Process and Services</vt:lpstr>
    </vt:vector>
  </TitlesOfParts>
  <Company>Office of the Governor</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Randi Turner</dc:creator>
  <cp:lastModifiedBy>Rebecca Lopez</cp:lastModifiedBy>
  <cp:revision>18</cp:revision>
  <dcterms:created xsi:type="dcterms:W3CDTF">2019-03-09T15:15:33Z</dcterms:created>
  <dcterms:modified xsi:type="dcterms:W3CDTF">2025-04-18T15:09:58Z</dcterms:modified>
</cp:coreProperties>
</file>