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286eaf135b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286eaf135b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286eaf135b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286eaf135b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286eaf135b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286eaf135b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2CC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0" y="0"/>
            <a:ext cx="3882900" cy="51435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/>
        </p:nvSpPr>
        <p:spPr>
          <a:xfrm>
            <a:off x="286200" y="469025"/>
            <a:ext cx="33708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2CC"/>
                </a:solidFill>
              </a:rPr>
              <a:t>City of Austin </a:t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FFF2CC"/>
                </a:solidFill>
              </a:rPr>
              <a:t>Micromobility and People with Disabilities </a:t>
            </a:r>
            <a:endParaRPr b="1" sz="3600">
              <a:solidFill>
                <a:srgbClr val="FFF2C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cxnSp>
        <p:nvCxnSpPr>
          <p:cNvPr id="56" name="Google Shape;56;p13"/>
          <p:cNvCxnSpPr/>
          <p:nvPr/>
        </p:nvCxnSpPr>
        <p:spPr>
          <a:xfrm>
            <a:off x="265650" y="1505225"/>
            <a:ext cx="3354900" cy="0"/>
          </a:xfrm>
          <a:prstGeom prst="straightConnector1">
            <a:avLst/>
          </a:prstGeom>
          <a:noFill/>
          <a:ln cap="flat" cmpd="sng" w="38100">
            <a:solidFill>
              <a:srgbClr val="FFF2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1500" y="152400"/>
            <a:ext cx="4838701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2CC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0" y="0"/>
            <a:ext cx="3882900" cy="51435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286200" y="240425"/>
            <a:ext cx="33708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FFF2CC"/>
                </a:solidFill>
              </a:rPr>
              <a:t>What hasn’t worked?</a:t>
            </a:r>
            <a:endParaRPr b="1" sz="3600">
              <a:solidFill>
                <a:srgbClr val="FFF2C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cxnSp>
        <p:nvCxnSpPr>
          <p:cNvPr id="64" name="Google Shape;64;p14"/>
          <p:cNvCxnSpPr/>
          <p:nvPr/>
        </p:nvCxnSpPr>
        <p:spPr>
          <a:xfrm>
            <a:off x="265650" y="1276625"/>
            <a:ext cx="3354900" cy="0"/>
          </a:xfrm>
          <a:prstGeom prst="straightConnector1">
            <a:avLst/>
          </a:prstGeom>
          <a:noFill/>
          <a:ln cap="flat" cmpd="sng" w="38100">
            <a:solidFill>
              <a:srgbClr val="FFF2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 amt="32000"/>
          </a:blip>
          <a:srcRect b="0" l="22864" r="22199" t="0"/>
          <a:stretch/>
        </p:blipFill>
        <p:spPr>
          <a:xfrm>
            <a:off x="1232225" y="3004200"/>
            <a:ext cx="1438900" cy="1743075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6" name="Google Shape;66;p14"/>
          <p:cNvSpPr txBox="1"/>
          <p:nvPr/>
        </p:nvSpPr>
        <p:spPr>
          <a:xfrm>
            <a:off x="4372375" y="931475"/>
            <a:ext cx="4229400" cy="39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Char char="✘"/>
            </a:pPr>
            <a:r>
              <a:rPr b="1" lang="en" sz="2400">
                <a:solidFill>
                  <a:schemeClr val="accent5"/>
                </a:solidFill>
              </a:rPr>
              <a:t>Fines for improper parking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accent5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Char char="✘"/>
            </a:pPr>
            <a:r>
              <a:rPr b="1" lang="en" sz="2400">
                <a:solidFill>
                  <a:schemeClr val="accent5"/>
                </a:solidFill>
              </a:rPr>
              <a:t>Self-regulation by micromobility providers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5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Char char="✘"/>
            </a:pPr>
            <a:r>
              <a:rPr b="1" lang="en" sz="2400">
                <a:solidFill>
                  <a:schemeClr val="accent5"/>
                </a:solidFill>
              </a:rPr>
              <a:t>Waiting for rider habits to improve over time</a:t>
            </a:r>
            <a:endParaRPr b="1" sz="24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2CC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/>
          <p:nvPr/>
        </p:nvSpPr>
        <p:spPr>
          <a:xfrm>
            <a:off x="0" y="0"/>
            <a:ext cx="3882900" cy="51435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286200" y="11825"/>
            <a:ext cx="33708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FFF2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rgbClr val="FFF2CC"/>
                </a:solidFill>
              </a:rPr>
              <a:t>What has worked?</a:t>
            </a:r>
            <a:endParaRPr b="1" sz="3600">
              <a:solidFill>
                <a:srgbClr val="FFF2C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cxnSp>
        <p:nvCxnSpPr>
          <p:cNvPr id="73" name="Google Shape;73;p15"/>
          <p:cNvCxnSpPr/>
          <p:nvPr/>
        </p:nvCxnSpPr>
        <p:spPr>
          <a:xfrm>
            <a:off x="265650" y="1276625"/>
            <a:ext cx="3354900" cy="0"/>
          </a:xfrm>
          <a:prstGeom prst="straightConnector1">
            <a:avLst/>
          </a:prstGeom>
          <a:noFill/>
          <a:ln cap="flat" cmpd="sng" w="38100">
            <a:solidFill>
              <a:srgbClr val="FFF2CC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 amt="32000"/>
          </a:blip>
          <a:srcRect b="0" l="22864" r="22199" t="0"/>
          <a:stretch/>
        </p:blipFill>
        <p:spPr>
          <a:xfrm>
            <a:off x="1232225" y="3004200"/>
            <a:ext cx="1438900" cy="1743075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5" name="Google Shape;75;p15"/>
          <p:cNvSpPr txBox="1"/>
          <p:nvPr/>
        </p:nvSpPr>
        <p:spPr>
          <a:xfrm>
            <a:off x="4372375" y="626675"/>
            <a:ext cx="4229400" cy="39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2400"/>
              <a:buChar char="✔"/>
            </a:pPr>
            <a:r>
              <a:rPr b="1" lang="en" sz="2400">
                <a:solidFill>
                  <a:schemeClr val="accent5"/>
                </a:solidFill>
              </a:rPr>
              <a:t>Limiting the number of scooters and providers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accent5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2400"/>
              <a:buChar char="✔"/>
            </a:pPr>
            <a:r>
              <a:rPr b="1" lang="en" sz="2400">
                <a:solidFill>
                  <a:schemeClr val="accent5"/>
                </a:solidFill>
              </a:rPr>
              <a:t>Community pressure on micromobility providers and city decision makers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accent5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38761D"/>
              </a:buClr>
              <a:buSzPts val="2400"/>
              <a:buChar char="✔"/>
            </a:pPr>
            <a:r>
              <a:rPr b="1" lang="en" sz="2400">
                <a:solidFill>
                  <a:schemeClr val="accent5"/>
                </a:solidFill>
              </a:rPr>
              <a:t>Engaging directly with the micromobility providers on solutions</a:t>
            </a:r>
            <a:endParaRPr b="1" sz="18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2CC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/>
        </p:nvSpPr>
        <p:spPr>
          <a:xfrm>
            <a:off x="166950" y="1216200"/>
            <a:ext cx="6794400" cy="31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●"/>
            </a:pPr>
            <a:r>
              <a:rPr b="1" lang="en" sz="2400">
                <a:solidFill>
                  <a:schemeClr val="accent5"/>
                </a:solidFill>
              </a:rPr>
              <a:t>Budgeting for signage in high-traffic areas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accent5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●"/>
            </a:pPr>
            <a:r>
              <a:rPr b="1" lang="en" sz="2400">
                <a:solidFill>
                  <a:schemeClr val="accent5"/>
                </a:solidFill>
              </a:rPr>
              <a:t>Educate residents on how to report improper parking</a:t>
            </a:r>
            <a:endParaRPr b="1" sz="2400">
              <a:solidFill>
                <a:schemeClr val="accent5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5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●"/>
            </a:pPr>
            <a:r>
              <a:rPr b="1" lang="en" sz="2400">
                <a:solidFill>
                  <a:schemeClr val="accent5"/>
                </a:solidFill>
              </a:rPr>
              <a:t>Encourage the city to devote resources to fine enforcement</a:t>
            </a:r>
            <a:endParaRPr b="1" sz="2400">
              <a:solidFill>
                <a:schemeClr val="accent5"/>
              </a:solidFill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166950" y="103350"/>
            <a:ext cx="7393200" cy="828000"/>
          </a:xfrm>
          <a:prstGeom prst="rect">
            <a:avLst/>
          </a:prstGeom>
          <a:solidFill>
            <a:srgbClr val="E65E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/>
          <p:nvPr/>
        </p:nvSpPr>
        <p:spPr>
          <a:xfrm>
            <a:off x="7627125" y="103350"/>
            <a:ext cx="1348200" cy="82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 txBox="1"/>
          <p:nvPr/>
        </p:nvSpPr>
        <p:spPr>
          <a:xfrm>
            <a:off x="666425" y="241800"/>
            <a:ext cx="5906700" cy="5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lt1"/>
                </a:solidFill>
              </a:rPr>
              <a:t>Where do we go from here?</a:t>
            </a:r>
            <a:endParaRPr b="1" sz="2400">
              <a:solidFill>
                <a:schemeClr val="lt1"/>
              </a:solidFill>
            </a:endParaRPr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2850" y="1137551"/>
            <a:ext cx="2430249" cy="2430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724625" y="4191000"/>
            <a:ext cx="5760000" cy="8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/>
          <p:nvPr/>
        </p:nvSpPr>
        <p:spPr>
          <a:xfrm>
            <a:off x="7627125" y="4191000"/>
            <a:ext cx="1348200" cy="82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6"/>
          <p:cNvSpPr/>
          <p:nvPr/>
        </p:nvSpPr>
        <p:spPr>
          <a:xfrm>
            <a:off x="233925" y="4191000"/>
            <a:ext cx="1348200" cy="82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