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  <p:sldMasterId id="2147483683" r:id="rId2"/>
  </p:sldMasterIdLst>
  <p:notesMasterIdLst>
    <p:notesMasterId r:id="rId18"/>
  </p:notesMasterIdLst>
  <p:sldIdLst>
    <p:sldId id="2173" r:id="rId3"/>
    <p:sldId id="2175" r:id="rId4"/>
    <p:sldId id="923" r:id="rId5"/>
    <p:sldId id="2151" r:id="rId6"/>
    <p:sldId id="2177" r:id="rId7"/>
    <p:sldId id="2178" r:id="rId8"/>
    <p:sldId id="2161" r:id="rId9"/>
    <p:sldId id="913" r:id="rId10"/>
    <p:sldId id="2179" r:id="rId11"/>
    <p:sldId id="2180" r:id="rId12"/>
    <p:sldId id="2182" r:id="rId13"/>
    <p:sldId id="2183" r:id="rId14"/>
    <p:sldId id="2184" r:id="rId15"/>
    <p:sldId id="2160" r:id="rId16"/>
    <p:sldId id="85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D2B"/>
    <a:srgbClr val="005E85"/>
    <a:srgbClr val="00B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AD5DD-9AAF-492C-99EC-ED79F64D5FBB}" v="52" dt="2021-12-11T15:58:17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C68EE-D714-4517-92D8-A15580EBC51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CAA69-C1C5-4739-8F41-0D163B357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Still: Fundamentals of Crowd Safety – 8 hours, led by Keith Still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CAA69-C1C5-4739-8F41-0D163B3575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FB8D-71DA-4158-B7AF-C3F0EB534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92588-FF0B-42CF-A49A-DA615607E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9DF3A-8DBC-4A96-ACC2-6E0E855D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2560C-1B36-4495-95A8-1A58DB3F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07EDD-719D-48B5-9833-247443E0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2F8F-2E01-41F6-91B0-62101BFF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50EB-9AEC-4463-AE43-79C48378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FF132-CAC9-4430-99CA-931133140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6E864-11EB-4A38-9846-FC3619D4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6CBF5-7311-4C71-87AC-BBD40A46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F9BF-A217-422D-B893-088F1B46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5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342ED-5AA3-4811-8E45-2F1A33136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DFC70-04A8-4086-BC5D-271181298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DE97-C4A3-48DA-ABBE-066E8DBD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ACFEF-BBE6-453F-A7BB-20B11AD1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58A0E-D6BD-43A7-88FF-D42E8C48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8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LL] Full-bleed (1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 sz="1334"/>
            </a:lvl1pPr>
          </a:lstStyle>
          <a:p>
            <a:r>
              <a:rPr lang="en-US"/>
              <a:t>Note: after adding images, edit color of copyright line so it remains visible.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7081045"/>
            <a:ext cx="9110134" cy="214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381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34" b="1" i="0">
                <a:solidFill>
                  <a:schemeClr val="accent2"/>
                </a:solidFill>
                <a:latin typeface="+mj-lt"/>
                <a:cs typeface="HelveticaNeueLT Std"/>
              </a:rPr>
              <a:t>[ALL] Full-bleed</a:t>
            </a:r>
            <a:r>
              <a:rPr lang="en-US" sz="1334" b="1" i="0" baseline="0">
                <a:solidFill>
                  <a:schemeClr val="accent2"/>
                </a:solidFill>
                <a:latin typeface="+mj-lt"/>
                <a:cs typeface="HelveticaNeueLT Std"/>
              </a:rPr>
              <a:t> (1 image) </a:t>
            </a:r>
            <a:r>
              <a:rPr lang="en-US" sz="1334" b="0" i="0" kern="1200" baseline="0">
                <a:solidFill>
                  <a:srgbClr val="4B545D"/>
                </a:solidFill>
                <a:latin typeface="HelveticaNeueLT Std Lt"/>
                <a:ea typeface="+mn-ea"/>
                <a:cs typeface="HelveticaNeueLT Std Lt"/>
              </a:rPr>
              <a:t>Note: After adding images, edit color of the copyright line so it remains visible.</a:t>
            </a:r>
          </a:p>
          <a:p>
            <a:pPr marL="0" marR="0" indent="0" algn="l" defTabSz="381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34" b="0" i="0">
              <a:solidFill>
                <a:srgbClr val="4B545D"/>
              </a:solidFill>
              <a:latin typeface="HelveticaNeueLT Std"/>
              <a:cs typeface="HelveticaNeueLT Std"/>
            </a:endParaRPr>
          </a:p>
          <a:p>
            <a:endParaRPr lang="en-US" sz="1334" b="1" i="0">
              <a:solidFill>
                <a:schemeClr val="accent2"/>
              </a:solidFill>
              <a:latin typeface="HelveticaNeueLT Std"/>
              <a:cs typeface="HelveticaNeueLT Std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10E1B0FC-F9D1-DE47-99F6-BDBCFDE2BDA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33406" y="6582234"/>
            <a:ext cx="460530" cy="15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fld id="{ED7C18E3-38A0-4A0E-99F3-971371BA3BC3}" type="slidenum">
              <a:rPr kumimoji="0" lang="en-US" altLang="ja-JP" sz="1400" smtClean="0">
                <a:solidFill>
                  <a:schemeClr val="bg1"/>
                </a:solidFill>
                <a:latin typeface="Nissan Brand Light" panose="020B0304020204030204" pitchFamily="34" charset="0"/>
                <a:ea typeface="Arial Unicode MS" pitchFamily="50" charset="-128"/>
                <a:cs typeface="Arial Unicode MS" pitchFamily="50" charset="-128"/>
              </a:rPr>
              <a:pPr algn="l">
                <a:defRPr/>
              </a:pPr>
              <a:t>‹#›</a:t>
            </a:fld>
            <a:endParaRPr kumimoji="0" lang="en-US" altLang="ja-JP" sz="1400">
              <a:solidFill>
                <a:schemeClr val="bg1"/>
              </a:solidFill>
              <a:latin typeface="Nissan Brand Light" panose="020B0304020204030204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73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91F53B2-649F-394F-9BB8-AD3CC1D041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 sz="1334"/>
            </a:lvl1pPr>
          </a:lstStyle>
          <a:p>
            <a:r>
              <a:rPr lang="en-US"/>
              <a:t>Note: after adding images, edit color of copyright line so it remains visible.</a:t>
            </a:r>
          </a:p>
        </p:txBody>
      </p:sp>
    </p:spTree>
    <p:extLst>
      <p:ext uri="{BB962C8B-B14F-4D97-AF65-F5344CB8AC3E}">
        <p14:creationId xmlns:p14="http://schemas.microsoft.com/office/powerpoint/2010/main" val="164267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167D-48FC-428C-95E1-6B75A7BE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D0A0B-CC9B-4952-9841-3E27DC4F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D577-B823-49B1-8E1F-B1DB5835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90FFB-845A-44DD-8075-EDA4DBBE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A38D2-B951-4A67-A52C-F274BC90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2F8F-2E01-41F6-91B0-62101BFF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74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4C5F-C2BA-446E-9A62-075F9C45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5F143-AD08-43C6-BACC-3C07FBF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FF2FD-301B-403E-895E-24CBED08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4A9E-C11F-48F6-ACD9-1D7010F26CA9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5B087-3C11-4A76-940D-4BFEB4C8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4C0F4-7973-4368-A061-CB06F448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2F8F-2E01-41F6-91B0-62101BFF21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5C6B67-2368-4AD5-9769-44D8C47EC65D}"/>
              </a:ext>
            </a:extLst>
          </p:cNvPr>
          <p:cNvSpPr txBox="1">
            <a:spLocks/>
          </p:cNvSpPr>
          <p:nvPr userDrawn="1"/>
        </p:nvSpPr>
        <p:spPr>
          <a:xfrm>
            <a:off x="-3531" y="97675"/>
            <a:ext cx="12192000" cy="55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/>
              <a:t>42</a:t>
            </a:r>
            <a:r>
              <a:rPr lang="en-US" sz="2400" b="1" baseline="30000"/>
              <a:t>nd</a:t>
            </a:r>
            <a:r>
              <a:rPr lang="en-US" sz="2400" b="1"/>
              <a:t> Entertainment &amp; Sports Industries 2020 Virtual Conference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964D12-0EB5-47DA-A6D5-7A964F94E91C}"/>
              </a:ext>
            </a:extLst>
          </p:cNvPr>
          <p:cNvSpPr txBox="1">
            <a:spLocks/>
          </p:cNvSpPr>
          <p:nvPr userDrawn="1"/>
        </p:nvSpPr>
        <p:spPr>
          <a:xfrm>
            <a:off x="278980" y="6216053"/>
            <a:ext cx="1337426" cy="641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/>
              <a:t>Enter Sponsor Logo ABA Staff Only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62B9F-F71D-4437-A83A-D756822BAA67}"/>
              </a:ext>
            </a:extLst>
          </p:cNvPr>
          <p:cNvSpPr txBox="1">
            <a:spLocks/>
          </p:cNvSpPr>
          <p:nvPr userDrawn="1"/>
        </p:nvSpPr>
        <p:spPr>
          <a:xfrm>
            <a:off x="2485263" y="6216052"/>
            <a:ext cx="1337426" cy="641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/>
              <a:t>Enter Sponsor Logo ABA Staff Only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96D0-A080-4882-9C83-73C15A26EBDC}"/>
              </a:ext>
            </a:extLst>
          </p:cNvPr>
          <p:cNvSpPr txBox="1">
            <a:spLocks/>
          </p:cNvSpPr>
          <p:nvPr userDrawn="1"/>
        </p:nvSpPr>
        <p:spPr>
          <a:xfrm>
            <a:off x="4691546" y="6216052"/>
            <a:ext cx="1337426" cy="641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/>
              <a:t>Enter Sponsor Logo ABA Staff Only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2603D7-450B-4B27-BEEE-FA1BC2E5A045}"/>
              </a:ext>
            </a:extLst>
          </p:cNvPr>
          <p:cNvSpPr txBox="1">
            <a:spLocks/>
          </p:cNvSpPr>
          <p:nvPr userDrawn="1"/>
        </p:nvSpPr>
        <p:spPr>
          <a:xfrm>
            <a:off x="6897829" y="6216051"/>
            <a:ext cx="1337426" cy="641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/>
              <a:t>Enter Sponsor Logo ABA Staff Only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28FC5-FAD7-4687-95D2-09F77050BB56}"/>
              </a:ext>
            </a:extLst>
          </p:cNvPr>
          <p:cNvSpPr txBox="1"/>
          <p:nvPr userDrawn="1"/>
        </p:nvSpPr>
        <p:spPr>
          <a:xfrm>
            <a:off x="10747718" y="5894363"/>
            <a:ext cx="1337425" cy="78689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CD80-1C01-4E47-816C-18552053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3EDC6-CCC5-4039-8082-D8C6E26DB0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48A73-1392-40A4-AE2A-2D3E3EBFD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AAFC0-8FAC-464C-B747-98F2F2FB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43F5A-1410-4514-BDE9-965C9299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E6A9B-4843-4AB5-82F6-DE43041F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6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50CF-AEC8-463F-97A0-6EB7EA28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ACD7D-D7C8-4DDF-9774-84CE4274A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0B552-769F-43F9-ACEE-13CF3AF93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71639-E58A-4200-80A4-CE71538E1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DB04E-4622-44DB-B1E6-D2E8A0AC3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F159C-C587-4A31-AA9C-3C048E96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D2302B-715E-4E64-A864-1300C449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6DAD9-0598-4B06-AE96-081B937B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3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C7A9-F276-4A26-BEE4-2FA54E8F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4DFBD-902B-424E-B766-EF9265C3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77537-7574-4425-8188-0B55082C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5512F-1B41-4E62-AFAD-EEAE0BDD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DB2B7-9BAA-4703-B94D-2861AE43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ED45B-0A9B-406A-BAA4-5ACD15E8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6A95F-C014-4AF0-A6FE-F9B0E19F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5C63-362A-4F7B-B236-36BC541FF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33EA4-C30F-4020-B890-0A80EBF6E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4FA0A-00F0-4E23-9674-FC84E6239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67001-CD28-4D24-852C-6AC717B6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64716-7FE2-41CC-BD18-73A9492A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D6465-5D94-49AB-9172-8486B58E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2F8F-2E01-41F6-91B0-62101BFF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578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A714-D334-4C37-82A8-803A019B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72947-78D7-4B71-A6C2-5C6A93021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03244-7E5B-42CC-ADEE-1986D63CF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785B4-321D-483E-A838-F01BE131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2E758-9FD2-4F60-BB56-4AF0AE8C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EE61E-27AD-4E58-989F-62F5939F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2F8F-2E01-41F6-91B0-62101BFF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252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09089-73A0-4BF9-BF29-2BA35777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15514-4A4E-4F18-870B-D74CE0485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9B6D8-AD0A-42CF-9015-9E1FB2F2A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93003-6E4C-42CE-A255-6F5DC033D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03700-F515-47CC-B1B1-217E4C6F0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F8F-2E01-41F6-91B0-62101BFF2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09" r="1019"/>
          <a:stretch/>
        </p:blipFill>
        <p:spPr>
          <a:xfrm>
            <a:off x="1" y="-10160"/>
            <a:ext cx="12191999" cy="689337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967" y="990630"/>
            <a:ext cx="2266481" cy="18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3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>
          <p15:clr>
            <a:srgbClr val="F26B43"/>
          </p15:clr>
        </p15:guide>
        <p15:guide id="4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raining.fema.gov/is/courseoverview.aspx?code=is-100.c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safetyalliance.org/the-event-safety-guid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safetyalliance.org/crowd-safety-symposium-workshop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sp.esta.org/tsp/documents/published_docs.php" TargetMode="Externa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pa.org/codes-and-standards/all-codes-and-standards/list-of-codes-and-standards/detail?code=10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CF0F13-8C56-4C1B-B3E8-8AC904E5E8D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762813"/>
            <a:ext cx="12192000" cy="21888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9913" indent="-569913" algn="ctr">
              <a:spcAft>
                <a:spcPts val="600"/>
              </a:spcAft>
            </a:pPr>
            <a:r>
              <a:rPr lang="en-US" altLang="en-US" sz="13900" cap="small" dirty="0">
                <a:solidFill>
                  <a:schemeClr val="bg1"/>
                </a:solidFill>
                <a:latin typeface="Gill Sans MT" panose="020B0502020104020203" pitchFamily="34" charset="0"/>
              </a:rPr>
              <a:t>Crowd Management Resources</a:t>
            </a:r>
          </a:p>
          <a:p>
            <a:pPr marL="569913" indent="-569913" algn="ctr">
              <a:spcAft>
                <a:spcPts val="600"/>
              </a:spcAft>
            </a:pPr>
            <a:endParaRPr lang="en-US" altLang="en-US" sz="7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69913" indent="-569913" algn="ctr">
              <a:spcAft>
                <a:spcPts val="600"/>
              </a:spcAft>
            </a:pPr>
            <a:r>
              <a:rPr lang="en-US" altLang="en-US" sz="800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The Wheel We Seek Has Already Been Invented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02BBF-1EBD-4BA2-A69A-EE204CFADD5B}"/>
              </a:ext>
            </a:extLst>
          </p:cNvPr>
          <p:cNvSpPr txBox="1"/>
          <p:nvPr/>
        </p:nvSpPr>
        <p:spPr>
          <a:xfrm>
            <a:off x="0" y="5062542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Gill Sans MT" panose="020B0502020104020203" pitchFamily="34" charset="0"/>
              </a:rPr>
              <a:t>Steven A. Adelman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8BA3D-AF06-4E69-8D39-70F57DB332CA}"/>
              </a:ext>
            </a:extLst>
          </p:cNvPr>
          <p:cNvSpPr txBox="1"/>
          <p:nvPr/>
        </p:nvSpPr>
        <p:spPr>
          <a:xfrm>
            <a:off x="0" y="197963"/>
            <a:ext cx="121920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Texas Concert Safety Task Force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12D0B-BEF1-450B-AD7E-F6C3D617C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46" y="5817179"/>
            <a:ext cx="575007" cy="366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072D3-77D5-4234-9C95-348A21BC634E}"/>
              </a:ext>
            </a:extLst>
          </p:cNvPr>
          <p:cNvSpPr txBox="1"/>
          <p:nvPr/>
        </p:nvSpPr>
        <p:spPr>
          <a:xfrm>
            <a:off x="5476974" y="5830330"/>
            <a:ext cx="2144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Adelman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33583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0AB0E-ACC2-4D43-8985-DCB045485479}"/>
              </a:ext>
            </a:extLst>
          </p:cNvPr>
          <p:cNvSpPr txBox="1"/>
          <p:nvPr/>
        </p:nvSpPr>
        <p:spPr>
          <a:xfrm>
            <a:off x="11223172" y="64181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Adelman Law Group, PLLC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4953A-889F-4F8C-8F2A-FA65939EE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67" y="6440477"/>
            <a:ext cx="461005" cy="293846"/>
          </a:xfrm>
          <a:prstGeom prst="rect">
            <a:avLst/>
          </a:prstGeom>
        </p:spPr>
      </p:pic>
      <p:pic>
        <p:nvPicPr>
          <p:cNvPr id="2050" name="Picture 2" descr="K-12 Standard Reunification Method Toolkit | Texas School Safety Center">
            <a:extLst>
              <a:ext uri="{FF2B5EF4-FFF2-40B4-BE49-F238E27FC236}">
                <a16:creationId xmlns:a16="http://schemas.microsoft.com/office/drawing/2014/main" id="{10584E13-7124-4903-914A-F26D67DC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18" y="1989312"/>
            <a:ext cx="7178163" cy="28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B1CB7-4E61-43AA-BCF2-E319C78FB850}"/>
              </a:ext>
            </a:extLst>
          </p:cNvPr>
          <p:cNvSpPr txBox="1"/>
          <p:nvPr/>
        </p:nvSpPr>
        <p:spPr>
          <a:xfrm>
            <a:off x="1848896" y="452176"/>
            <a:ext cx="10343103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427163"/>
            <a:r>
              <a:rPr lang="en-US" sz="4400" dirty="0">
                <a:solidFill>
                  <a:schemeClr val="bg1"/>
                </a:solidFill>
                <a:latin typeface="Gill Sans MT" panose="020B0502020104020203" pitchFamily="34" charset="0"/>
              </a:rPr>
              <a:t>Incident Command System</a:t>
            </a:r>
          </a:p>
        </p:txBody>
      </p:sp>
      <p:pic>
        <p:nvPicPr>
          <p:cNvPr id="2052" name="Picture 4" descr="Seal of the United States Department of Homeland Security - Wikipedia">
            <a:extLst>
              <a:ext uri="{FF2B5EF4-FFF2-40B4-BE49-F238E27FC236}">
                <a16:creationId xmlns:a16="http://schemas.microsoft.com/office/drawing/2014/main" id="{804F948F-13E8-48E4-ADD9-943366CB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6" y="389252"/>
            <a:ext cx="1673310" cy="166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D23E04-D238-4A88-9DB4-38402AB9CAEA}"/>
              </a:ext>
            </a:extLst>
          </p:cNvPr>
          <p:cNvSpPr txBox="1"/>
          <p:nvPr/>
        </p:nvSpPr>
        <p:spPr>
          <a:xfrm>
            <a:off x="209747" y="6218068"/>
            <a:ext cx="9226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  <a:hlinkClick r:id="rId5"/>
              </a:rPr>
              <a:t>https://training.fema.gov/is/courseoverview.aspx?code=is-100.c</a:t>
            </a:r>
            <a:r>
              <a:rPr lang="en-US" dirty="0">
                <a:latin typeface="Gill Sans MT" panose="020B0502020104020203" pitchFamily="34" charset="0"/>
              </a:rPr>
              <a:t> (Free two-hour online course)</a:t>
            </a:r>
          </a:p>
        </p:txBody>
      </p:sp>
    </p:spTree>
    <p:extLst>
      <p:ext uri="{BB962C8B-B14F-4D97-AF65-F5344CB8AC3E}">
        <p14:creationId xmlns:p14="http://schemas.microsoft.com/office/powerpoint/2010/main" val="53208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97193CF-8656-46FA-87AD-551EE469E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19" y="212820"/>
            <a:ext cx="4365961" cy="56639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D65BCE-A4B0-4158-B42E-F37C9F353E6A}"/>
              </a:ext>
            </a:extLst>
          </p:cNvPr>
          <p:cNvSpPr txBox="1"/>
          <p:nvPr/>
        </p:nvSpPr>
        <p:spPr>
          <a:xfrm>
            <a:off x="143758" y="6275848"/>
            <a:ext cx="7548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https://www.eventsafetyalliance.org/the-event-safety-guide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(Free download) </a:t>
            </a:r>
          </a:p>
        </p:txBody>
      </p:sp>
    </p:spTree>
    <p:extLst>
      <p:ext uri="{BB962C8B-B14F-4D97-AF65-F5344CB8AC3E}">
        <p14:creationId xmlns:p14="http://schemas.microsoft.com/office/powerpoint/2010/main" val="152332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0AB0E-ACC2-4D43-8985-DCB045485479}"/>
              </a:ext>
            </a:extLst>
          </p:cNvPr>
          <p:cNvSpPr txBox="1"/>
          <p:nvPr/>
        </p:nvSpPr>
        <p:spPr>
          <a:xfrm>
            <a:off x="0" y="585362"/>
            <a:ext cx="12192000" cy="69920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Online Crowd Manager Training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525DD4-E683-418E-BA4C-6C41F150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790" y="2742397"/>
            <a:ext cx="4275116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terpol - NCS4">
            <a:extLst>
              <a:ext uri="{FF2B5EF4-FFF2-40B4-BE49-F238E27FC236}">
                <a16:creationId xmlns:a16="http://schemas.microsoft.com/office/drawing/2014/main" id="{0C903ACF-03EC-4952-8261-77D1E2BA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6484" y="3679474"/>
            <a:ext cx="4974336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C822F9-6850-4D1F-8730-27A1775A1959}"/>
              </a:ext>
            </a:extLst>
          </p:cNvPr>
          <p:cNvSpPr txBox="1"/>
          <p:nvPr/>
        </p:nvSpPr>
        <p:spPr>
          <a:xfrm>
            <a:off x="231963" y="1841678"/>
            <a:ext cx="535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https://www.trainedcrowdmanager.com/#/home/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4B0A6-B00B-4B20-8A84-053747514266}"/>
              </a:ext>
            </a:extLst>
          </p:cNvPr>
          <p:cNvSpPr txBox="1"/>
          <p:nvPr/>
        </p:nvSpPr>
        <p:spPr>
          <a:xfrm>
            <a:off x="231963" y="6403569"/>
            <a:ext cx="4553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Phase 1 online training: $50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BB9BF-EBF2-496E-B807-2A29F148A67C}"/>
              </a:ext>
            </a:extLst>
          </p:cNvPr>
          <p:cNvSpPr txBox="1"/>
          <p:nvPr/>
        </p:nvSpPr>
        <p:spPr>
          <a:xfrm>
            <a:off x="6203784" y="178909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https://ncs4.usm.edu/training/crowd-safety-course/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9541C-F486-4511-8FA9-B7AEA5C768CC}"/>
              </a:ext>
            </a:extLst>
          </p:cNvPr>
          <p:cNvSpPr txBox="1"/>
          <p:nvPr/>
        </p:nvSpPr>
        <p:spPr>
          <a:xfrm>
            <a:off x="6211981" y="6403569"/>
            <a:ext cx="6211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Fundamentals of Crowd Safety: Eight-hour online training: $195</a:t>
            </a:r>
          </a:p>
        </p:txBody>
      </p:sp>
    </p:spTree>
    <p:extLst>
      <p:ext uri="{BB962C8B-B14F-4D97-AF65-F5344CB8AC3E}">
        <p14:creationId xmlns:p14="http://schemas.microsoft.com/office/powerpoint/2010/main" val="378661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0DE164-8E36-402D-8256-931B6ECF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76500"/>
            <a:ext cx="1143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B6B549-3E75-41C1-8603-79BE2AEFDE7C}"/>
              </a:ext>
            </a:extLst>
          </p:cNvPr>
          <p:cNvSpPr txBox="1"/>
          <p:nvPr/>
        </p:nvSpPr>
        <p:spPr>
          <a:xfrm>
            <a:off x="0" y="841891"/>
            <a:ext cx="121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In-Person Crowd Manager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67985-661A-401F-ACC4-EB555FD8A8D4}"/>
              </a:ext>
            </a:extLst>
          </p:cNvPr>
          <p:cNvSpPr txBox="1"/>
          <p:nvPr/>
        </p:nvSpPr>
        <p:spPr>
          <a:xfrm>
            <a:off x="226244" y="6016109"/>
            <a:ext cx="7362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hlinkClick r:id="rId3"/>
              </a:rPr>
              <a:t>https://www.eventsafetyalliance.org/crowd-safety-symposium-workshops</a:t>
            </a:r>
            <a:r>
              <a:rPr lang="en-US" sz="1600" dirty="0"/>
              <a:t> </a:t>
            </a:r>
          </a:p>
          <a:p>
            <a:r>
              <a:rPr lang="en-US" sz="1600" dirty="0"/>
              <a:t>(Two-day in-person training: $235 for ESA members, $260 for non-members)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7C4BA-E958-4F9F-9686-C51B99DC3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67" y="6440477"/>
            <a:ext cx="461005" cy="293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338E1-49FB-4A14-BF82-726FBDFF2214}"/>
              </a:ext>
            </a:extLst>
          </p:cNvPr>
          <p:cNvSpPr txBox="1"/>
          <p:nvPr/>
        </p:nvSpPr>
        <p:spPr>
          <a:xfrm>
            <a:off x="11223172" y="64181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Adelman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81697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0AB0E-ACC2-4D43-8985-DCB045485479}"/>
              </a:ext>
            </a:extLst>
          </p:cNvPr>
          <p:cNvSpPr txBox="1"/>
          <p:nvPr/>
        </p:nvSpPr>
        <p:spPr>
          <a:xfrm>
            <a:off x="11223172" y="64181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Adelman Law Group, PLLC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4953A-889F-4F8C-8F2A-FA65939EE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67" y="6440477"/>
            <a:ext cx="461005" cy="293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99E59E-A83B-436B-9A9C-5121A2871685}"/>
              </a:ext>
            </a:extLst>
          </p:cNvPr>
          <p:cNvSpPr txBox="1"/>
          <p:nvPr/>
        </p:nvSpPr>
        <p:spPr>
          <a:xfrm>
            <a:off x="1094062" y="979732"/>
            <a:ext cx="51422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Gill Sans MT" panose="020B0502020104020203" pitchFamily="34" charset="0"/>
              </a:rPr>
              <a:t>When someone planning an event asks </a:t>
            </a:r>
          </a:p>
          <a:p>
            <a:pPr marL="344488" indent="-344488">
              <a:spcAft>
                <a:spcPts val="1200"/>
              </a:spcAft>
            </a:pPr>
            <a:r>
              <a:rPr lang="en-US" sz="6600" dirty="0">
                <a:latin typeface="Gill Sans MT" panose="020B0502020104020203" pitchFamily="34" charset="0"/>
              </a:rPr>
              <a:t>“What could                 go wrong?”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Gill Sans MT" panose="020B0502020104020203" pitchFamily="34" charset="0"/>
              </a:rPr>
              <a:t>these resources can help focus the inquiry. </a:t>
            </a:r>
          </a:p>
        </p:txBody>
      </p:sp>
      <p:pic>
        <p:nvPicPr>
          <p:cNvPr id="6" name="Picture 5" descr="http://ipoopexcellence.com/images/gasp.jpg">
            <a:extLst>
              <a:ext uri="{FF2B5EF4-FFF2-40B4-BE49-F238E27FC236}">
                <a16:creationId xmlns:a16="http://schemas.microsoft.com/office/drawing/2014/main" id="{3FD1FEC7-8BCF-41EC-AE34-B922CF351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5077" y="979732"/>
            <a:ext cx="4177090" cy="4365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56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55A84C0-24D9-45E6-BD21-FB7E42DD1226}"/>
              </a:ext>
            </a:extLst>
          </p:cNvPr>
          <p:cNvSpPr txBox="1"/>
          <p:nvPr/>
        </p:nvSpPr>
        <p:spPr>
          <a:xfrm>
            <a:off x="8324064" y="1660739"/>
            <a:ext cx="3497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Gill Sans Nova" panose="020B0602020104020203" pitchFamily="34" charset="0"/>
              </a:rPr>
              <a:t>Steve Adelman</a:t>
            </a:r>
          </a:p>
          <a:p>
            <a:r>
              <a:rPr lang="en-US">
                <a:latin typeface="Gill Sans Nova" panose="020B0602020104020203" pitchFamily="34" charset="0"/>
              </a:rPr>
              <a:t>Adelman Law Group, PLLC</a:t>
            </a:r>
          </a:p>
          <a:p>
            <a:r>
              <a:rPr lang="en-US">
                <a:latin typeface="Gill Sans Nova" panose="020B0602020104020203" pitchFamily="34" charset="0"/>
              </a:rPr>
              <a:t>sadelman@adelmanlawgroup.com</a:t>
            </a:r>
          </a:p>
          <a:p>
            <a:r>
              <a:rPr lang="en-US">
                <a:latin typeface="Gill Sans Nova" panose="020B0602020104020203" pitchFamily="34" charset="0"/>
              </a:rPr>
              <a:t>480-209-2426</a:t>
            </a:r>
          </a:p>
          <a:p>
            <a:r>
              <a:rPr lang="en-US">
                <a:latin typeface="Gill Sans Nova" panose="020B0602020104020203" pitchFamily="34" charset="0"/>
              </a:rPr>
              <a:t>www.adelmanlawgroup.com</a:t>
            </a:r>
          </a:p>
        </p:txBody>
      </p:sp>
      <p:pic>
        <p:nvPicPr>
          <p:cNvPr id="8" name="Picture 2" descr="Image result for event safety alliance">
            <a:extLst>
              <a:ext uri="{FF2B5EF4-FFF2-40B4-BE49-F238E27FC236}">
                <a16:creationId xmlns:a16="http://schemas.microsoft.com/office/drawing/2014/main" id="{FFAD242A-FAB1-41A3-9AEE-21848C42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9" y="1008463"/>
            <a:ext cx="2312105" cy="13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4B82D-B95B-46CF-A3DD-F008E6A2EDB7}"/>
              </a:ext>
            </a:extLst>
          </p:cNvPr>
          <p:cNvSpPr txBox="1"/>
          <p:nvPr/>
        </p:nvSpPr>
        <p:spPr>
          <a:xfrm>
            <a:off x="1304849" y="2498034"/>
            <a:ext cx="320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www.eventsafetyalliance.org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D4B8A7-7019-4BAF-B062-4E0E35A19CC1}"/>
              </a:ext>
            </a:extLst>
          </p:cNvPr>
          <p:cNvCxnSpPr>
            <a:cxnSpLocks/>
          </p:cNvCxnSpPr>
          <p:nvPr/>
        </p:nvCxnSpPr>
        <p:spPr>
          <a:xfrm>
            <a:off x="5444835" y="1008463"/>
            <a:ext cx="0" cy="4841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61F9915-7B27-4EA5-A68B-F708DC797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76" y="1414695"/>
            <a:ext cx="1830466" cy="25360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4" name="Picture 2" descr="Global Crowd Management Alliance">
            <a:extLst>
              <a:ext uri="{FF2B5EF4-FFF2-40B4-BE49-F238E27FC236}">
                <a16:creationId xmlns:a16="http://schemas.microsoft.com/office/drawing/2014/main" id="{940D4B1E-E80E-42FA-97F8-26258E41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85" y="2867366"/>
            <a:ext cx="2644219" cy="26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A8A9EB-B6D5-4A44-9D9B-4FB5094E333C}"/>
              </a:ext>
            </a:extLst>
          </p:cNvPr>
          <p:cNvSpPr txBox="1"/>
          <p:nvPr/>
        </p:nvSpPr>
        <p:spPr>
          <a:xfrm>
            <a:off x="1304849" y="525863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www.thegcma.com</a:t>
            </a:r>
          </a:p>
        </p:txBody>
      </p:sp>
    </p:spTree>
    <p:extLst>
      <p:ext uri="{BB962C8B-B14F-4D97-AF65-F5344CB8AC3E}">
        <p14:creationId xmlns:p14="http://schemas.microsoft.com/office/powerpoint/2010/main" val="169883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DDE16B43-F96A-4408-A59D-BEBEB087C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" y="800100"/>
            <a:ext cx="1237509" cy="1714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 descr="Image result for event safety alliance">
            <a:extLst>
              <a:ext uri="{FF2B5EF4-FFF2-40B4-BE49-F238E27FC236}">
                <a16:creationId xmlns:a16="http://schemas.microsoft.com/office/drawing/2014/main" id="{E2999F6D-04F8-470D-BAA7-34506F2E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8" y="3096513"/>
            <a:ext cx="2082775" cy="1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7D34E4-4DA8-4EC9-82A5-691281CCE4C0}"/>
              </a:ext>
            </a:extLst>
          </p:cNvPr>
          <p:cNvSpPr txBox="1"/>
          <p:nvPr/>
        </p:nvSpPr>
        <p:spPr>
          <a:xfrm>
            <a:off x="3695308" y="917739"/>
            <a:ext cx="75997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>
                <a:latin typeface="Gill Sans MT" panose="020B0502020104020203" pitchFamily="34" charset="0"/>
              </a:rPr>
              <a:t>Steve Adelman Credentials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Attorney focused on safety and security at live events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Vice President, Event Safety Alliance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Deputy Chair, Global Crowd Management Alliance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Principal author,  ANSI ES1.9-2020, Crowd Management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Contributor to </a:t>
            </a:r>
            <a:r>
              <a:rPr lang="en-US" i="1" dirty="0">
                <a:latin typeface="Gill Sans MT" panose="020B0502020104020203" pitchFamily="34" charset="0"/>
              </a:rPr>
              <a:t>Event Safety Guide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Author of new Crowd Management chapter in </a:t>
            </a:r>
            <a:r>
              <a:rPr lang="en-US" i="1" dirty="0">
                <a:latin typeface="Gill Sans MT" panose="020B0502020104020203" pitchFamily="34" charset="0"/>
              </a:rPr>
              <a:t>NFPA Fire Protection Handbook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Gill Sans MT" panose="020B0502020104020203" pitchFamily="34" charset="0"/>
              </a:rPr>
              <a:t>Faculty, IAVM Academy for Venue Safety &amp; Security (2007-17)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2050" name="Picture 2" descr="Global Crowd Management Alliance">
            <a:extLst>
              <a:ext uri="{FF2B5EF4-FFF2-40B4-BE49-F238E27FC236}">
                <a16:creationId xmlns:a16="http://schemas.microsoft.com/office/drawing/2014/main" id="{86C5FD22-5A56-4877-B964-ACD95CE6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9" y="4558599"/>
            <a:ext cx="1952624" cy="195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E72B2-24E6-4E32-BD3B-71B69A446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67" y="6440477"/>
            <a:ext cx="461005" cy="293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3D4328-1972-4F29-82D5-020F2A4BCA7C}"/>
              </a:ext>
            </a:extLst>
          </p:cNvPr>
          <p:cNvSpPr txBox="1"/>
          <p:nvPr/>
        </p:nvSpPr>
        <p:spPr>
          <a:xfrm>
            <a:off x="11223172" y="64181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Adelman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165794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CD88F-707F-434B-93CA-FDBA8403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" r="23237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17C23-9EE3-4DFE-8031-AE74405102B2}"/>
              </a:ext>
            </a:extLst>
          </p:cNvPr>
          <p:cNvSpPr txBox="1"/>
          <p:nvPr/>
        </p:nvSpPr>
        <p:spPr>
          <a:xfrm>
            <a:off x="376959" y="709013"/>
            <a:ext cx="497089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Gill Sans MT" panose="020B0502020104020203" pitchFamily="34" charset="0"/>
                <a:ea typeface="+mj-ea"/>
                <a:cs typeface="+mj-cs"/>
              </a:rPr>
              <a:t>1. Law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6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D33A-2F48-4C26-86B5-BD60DD16BD05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latin typeface="Gill Sans MT" panose="020B0502020104020203" pitchFamily="34" charset="0"/>
              </a:rPr>
              <a:t>Everyone has a legal duty to behave as a </a:t>
            </a:r>
            <a:r>
              <a:rPr lang="en-US" sz="4400" dirty="0">
                <a:solidFill>
                  <a:schemeClr val="accent1"/>
                </a:solidFill>
                <a:latin typeface="Gill Sans MT" panose="020B0502020104020203" pitchFamily="34" charset="0"/>
              </a:rPr>
              <a:t>reasonable person under the same or similar circumstances</a:t>
            </a:r>
            <a:r>
              <a:rPr lang="en-US" sz="4400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7" name="Picture 6" descr="A picture containing person, person, standing, indoor&#10;&#10;Description automatically generated">
            <a:extLst>
              <a:ext uri="{FF2B5EF4-FFF2-40B4-BE49-F238E27FC236}">
                <a16:creationId xmlns:a16="http://schemas.microsoft.com/office/drawing/2014/main" id="{F26DE1DA-8771-4CA2-BAC9-C67A6DF0A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6B2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60AB0E-ACC2-4D43-8985-DCB045485479}"/>
              </a:ext>
            </a:extLst>
          </p:cNvPr>
          <p:cNvSpPr txBox="1"/>
          <p:nvPr/>
        </p:nvSpPr>
        <p:spPr>
          <a:xfrm>
            <a:off x="11223172" y="64181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Adelman Law Group, PLLC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4953A-889F-4F8C-8F2A-FA65939EE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67" y="6440477"/>
            <a:ext cx="461005" cy="2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6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0AB0E-ACC2-4D43-8985-DCB045485479}"/>
              </a:ext>
            </a:extLst>
          </p:cNvPr>
          <p:cNvSpPr txBox="1"/>
          <p:nvPr/>
        </p:nvSpPr>
        <p:spPr>
          <a:xfrm>
            <a:off x="11223172" y="64181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Adelman Law Group, PLLC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4953A-889F-4F8C-8F2A-FA65939EE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67" y="6440477"/>
            <a:ext cx="461005" cy="293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7753BD-24C2-491D-8C35-B6D90E9B4A6C}"/>
              </a:ext>
            </a:extLst>
          </p:cNvPr>
          <p:cNvSpPr txBox="1"/>
          <p:nvPr/>
        </p:nvSpPr>
        <p:spPr>
          <a:xfrm>
            <a:off x="1212920" y="910747"/>
            <a:ext cx="9766160" cy="3785652"/>
          </a:xfrm>
          <a:prstGeom prst="rect">
            <a:avLst/>
          </a:prstGeom>
          <a:solidFill>
            <a:srgbClr val="FF00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Consequently, there is no such thing as a “best practice.”  There are only practices that may be reasonable under different circumstances.  </a:t>
            </a:r>
          </a:p>
          <a:p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The goal is to distinguish reasonable practices from unreasonable ones in any given situation.</a:t>
            </a:r>
          </a:p>
        </p:txBody>
      </p:sp>
    </p:spTree>
    <p:extLst>
      <p:ext uri="{BB962C8B-B14F-4D97-AF65-F5344CB8AC3E}">
        <p14:creationId xmlns:p14="http://schemas.microsoft.com/office/powerpoint/2010/main" val="198708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0AB0E-ACC2-4D43-8985-DCB045485479}"/>
              </a:ext>
            </a:extLst>
          </p:cNvPr>
          <p:cNvSpPr txBox="1"/>
          <p:nvPr/>
        </p:nvSpPr>
        <p:spPr>
          <a:xfrm>
            <a:off x="11223172" y="64181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Adelman Law Group, PLLC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4953A-889F-4F8C-8F2A-FA65939EE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67" y="6440477"/>
            <a:ext cx="461005" cy="293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7753BD-24C2-491D-8C35-B6D90E9B4A6C}"/>
              </a:ext>
            </a:extLst>
          </p:cNvPr>
          <p:cNvSpPr txBox="1"/>
          <p:nvPr/>
        </p:nvSpPr>
        <p:spPr>
          <a:xfrm>
            <a:off x="1212920" y="689683"/>
            <a:ext cx="9766160" cy="5016758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Likewise, although we aspire to an “all hazards” approach to risk, one can plan only for reasonably foreseeable hazards.</a:t>
            </a:r>
          </a:p>
          <a:p>
            <a:endParaRPr lang="en-US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A reasonable safety plan need not address every possible scenario.  It should be flexible enough to accommodate the inevitable decisions made during any event.</a:t>
            </a:r>
          </a:p>
        </p:txBody>
      </p:sp>
    </p:spTree>
    <p:extLst>
      <p:ext uri="{BB962C8B-B14F-4D97-AF65-F5344CB8AC3E}">
        <p14:creationId xmlns:p14="http://schemas.microsoft.com/office/powerpoint/2010/main" val="25423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5CFA8-B9FA-4A9F-82E5-2233A8BB3C29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2.  Risk Mitigation Resources that Already Exist for People Who Plan Events</a:t>
            </a:r>
          </a:p>
        </p:txBody>
      </p:sp>
    </p:spTree>
    <p:extLst>
      <p:ext uri="{BB962C8B-B14F-4D97-AF65-F5344CB8AC3E}">
        <p14:creationId xmlns:p14="http://schemas.microsoft.com/office/powerpoint/2010/main" val="965698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0AB0E-ACC2-4D43-8985-DCB045485479}"/>
              </a:ext>
            </a:extLst>
          </p:cNvPr>
          <p:cNvSpPr txBox="1"/>
          <p:nvPr/>
        </p:nvSpPr>
        <p:spPr>
          <a:xfrm>
            <a:off x="11223172" y="64181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small">
                <a:latin typeface="Times New Roman" panose="02020603050405020304" pitchFamily="18" charset="0"/>
                <a:cs typeface="Times New Roman" panose="02020603050405020304" pitchFamily="18" charset="0"/>
              </a:rPr>
              <a:t>Adelman Law Group, PLLC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4953A-889F-4F8C-8F2A-FA65939EE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67" y="6440477"/>
            <a:ext cx="461005" cy="29384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EC0B4C-00D9-4554-9D48-754E4535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94" y="383176"/>
            <a:ext cx="4264750" cy="551800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89E37-A4FA-40A6-8DBB-8FE9060A6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837" y="382873"/>
            <a:ext cx="4147996" cy="55180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F6841-F4C0-4621-B1F9-61595B38A236}"/>
              </a:ext>
            </a:extLst>
          </p:cNvPr>
          <p:cNvSpPr txBox="1"/>
          <p:nvPr/>
        </p:nvSpPr>
        <p:spPr>
          <a:xfrm>
            <a:off x="130627" y="6289505"/>
            <a:ext cx="6911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  <a:hlinkClick r:id="rId5"/>
              </a:rPr>
              <a:t>https://tsp.esta.org/tsp/documents/published_docs.php</a:t>
            </a:r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(Free downloads)</a:t>
            </a:r>
          </a:p>
        </p:txBody>
      </p:sp>
    </p:spTree>
    <p:extLst>
      <p:ext uri="{BB962C8B-B14F-4D97-AF65-F5344CB8AC3E}">
        <p14:creationId xmlns:p14="http://schemas.microsoft.com/office/powerpoint/2010/main" val="404887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0AB0E-ACC2-4D43-8985-DCB045485479}"/>
              </a:ext>
            </a:extLst>
          </p:cNvPr>
          <p:cNvSpPr txBox="1"/>
          <p:nvPr/>
        </p:nvSpPr>
        <p:spPr>
          <a:xfrm>
            <a:off x="4745621" y="2438400"/>
            <a:ext cx="6806300" cy="244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indent="-571500" defTabSz="9144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Gill Sans MT" panose="020B0502020104020203" pitchFamily="34" charset="0"/>
              </a:rPr>
              <a:t>1:250 trained crowd managers</a:t>
            </a:r>
          </a:p>
          <a:p>
            <a:pPr marL="800100" indent="-571500" defTabSz="9144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Gill Sans MT" panose="020B0502020104020203" pitchFamily="34" charset="0"/>
              </a:rPr>
              <a:t>“Festival seating”</a:t>
            </a:r>
          </a:p>
          <a:p>
            <a:pPr marL="800100" indent="-571500" defTabSz="9144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Gill Sans MT" panose="020B0502020104020203" pitchFamily="34" charset="0"/>
              </a:rPr>
              <a:t>Life Safety Plan</a:t>
            </a:r>
          </a:p>
          <a:p>
            <a:pPr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cap="small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B4C9D64-B114-4B2D-9112-0B66D3A59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F5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ADC546-80DA-499D-BD54-8C00C89CBB8D}"/>
              </a:ext>
            </a:extLst>
          </p:cNvPr>
          <p:cNvSpPr txBox="1"/>
          <p:nvPr/>
        </p:nvSpPr>
        <p:spPr>
          <a:xfrm>
            <a:off x="4905772" y="5338615"/>
            <a:ext cx="6485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563C1"/>
                </a:solidFill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https://www.nfpa.org/codes-and-standards/all-codes-and-standards/list-of-codes-and-standards/detail?code=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101</a:t>
            </a:r>
            <a:r>
              <a:rPr lang="en-US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($123.50)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E191E1-D21B-4CE1-94A1-20CCF3003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67" y="6440477"/>
            <a:ext cx="461005" cy="2938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20AF13-5FB1-45A6-A63E-D64BB0301411}"/>
              </a:ext>
            </a:extLst>
          </p:cNvPr>
          <p:cNvSpPr txBox="1"/>
          <p:nvPr/>
        </p:nvSpPr>
        <p:spPr>
          <a:xfrm>
            <a:off x="11223172" y="64181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Adelman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1159076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. 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8727</TotalTime>
  <Words>486</Words>
  <Application>Microsoft Office PowerPoint</Application>
  <PresentationFormat>Widescreen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游ゴシック</vt:lpstr>
      <vt:lpstr>游ゴシック Light</vt:lpstr>
      <vt:lpstr>Arial</vt:lpstr>
      <vt:lpstr>Calibri</vt:lpstr>
      <vt:lpstr>Calibri Light</vt:lpstr>
      <vt:lpstr>Gill Sans MT</vt:lpstr>
      <vt:lpstr>Gill Sans Nova</vt:lpstr>
      <vt:lpstr>HelveticaNeueLT Std</vt:lpstr>
      <vt:lpstr>HelveticaNeueLT Std Lt</vt:lpstr>
      <vt:lpstr>Nissan Brand Light</vt:lpstr>
      <vt:lpstr>Times New Roman</vt:lpstr>
      <vt:lpstr>Wingdings</vt:lpstr>
      <vt:lpstr>Office Theme</vt:lpstr>
      <vt:lpstr>1_1. Cover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Adelman</dc:creator>
  <cp:lastModifiedBy>Steven A. Adelman</cp:lastModifiedBy>
  <cp:revision>13</cp:revision>
  <dcterms:created xsi:type="dcterms:W3CDTF">2020-11-05T01:06:55Z</dcterms:created>
  <dcterms:modified xsi:type="dcterms:W3CDTF">2021-12-11T16:14:27Z</dcterms:modified>
</cp:coreProperties>
</file>